
<file path=[Content_Types].xml><?xml version="1.0" encoding="utf-8"?>
<Types xmlns="http://schemas.openxmlformats.org/package/2006/content-types">
  <Default Extension="xml" ContentType="application/xml"/>
  <Default Extension="wmf" ContentType="image/x-wmf"/>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99"/>
  </p:notesMasterIdLst>
  <p:handoutMasterIdLst>
    <p:handoutMasterId r:id="rId100"/>
  </p:handoutMasterIdLst>
  <p:sldIdLst>
    <p:sldId id="256" r:id="rId4"/>
    <p:sldId id="710" r:id="rId5"/>
    <p:sldId id="602" r:id="rId6"/>
    <p:sldId id="711" r:id="rId7"/>
    <p:sldId id="712" r:id="rId8"/>
    <p:sldId id="713" r:id="rId9"/>
    <p:sldId id="714" r:id="rId10"/>
    <p:sldId id="715" r:id="rId11"/>
    <p:sldId id="716" r:id="rId12"/>
    <p:sldId id="717" r:id="rId13"/>
    <p:sldId id="720" r:id="rId14"/>
    <p:sldId id="719" r:id="rId15"/>
    <p:sldId id="722" r:id="rId16"/>
    <p:sldId id="723" r:id="rId17"/>
    <p:sldId id="724" r:id="rId18"/>
    <p:sldId id="725" r:id="rId19"/>
    <p:sldId id="726" r:id="rId20"/>
    <p:sldId id="727" r:id="rId21"/>
    <p:sldId id="728" r:id="rId22"/>
    <p:sldId id="729" r:id="rId23"/>
    <p:sldId id="736" r:id="rId24"/>
    <p:sldId id="738" r:id="rId25"/>
    <p:sldId id="739" r:id="rId26"/>
    <p:sldId id="740" r:id="rId27"/>
    <p:sldId id="741" r:id="rId28"/>
    <p:sldId id="742" r:id="rId29"/>
    <p:sldId id="743" r:id="rId30"/>
    <p:sldId id="744" r:id="rId31"/>
    <p:sldId id="745" r:id="rId32"/>
    <p:sldId id="746" r:id="rId33"/>
    <p:sldId id="747" r:id="rId34"/>
    <p:sldId id="750" r:id="rId35"/>
    <p:sldId id="751" r:id="rId36"/>
    <p:sldId id="752" r:id="rId37"/>
    <p:sldId id="753" r:id="rId38"/>
    <p:sldId id="754" r:id="rId39"/>
    <p:sldId id="755" r:id="rId40"/>
    <p:sldId id="756" r:id="rId41"/>
    <p:sldId id="757" r:id="rId42"/>
    <p:sldId id="758" r:id="rId43"/>
    <p:sldId id="759" r:id="rId44"/>
    <p:sldId id="760" r:id="rId45"/>
    <p:sldId id="761" r:id="rId46"/>
    <p:sldId id="762" r:id="rId47"/>
    <p:sldId id="763" r:id="rId48"/>
    <p:sldId id="764" r:id="rId49"/>
    <p:sldId id="765" r:id="rId50"/>
    <p:sldId id="766" r:id="rId51"/>
    <p:sldId id="767" r:id="rId52"/>
    <p:sldId id="768" r:id="rId53"/>
    <p:sldId id="769" r:id="rId54"/>
    <p:sldId id="770" r:id="rId55"/>
    <p:sldId id="771" r:id="rId56"/>
    <p:sldId id="772" r:id="rId57"/>
    <p:sldId id="773" r:id="rId58"/>
    <p:sldId id="774" r:id="rId59"/>
    <p:sldId id="776" r:id="rId60"/>
    <p:sldId id="775" r:id="rId61"/>
    <p:sldId id="777" r:id="rId62"/>
    <p:sldId id="778" r:id="rId63"/>
    <p:sldId id="787" r:id="rId64"/>
    <p:sldId id="779" r:id="rId65"/>
    <p:sldId id="780" r:id="rId66"/>
    <p:sldId id="788" r:id="rId67"/>
    <p:sldId id="789" r:id="rId68"/>
    <p:sldId id="790" r:id="rId69"/>
    <p:sldId id="791" r:id="rId70"/>
    <p:sldId id="689" r:id="rId71"/>
    <p:sldId id="792" r:id="rId72"/>
    <p:sldId id="793" r:id="rId73"/>
    <p:sldId id="794" r:id="rId74"/>
    <p:sldId id="795" r:id="rId75"/>
    <p:sldId id="796" r:id="rId76"/>
    <p:sldId id="797" r:id="rId77"/>
    <p:sldId id="798" r:id="rId78"/>
    <p:sldId id="799" r:id="rId79"/>
    <p:sldId id="800" r:id="rId80"/>
    <p:sldId id="699" r:id="rId81"/>
    <p:sldId id="803" r:id="rId82"/>
    <p:sldId id="804" r:id="rId83"/>
    <p:sldId id="805" r:id="rId84"/>
    <p:sldId id="806" r:id="rId85"/>
    <p:sldId id="807" r:id="rId86"/>
    <p:sldId id="702" r:id="rId87"/>
    <p:sldId id="703" r:id="rId88"/>
    <p:sldId id="704" r:id="rId89"/>
    <p:sldId id="705" r:id="rId90"/>
    <p:sldId id="808" r:id="rId91"/>
    <p:sldId id="809" r:id="rId92"/>
    <p:sldId id="810" r:id="rId93"/>
    <p:sldId id="781" r:id="rId94"/>
    <p:sldId id="782" r:id="rId95"/>
    <p:sldId id="783" r:id="rId96"/>
    <p:sldId id="784" r:id="rId97"/>
    <p:sldId id="811" r:id="rId98"/>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6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9405E"/>
    <a:srgbClr val="094162"/>
    <a:srgbClr val="106FAA"/>
    <a:srgbClr val="093F5D"/>
    <a:srgbClr val="148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6"/>
    <p:restoredTop sz="80576" autoAdjust="0"/>
  </p:normalViewPr>
  <p:slideViewPr>
    <p:cSldViewPr snapToGrid="0">
      <p:cViewPr varScale="1">
        <p:scale>
          <a:sx n="65" d="100"/>
          <a:sy n="65" d="100"/>
        </p:scale>
        <p:origin x="240" y="256"/>
      </p:cViewPr>
      <p:guideLst>
        <p:guide orient="horz" pos="206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notesMaster" Target="notesMasters/notesMaster1.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handoutMaster" Target="handoutMasters/handoutMaster1.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3.wmf"/><Relationship Id="rId4" Type="http://schemas.openxmlformats.org/officeDocument/2006/relationships/image" Target="../media/image124.wmf"/><Relationship Id="rId5" Type="http://schemas.openxmlformats.org/officeDocument/2006/relationships/image" Target="../media/image125.wmf"/><Relationship Id="rId6" Type="http://schemas.openxmlformats.org/officeDocument/2006/relationships/image" Target="../media/image126.wmf"/><Relationship Id="rId1" Type="http://schemas.openxmlformats.org/officeDocument/2006/relationships/image" Target="../media/image121.wmf"/><Relationship Id="rId2" Type="http://schemas.openxmlformats.org/officeDocument/2006/relationships/image" Target="../media/image1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3.wmf"/><Relationship Id="rId4" Type="http://schemas.openxmlformats.org/officeDocument/2006/relationships/image" Target="../media/image124.wmf"/><Relationship Id="rId5" Type="http://schemas.openxmlformats.org/officeDocument/2006/relationships/image" Target="../media/image125.wmf"/><Relationship Id="rId6" Type="http://schemas.openxmlformats.org/officeDocument/2006/relationships/image" Target="../media/image126.wmf"/><Relationship Id="rId1" Type="http://schemas.openxmlformats.org/officeDocument/2006/relationships/image" Target="../media/image121.wmf"/><Relationship Id="rId2" Type="http://schemas.openxmlformats.org/officeDocument/2006/relationships/image" Target="../media/image1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3.wmf"/><Relationship Id="rId4" Type="http://schemas.openxmlformats.org/officeDocument/2006/relationships/image" Target="../media/image124.wmf"/><Relationship Id="rId5" Type="http://schemas.openxmlformats.org/officeDocument/2006/relationships/image" Target="../media/image125.wmf"/><Relationship Id="rId6" Type="http://schemas.openxmlformats.org/officeDocument/2006/relationships/image" Target="../media/image126.wmf"/><Relationship Id="rId1" Type="http://schemas.openxmlformats.org/officeDocument/2006/relationships/image" Target="../media/image121.wmf"/><Relationship Id="rId2" Type="http://schemas.openxmlformats.org/officeDocument/2006/relationships/image" Target="../media/image1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7E99EC-E697-DC40-9D1E-F7482AB5E289}" type="datetimeFigureOut">
              <a:rPr kumimoji="1" lang="zh-CN" altLang="en-US" smtClean="0"/>
              <a:t>2021/1/18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69E21-1681-B840-B4B0-867B1628F695}" type="slidenum">
              <a:rPr kumimoji="1" lang="zh-CN" altLang="en-US" smtClean="0"/>
              <a:t>‹#›</a:t>
            </a:fld>
            <a:endParaRPr kumimoji="1" lang="zh-CN" altLang="en-US"/>
          </a:p>
        </p:txBody>
      </p:sp>
    </p:spTree>
    <p:extLst>
      <p:ext uri="{BB962C8B-B14F-4D97-AF65-F5344CB8AC3E}">
        <p14:creationId xmlns:p14="http://schemas.microsoft.com/office/powerpoint/2010/main" val="11460129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dirty="0" smtClean="0"/>
              <a:t>665, 2.8</a:t>
            </a:r>
            <a:endParaRPr lang="zh-CN" altLang="en-US" dirty="0"/>
          </a:p>
        </p:txBody>
      </p:sp>
    </p:spTree>
    <p:extLst>
      <p:ext uri="{BB962C8B-B14F-4D97-AF65-F5344CB8AC3E}">
        <p14:creationId xmlns:p14="http://schemas.microsoft.com/office/powerpoint/2010/main" val="1367970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91</a:t>
            </a:fld>
            <a:endParaRPr lang="zh-CN" altLang="en-US"/>
          </a:p>
        </p:txBody>
      </p:sp>
    </p:spTree>
    <p:extLst>
      <p:ext uri="{BB962C8B-B14F-4D97-AF65-F5344CB8AC3E}">
        <p14:creationId xmlns:p14="http://schemas.microsoft.com/office/powerpoint/2010/main" val="343433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93</a:t>
            </a:fld>
            <a:endParaRPr lang="zh-CN" altLang="en-US"/>
          </a:p>
        </p:txBody>
      </p:sp>
    </p:spTree>
    <p:extLst>
      <p:ext uri="{BB962C8B-B14F-4D97-AF65-F5344CB8AC3E}">
        <p14:creationId xmlns:p14="http://schemas.microsoft.com/office/powerpoint/2010/main" val="1319558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94</a:t>
            </a:fld>
            <a:endParaRPr lang="zh-CN" altLang="en-US"/>
          </a:p>
        </p:txBody>
      </p:sp>
    </p:spTree>
    <p:extLst>
      <p:ext uri="{BB962C8B-B14F-4D97-AF65-F5344CB8AC3E}">
        <p14:creationId xmlns:p14="http://schemas.microsoft.com/office/powerpoint/2010/main" val="1526554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ROC - Receiver Operating Characteristic Curve</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，接受者操作特征曲线，</a:t>
            </a:r>
            <a:r>
              <a:rPr lang="en-US" altLang="zh-CN"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ROC</a:t>
            </a:r>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曲线</a:t>
            </a:r>
          </a:p>
          <a:p>
            <a:r>
              <a:rPr lang="zh-CN" altLang="en-US" sz="1200" b="0" i="0" dirty="0" smtClean="0">
                <a:effectLst/>
                <a:latin typeface="小米兰亭" panose="03000502000000000000" charset="-122"/>
                <a:ea typeface="小米兰亭" panose="03000502000000000000" charset="-122"/>
                <a:cs typeface="小米兰亭" panose="03000502000000000000" charset="-122"/>
                <a:sym typeface="Calibri" panose="020F0502020204030204"/>
              </a:rPr>
              <a:t>最早是由二战中的电子工程师和雷达工程师发明的，用来侦测战场上的敌军飞机，舰艇等，是一种信号检测理论，还被应用到心理学领域做知觉检测。</a:t>
            </a:r>
          </a:p>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60</a:t>
            </a:fld>
            <a:endParaRPr lang="zh-CN" altLang="en-US"/>
          </a:p>
        </p:txBody>
      </p:sp>
    </p:spTree>
    <p:extLst>
      <p:ext uri="{BB962C8B-B14F-4D97-AF65-F5344CB8AC3E}">
        <p14:creationId xmlns:p14="http://schemas.microsoft.com/office/powerpoint/2010/main" val="632738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66</a:t>
            </a:fld>
            <a:endParaRPr lang="zh-CN" altLang="en-US"/>
          </a:p>
        </p:txBody>
      </p:sp>
    </p:spTree>
    <p:extLst>
      <p:ext uri="{BB962C8B-B14F-4D97-AF65-F5344CB8AC3E}">
        <p14:creationId xmlns:p14="http://schemas.microsoft.com/office/powerpoint/2010/main" val="9576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93671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52580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rtl="0" eaLnBrk="1" fontAlgn="auto" latinLnBrk="0" hangingPunct="1"/>
            <a:r>
              <a:rPr lang="zh-CN" altLang="en-US" sz="1200" b="0"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截距缩放因子，当</a:t>
            </a:r>
            <a:r>
              <a:rPr lang="en-US" altLang="zh-CN" sz="1200" b="0" i="0" u="none" strike="noStrike" baseline="0" dirty="0" err="1" smtClean="0">
                <a:effectLst/>
                <a:latin typeface="小米兰亭" panose="03000502000000000000" charset="-122"/>
                <a:ea typeface="小米兰亭" panose="03000502000000000000" charset="-122"/>
                <a:cs typeface="小米兰亭" panose="03000502000000000000" charset="-122"/>
                <a:sym typeface="Calibri" panose="020F0502020204030204"/>
              </a:rPr>
              <a:t>fit_intercept</a:t>
            </a:r>
            <a:r>
              <a:rPr lang="zh-CN" altLang="en-US" sz="1200" b="0"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为</a:t>
            </a:r>
            <a:r>
              <a:rPr lang="en-US" altLang="zh-CN" sz="1200" b="0"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True</a:t>
            </a:r>
            <a:r>
              <a:rPr lang="zh-CN" altLang="en-US" sz="1200" b="0"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且时，输入为</a:t>
            </a:r>
            <a:r>
              <a:rPr lang="en-US" altLang="zh-CN" sz="1200" b="1"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[x, </a:t>
            </a:r>
            <a:r>
              <a:rPr lang="en-US" altLang="zh-CN" sz="1200" b="1" i="0" u="none" strike="noStrike" baseline="0" dirty="0" err="1" smtClean="0">
                <a:effectLst/>
                <a:latin typeface="小米兰亭" panose="03000502000000000000" charset="-122"/>
                <a:ea typeface="小米兰亭" panose="03000502000000000000" charset="-122"/>
                <a:cs typeface="小米兰亭" panose="03000502000000000000" charset="-122"/>
                <a:sym typeface="Calibri" panose="020F0502020204030204"/>
              </a:rPr>
              <a:t>self.intercept_scaling</a:t>
            </a:r>
            <a:r>
              <a:rPr lang="en-US" altLang="zh-CN" sz="1200" b="1"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a:t>
            </a:r>
            <a:r>
              <a:rPr lang="zh-CN" altLang="en-US" sz="1200" b="1"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，即对输入特征加入</a:t>
            </a:r>
            <a:r>
              <a:rPr lang="en-US" altLang="zh-CN" sz="1200" b="1"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1</a:t>
            </a:r>
            <a:r>
              <a:rPr lang="zh-CN" altLang="en-US" sz="1200" b="1"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维常数项</a:t>
            </a:r>
            <a:endParaRPr lang="zh-CN" altLang="en-US" sz="1200" b="0" i="0" u="none" strike="noStrike" dirty="0" smtClean="0">
              <a:effectLst/>
              <a:latin typeface="小米兰亭" panose="03000502000000000000" charset="-122"/>
              <a:ea typeface="小米兰亭" panose="03000502000000000000" charset="-122"/>
              <a:cs typeface="小米兰亭" panose="03000502000000000000" charset="-122"/>
              <a:sym typeface="Calibri" panose="020F0502020204030204"/>
            </a:endParaRPr>
          </a:p>
          <a:p>
            <a:pPr rtl="0" eaLnBrk="1" fontAlgn="auto" latinLnBrk="0" hangingPunct="1"/>
            <a:r>
              <a:rPr lang="zh-CN" altLang="en-US" sz="1200" b="0"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增加的常数项系数也受到</a:t>
            </a:r>
            <a:r>
              <a:rPr lang="en-US" altLang="zh-CN" sz="1200" b="0"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l1/l2 </a:t>
            </a:r>
            <a:r>
              <a:rPr lang="zh-CN" altLang="en-US" sz="1200" b="0" i="0" u="none" strike="noStrike" baseline="0" dirty="0" smtClean="0">
                <a:effectLst/>
                <a:latin typeface="小米兰亭" panose="03000502000000000000" charset="-122"/>
                <a:ea typeface="小米兰亭" panose="03000502000000000000" charset="-122"/>
                <a:cs typeface="小米兰亭" panose="03000502000000000000" charset="-122"/>
                <a:sym typeface="Calibri" panose="020F0502020204030204"/>
              </a:rPr>
              <a:t>正则的惩罚，所以要适当增大常数项。</a:t>
            </a:r>
            <a:endParaRPr lang="zh-CN" altLang="en-US" sz="1200" b="0" i="0" u="none" strike="noStrike" dirty="0" smtClean="0">
              <a:effectLst/>
              <a:latin typeface="小米兰亭" panose="03000502000000000000" charset="-122"/>
              <a:ea typeface="小米兰亭" panose="03000502000000000000" charset="-122"/>
              <a:cs typeface="小米兰亭" panose="03000502000000000000" charset="-122"/>
              <a:sym typeface="Calibri" panose="020F0502020204030204"/>
            </a:endParaRPr>
          </a:p>
          <a:p>
            <a:endParaRPr kumimoji="1" lang="zh-CN" altLang="en-US" dirty="0"/>
          </a:p>
        </p:txBody>
      </p:sp>
    </p:spTree>
    <p:extLst>
      <p:ext uri="{BB962C8B-B14F-4D97-AF65-F5344CB8AC3E}">
        <p14:creationId xmlns:p14="http://schemas.microsoft.com/office/powerpoint/2010/main" val="1274809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522344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562098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55771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8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40513413"/>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8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471426393"/>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8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915168701"/>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9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71653034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66265431"/>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9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73619447"/>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9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34921158"/>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9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72579731"/>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9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909011128"/>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9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80115055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9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15663308"/>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9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659707723"/>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9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384483311"/>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0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297267695"/>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0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64180475"/>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38620126"/>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0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312019673"/>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0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76624705"/>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0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381748006"/>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0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31683512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96288351"/>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0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07204243"/>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0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09195311"/>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0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50101976"/>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1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349793627"/>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84330271"/>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1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38905603"/>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1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65724202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1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43696934"/>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69608984"/>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1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4777514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4019861"/>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1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756279350"/>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1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835827285"/>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1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106884904"/>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28091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2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722465398"/>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621366363"/>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62616414"/>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4565467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6605582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3564443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8767793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9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2896389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09276846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6878252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407916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398967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74304397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29172601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7939696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6555327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90385022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4501961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37769576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4970812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3823551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79046059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03663054"/>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831771487"/>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80085517"/>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32021293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45891995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83839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31782774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7438301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48207793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45481275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00518002"/>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120078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8291464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70452932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936311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69943633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724160886"/>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76650404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644450794"/>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55116812"/>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93324577"/>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04347999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4539707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62150612"/>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804040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877714054"/>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80442945"/>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79939702"/>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787525512"/>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328574070"/>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38507655"/>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71470830"/>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9305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1591449"/>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61664537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33245396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18964985"/>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50861241"/>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49907179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8582890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626329350"/>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462672043"/>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59587093"/>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8609834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6961985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6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97635153"/>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596156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314285163"/>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17676897"/>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724528304"/>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66097797"/>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824156021"/>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868685991"/>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694770674"/>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4831066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7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1293108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7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32193106"/>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55522417"/>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8922667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101822757"/>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8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74927219"/>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8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324128668"/>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8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265136133"/>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8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861067125"/>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8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600639998"/>
      </p:ext>
    </p:extLst>
  </p:cSld>
  <p:clrMapOvr>
    <a:masterClrMapping/>
  </p:clrMapOvr>
  <p:transition spd="med"/>
</p:sldLayout>
</file>

<file path=ppt/slideMasters/_rels/slideMaster1.xml.rels><?xml version="1.0" encoding="UTF-8" standalone="yes"?>
<Relationships xmlns="http://schemas.openxmlformats.org/package/2006/relationships"><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00" Type="http://schemas.openxmlformats.org/officeDocument/2006/relationships/slideLayout" Target="../slideLayouts/slideLayout10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134" Type="http://schemas.openxmlformats.org/officeDocument/2006/relationships/slideLayout" Target="../slideLayouts/slideLayout134.xml"/><Relationship Id="rId135" Type="http://schemas.openxmlformats.org/officeDocument/2006/relationships/theme" Target="../theme/theme1.xml"/><Relationship Id="rId136" Type="http://schemas.openxmlformats.org/officeDocument/2006/relationships/image" Target="../media/image1.png"/><Relationship Id="rId13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5.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4.png"/><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9" Type="http://schemas.openxmlformats.org/officeDocument/2006/relationships/slideLayout" Target="../slideLayouts/slideLayout143.xml"/><Relationship Id="rId10" Type="http://schemas.openxmlformats.org/officeDocument/2006/relationships/slideLayout" Target="../slideLayouts/slideLayout14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56.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146.xml"/><Relationship Id="rId2" Type="http://schemas.openxmlformats.org/officeDocument/2006/relationships/slideLayout" Target="../slideLayouts/slideLayout147.xml"/><Relationship Id="rId3" Type="http://schemas.openxmlformats.org/officeDocument/2006/relationships/slideLayout" Target="../slideLayouts/slideLayout148.xml"/><Relationship Id="rId4" Type="http://schemas.openxmlformats.org/officeDocument/2006/relationships/slideLayout" Target="../slideLayouts/slideLayout149.xml"/><Relationship Id="rId5" Type="http://schemas.openxmlformats.org/officeDocument/2006/relationships/slideLayout" Target="../slideLayouts/slideLayout150.xml"/><Relationship Id="rId6" Type="http://schemas.openxmlformats.org/officeDocument/2006/relationships/slideLayout" Target="../slideLayouts/slideLayout151.xml"/><Relationship Id="rId7" Type="http://schemas.openxmlformats.org/officeDocument/2006/relationships/slideLayout" Target="../slideLayouts/slideLayout152.xml"/><Relationship Id="rId8" Type="http://schemas.openxmlformats.org/officeDocument/2006/relationships/slideLayout" Target="../slideLayouts/slideLayout153.xml"/><Relationship Id="rId9" Type="http://schemas.openxmlformats.org/officeDocument/2006/relationships/slideLayout" Target="../slideLayouts/slideLayout154.xml"/><Relationship Id="rId10"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36">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137">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 id="2147484286" r:id="rId60"/>
    <p:sldLayoutId id="2147484287" r:id="rId61"/>
    <p:sldLayoutId id="2147484288" r:id="rId62"/>
    <p:sldLayoutId id="2147484289" r:id="rId63"/>
    <p:sldLayoutId id="2147484290" r:id="rId64"/>
    <p:sldLayoutId id="2147484291" r:id="rId65"/>
    <p:sldLayoutId id="2147484292" r:id="rId66"/>
    <p:sldLayoutId id="2147484293" r:id="rId67"/>
    <p:sldLayoutId id="2147484294" r:id="rId68"/>
    <p:sldLayoutId id="2147484295" r:id="rId69"/>
    <p:sldLayoutId id="2147484296" r:id="rId70"/>
    <p:sldLayoutId id="2147484297" r:id="rId71"/>
    <p:sldLayoutId id="2147484298" r:id="rId72"/>
    <p:sldLayoutId id="2147484299" r:id="rId73"/>
    <p:sldLayoutId id="2147484300" r:id="rId74"/>
    <p:sldLayoutId id="2147484301" r:id="rId75"/>
    <p:sldLayoutId id="2147484302" r:id="rId76"/>
    <p:sldLayoutId id="2147484303" r:id="rId77"/>
    <p:sldLayoutId id="2147484304" r:id="rId78"/>
    <p:sldLayoutId id="2147484305" r:id="rId79"/>
    <p:sldLayoutId id="2147484306" r:id="rId80"/>
    <p:sldLayoutId id="2147484307" r:id="rId81"/>
    <p:sldLayoutId id="2147484308" r:id="rId82"/>
    <p:sldLayoutId id="2147484309" r:id="rId83"/>
    <p:sldLayoutId id="2147484310" r:id="rId84"/>
    <p:sldLayoutId id="2147484311" r:id="rId85"/>
    <p:sldLayoutId id="2147484312" r:id="rId86"/>
    <p:sldLayoutId id="2147484313" r:id="rId87"/>
    <p:sldLayoutId id="2147484314" r:id="rId88"/>
    <p:sldLayoutId id="2147484315" r:id="rId89"/>
    <p:sldLayoutId id="2147484316" r:id="rId90"/>
    <p:sldLayoutId id="2147484317" r:id="rId91"/>
    <p:sldLayoutId id="2147484318" r:id="rId92"/>
    <p:sldLayoutId id="2147484319" r:id="rId93"/>
    <p:sldLayoutId id="2147484320" r:id="rId94"/>
    <p:sldLayoutId id="2147484321" r:id="rId95"/>
    <p:sldLayoutId id="2147484322" r:id="rId96"/>
    <p:sldLayoutId id="2147484323" r:id="rId97"/>
    <p:sldLayoutId id="2147484324" r:id="rId98"/>
    <p:sldLayoutId id="2147484325" r:id="rId99"/>
    <p:sldLayoutId id="2147484326" r:id="rId100"/>
    <p:sldLayoutId id="2147484327" r:id="rId101"/>
    <p:sldLayoutId id="2147484328" r:id="rId102"/>
    <p:sldLayoutId id="2147484329" r:id="rId103"/>
    <p:sldLayoutId id="2147484330" r:id="rId104"/>
    <p:sldLayoutId id="2147484331" r:id="rId105"/>
    <p:sldLayoutId id="2147484332" r:id="rId106"/>
    <p:sldLayoutId id="2147484333" r:id="rId107"/>
    <p:sldLayoutId id="2147484334" r:id="rId108"/>
    <p:sldLayoutId id="2147484335" r:id="rId109"/>
    <p:sldLayoutId id="2147484336" r:id="rId110"/>
    <p:sldLayoutId id="2147484337" r:id="rId111"/>
    <p:sldLayoutId id="2147484338" r:id="rId112"/>
    <p:sldLayoutId id="2147484339" r:id="rId113"/>
    <p:sldLayoutId id="2147484340" r:id="rId114"/>
    <p:sldLayoutId id="2147484341" r:id="rId115"/>
    <p:sldLayoutId id="2147484342" r:id="rId116"/>
    <p:sldLayoutId id="2147484343" r:id="rId117"/>
    <p:sldLayoutId id="2147484344" r:id="rId118"/>
    <p:sldLayoutId id="2147484345" r:id="rId119"/>
    <p:sldLayoutId id="2147484346" r:id="rId120"/>
    <p:sldLayoutId id="2147484347" r:id="rId121"/>
    <p:sldLayoutId id="2147484348" r:id="rId122"/>
    <p:sldLayoutId id="2147484349" r:id="rId123"/>
    <p:sldLayoutId id="2147484350" r:id="rId124"/>
    <p:sldLayoutId id="2147484351" r:id="rId125"/>
    <p:sldLayoutId id="2147484352" r:id="rId126"/>
    <p:sldLayoutId id="2147484353" r:id="rId127"/>
    <p:sldLayoutId id="2147484354" r:id="rId128"/>
    <p:sldLayoutId id="2147484355" r:id="rId129"/>
    <p:sldLayoutId id="2147484356" r:id="rId130"/>
    <p:sldLayoutId id="2147484357" r:id="rId131"/>
    <p:sldLayoutId id="2147484358" r:id="rId132"/>
    <p:sldLayoutId id="2147484359" r:id="rId133"/>
    <p:sldLayoutId id="2147484360" r:id="rId134"/>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1" Type="http://schemas.openxmlformats.org/officeDocument/2006/relationships/vmlDrawing" Target="../drawings/vmlDrawing1.vml"/><Relationship Id="rId2"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gif"/><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 Id="rId3" Type="http://schemas.openxmlformats.org/officeDocument/2006/relationships/image" Target="../media/image8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 Id="rId3" Type="http://schemas.openxmlformats.org/officeDocument/2006/relationships/image" Target="../media/image8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blog.csdn.net/aws3217150/article/details/5054817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emf"/><Relationship Id="rId7"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91.png"/><Relationship Id="rId11"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png"/><Relationship Id="rId3" Type="http://schemas.openxmlformats.org/officeDocument/2006/relationships/image" Target="../media/image9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png"/></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1" Type="http://schemas.openxmlformats.org/officeDocument/2006/relationships/slideLayout" Target="../slideLayouts/slideLayout7.xml"/><Relationship Id="rId2"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1" Type="http://schemas.openxmlformats.org/officeDocument/2006/relationships/slideLayout" Target="../slideLayouts/slideLayout7.xml"/><Relationship Id="rId2" Type="http://schemas.openxmlformats.org/officeDocument/2006/relationships/image" Target="../media/image1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7.xml"/><Relationship Id="rId2" Type="http://schemas.openxmlformats.org/officeDocument/2006/relationships/image" Target="../media/image1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www.jair.org/" TargetMode="External"/><Relationship Id="rId4" Type="http://schemas.openxmlformats.org/officeDocument/2006/relationships/image" Target="../media/image113.png"/><Relationship Id="rId1" Type="http://schemas.openxmlformats.org/officeDocument/2006/relationships/slideLayout" Target="../slideLayouts/slideLayout7.xml"/><Relationship Id="rId2" Type="http://schemas.openxmlformats.org/officeDocument/2006/relationships/image" Target="../media/image1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4.tif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7.xml"/><Relationship Id="rId2" Type="http://schemas.openxmlformats.org/officeDocument/2006/relationships/image" Target="../media/image1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9.png"/><Relationship Id="rId3" Type="http://schemas.openxmlformats.org/officeDocument/2006/relationships/image" Target="../media/image120.png"/></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5.bin"/><Relationship Id="rId20" Type="http://schemas.openxmlformats.org/officeDocument/2006/relationships/image" Target="../media/image132.png"/><Relationship Id="rId10" Type="http://schemas.openxmlformats.org/officeDocument/2006/relationships/image" Target="../media/image124.wmf"/><Relationship Id="rId11" Type="http://schemas.openxmlformats.org/officeDocument/2006/relationships/image" Target="../media/image127.png"/><Relationship Id="rId12" Type="http://schemas.openxmlformats.org/officeDocument/2006/relationships/oleObject" Target="../embeddings/oleObject6.bin"/><Relationship Id="rId13" Type="http://schemas.openxmlformats.org/officeDocument/2006/relationships/image" Target="../media/image125.wmf"/><Relationship Id="rId14" Type="http://schemas.openxmlformats.org/officeDocument/2006/relationships/oleObject" Target="../embeddings/oleObject7.bin"/><Relationship Id="rId15" Type="http://schemas.openxmlformats.org/officeDocument/2006/relationships/image" Target="../media/image126.wmf"/><Relationship Id="rId16" Type="http://schemas.openxmlformats.org/officeDocument/2006/relationships/image" Target="../media/image128.png"/><Relationship Id="rId17" Type="http://schemas.openxmlformats.org/officeDocument/2006/relationships/image" Target="../media/image129.png"/><Relationship Id="rId18" Type="http://schemas.openxmlformats.org/officeDocument/2006/relationships/image" Target="../media/image130.png"/><Relationship Id="rId19" Type="http://schemas.openxmlformats.org/officeDocument/2006/relationships/image" Target="../media/image131.png"/><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oleObject" Target="../embeddings/oleObject2.bin"/><Relationship Id="rId4" Type="http://schemas.openxmlformats.org/officeDocument/2006/relationships/image" Target="../media/image121.wmf"/><Relationship Id="rId5" Type="http://schemas.openxmlformats.org/officeDocument/2006/relationships/oleObject" Target="../embeddings/oleObject3.bin"/><Relationship Id="rId6" Type="http://schemas.openxmlformats.org/officeDocument/2006/relationships/image" Target="../media/image122.wmf"/><Relationship Id="rId7" Type="http://schemas.openxmlformats.org/officeDocument/2006/relationships/oleObject" Target="../embeddings/oleObject4.bin"/><Relationship Id="rId8" Type="http://schemas.openxmlformats.org/officeDocument/2006/relationships/image" Target="../media/image123.wm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60.xml.rels><?xml version="1.0" encoding="UTF-8" standalone="yes"?>
<Relationships xmlns="http://schemas.openxmlformats.org/package/2006/relationships"><Relationship Id="rId9" Type="http://schemas.openxmlformats.org/officeDocument/2006/relationships/image" Target="../media/image123.wmf"/><Relationship Id="rId20" Type="http://schemas.openxmlformats.org/officeDocument/2006/relationships/image" Target="../media/image135.png"/><Relationship Id="rId10" Type="http://schemas.openxmlformats.org/officeDocument/2006/relationships/oleObject" Target="../embeddings/oleObject11.bin"/><Relationship Id="rId11" Type="http://schemas.openxmlformats.org/officeDocument/2006/relationships/image" Target="../media/image124.wmf"/><Relationship Id="rId12" Type="http://schemas.openxmlformats.org/officeDocument/2006/relationships/image" Target="../media/image127.png"/><Relationship Id="rId13" Type="http://schemas.openxmlformats.org/officeDocument/2006/relationships/oleObject" Target="../embeddings/oleObject12.bin"/><Relationship Id="rId14" Type="http://schemas.openxmlformats.org/officeDocument/2006/relationships/image" Target="../media/image125.wmf"/><Relationship Id="rId15" Type="http://schemas.openxmlformats.org/officeDocument/2006/relationships/oleObject" Target="../embeddings/oleObject13.bin"/><Relationship Id="rId16" Type="http://schemas.openxmlformats.org/officeDocument/2006/relationships/image" Target="../media/image126.wmf"/><Relationship Id="rId17" Type="http://schemas.openxmlformats.org/officeDocument/2006/relationships/oleObject" Target="../embeddings/oleObject14.bin"/><Relationship Id="rId18" Type="http://schemas.openxmlformats.org/officeDocument/2006/relationships/image" Target="../media/image133.png"/><Relationship Id="rId19" Type="http://schemas.openxmlformats.org/officeDocument/2006/relationships/image" Target="../media/image134.png"/><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8.bin"/><Relationship Id="rId5" Type="http://schemas.openxmlformats.org/officeDocument/2006/relationships/image" Target="../media/image121.wmf"/><Relationship Id="rId6" Type="http://schemas.openxmlformats.org/officeDocument/2006/relationships/oleObject" Target="../embeddings/oleObject9.bin"/><Relationship Id="rId7" Type="http://schemas.openxmlformats.org/officeDocument/2006/relationships/image" Target="../media/image122.wmf"/><Relationship Id="rId8" Type="http://schemas.openxmlformats.org/officeDocument/2006/relationships/oleObject" Target="../embeddings/oleObject10.bin"/></Relationships>
</file>

<file path=ppt/slides/_rels/slide61.xml.rels><?xml version="1.0" encoding="UTF-8" standalone="yes"?>
<Relationships xmlns="http://schemas.openxmlformats.org/package/2006/relationships"><Relationship Id="rId11" Type="http://schemas.openxmlformats.org/officeDocument/2006/relationships/image" Target="../media/image124.wmf"/><Relationship Id="rId12" Type="http://schemas.openxmlformats.org/officeDocument/2006/relationships/image" Target="../media/image127.png"/><Relationship Id="rId13" Type="http://schemas.openxmlformats.org/officeDocument/2006/relationships/oleObject" Target="../embeddings/oleObject19.bin"/><Relationship Id="rId14" Type="http://schemas.openxmlformats.org/officeDocument/2006/relationships/image" Target="../media/image125.wmf"/><Relationship Id="rId15" Type="http://schemas.openxmlformats.org/officeDocument/2006/relationships/oleObject" Target="../embeddings/oleObject20.bin"/><Relationship Id="rId16" Type="http://schemas.openxmlformats.org/officeDocument/2006/relationships/image" Target="../media/image126.wmf"/><Relationship Id="rId17" Type="http://schemas.openxmlformats.org/officeDocument/2006/relationships/oleObject" Target="../embeddings/oleObject21.bin"/><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image" Target="../media/image136.png"/><Relationship Id="rId4" Type="http://schemas.openxmlformats.org/officeDocument/2006/relationships/oleObject" Target="../embeddings/oleObject15.bin"/><Relationship Id="rId5" Type="http://schemas.openxmlformats.org/officeDocument/2006/relationships/image" Target="../media/image121.wmf"/><Relationship Id="rId6" Type="http://schemas.openxmlformats.org/officeDocument/2006/relationships/oleObject" Target="../embeddings/oleObject16.bin"/><Relationship Id="rId7" Type="http://schemas.openxmlformats.org/officeDocument/2006/relationships/image" Target="../media/image122.wmf"/><Relationship Id="rId8" Type="http://schemas.openxmlformats.org/officeDocument/2006/relationships/oleObject" Target="../embeddings/oleObject17.bin"/><Relationship Id="rId9" Type="http://schemas.openxmlformats.org/officeDocument/2006/relationships/image" Target="../media/image123.wmf"/><Relationship Id="rId10" Type="http://schemas.openxmlformats.org/officeDocument/2006/relationships/oleObject" Target="../embeddings/oleObject18.bin"/></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1" Type="http://schemas.openxmlformats.org/officeDocument/2006/relationships/slideLayout" Target="../slideLayouts/slideLayout7.xml"/><Relationship Id="rId2" Type="http://schemas.openxmlformats.org/officeDocument/2006/relationships/image" Target="../media/image137.png"/></Relationships>
</file>

<file path=ppt/slides/_rels/slide63.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1" Type="http://schemas.openxmlformats.org/officeDocument/2006/relationships/slideLayout" Target="../slideLayouts/slideLayout7.xml"/><Relationship Id="rId2" Type="http://schemas.openxmlformats.org/officeDocument/2006/relationships/image" Target="../media/image141.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145.emf"/><Relationship Id="rId5" Type="http://schemas.openxmlformats.org/officeDocument/2006/relationships/image" Target="../media/image146.png"/><Relationship Id="rId6" Type="http://schemas.openxmlformats.org/officeDocument/2006/relationships/image" Target="../media/image147.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1" Type="http://schemas.openxmlformats.org/officeDocument/2006/relationships/slideLayout" Target="../slideLayouts/slideLayout7.xml"/><Relationship Id="rId2" Type="http://schemas.openxmlformats.org/officeDocument/2006/relationships/image" Target="../media/image148.png"/></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145.emf"/><Relationship Id="rId5" Type="http://schemas.openxmlformats.org/officeDocument/2006/relationships/image" Target="../media/image154.png"/><Relationship Id="rId6" Type="http://schemas.openxmlformats.org/officeDocument/2006/relationships/image" Target="../media/image155.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NUL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156.emf"/><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74.xml.rels><?xml version="1.0" encoding="UTF-8" standalone="yes"?>
<Relationships xmlns="http://schemas.openxmlformats.org/package/2006/relationships"><Relationship Id="rId3" Type="http://schemas.openxmlformats.org/officeDocument/2006/relationships/hyperlink" Target="http://scikit-learn.org/stable/modules/generated/sklearn.metrics.roc_curve.html#sklearn.metrics.roc_curve" TargetMode="External"/><Relationship Id="rId4" Type="http://schemas.openxmlformats.org/officeDocument/2006/relationships/hyperlink" Target="http://scikit-learn.org/stable/modules/generated/sklearn.metrics.cohen_kappa_score.html#sklearn.metrics.cohen_kappa_score" TargetMode="External"/><Relationship Id="rId5" Type="http://schemas.openxmlformats.org/officeDocument/2006/relationships/hyperlink" Target="https://en.wikipedia.org/wiki/Cohen's_kappa" TargetMode="External"/><Relationship Id="rId6" Type="http://schemas.openxmlformats.org/officeDocument/2006/relationships/hyperlink" Target="http://scikit-learn.org/stable/modules/generated/sklearn.metrics.confusion_matrix.html#sklearn.metrics.confusion_matrix" TargetMode="External"/><Relationship Id="rId7" Type="http://schemas.openxmlformats.org/officeDocument/2006/relationships/hyperlink" Target="http://scikit-learn.org/stable/modules/generated/sklearn.metrics.hinge_loss.html#sklearn.metrics.hinge_loss" TargetMode="External"/><Relationship Id="rId8" Type="http://schemas.openxmlformats.org/officeDocument/2006/relationships/hyperlink" Target="http://scikit-learn.org/stable/modules/generated/sklearn.metrics.matthews_corrcoef.html#sklearn.metrics.matthews_corrcoef" TargetMode="External"/><Relationship Id="rId1" Type="http://schemas.openxmlformats.org/officeDocument/2006/relationships/slideLayout" Target="../slideLayouts/slideLayout7.xml"/><Relationship Id="rId2" Type="http://schemas.openxmlformats.org/officeDocument/2006/relationships/hyperlink" Target="http://scikit-learn.org/stable/modules/generated/sklearn.metrics.precision_recall_curve.html#sklearn.metrics.precision_recall_curve" TargetMode="External"/></Relationships>
</file>

<file path=ppt/slides/_rels/slide75.xml.rels><?xml version="1.0" encoding="UTF-8" standalone="yes"?>
<Relationships xmlns="http://schemas.openxmlformats.org/package/2006/relationships"><Relationship Id="rId11" Type="http://schemas.openxmlformats.org/officeDocument/2006/relationships/hyperlink" Target="http://scikit-learn.org/stable/modules/generated/sklearn.metrics.recall_score.html#sklearn.metrics.recall_score" TargetMode="External"/><Relationship Id="rId12" Type="http://schemas.openxmlformats.org/officeDocument/2006/relationships/hyperlink" Target="http://scikit-learn.org/stable/modules/generated/sklearn.metrics.zero_one_loss.html#sklearn.metrics.zero_one_loss" TargetMode="External"/><Relationship Id="rId13" Type="http://schemas.openxmlformats.org/officeDocument/2006/relationships/image" Target="../media/image163.png"/><Relationship Id="rId1" Type="http://schemas.openxmlformats.org/officeDocument/2006/relationships/slideLayout" Target="../slideLayouts/slideLayout7.xml"/><Relationship Id="rId2" Type="http://schemas.openxmlformats.org/officeDocument/2006/relationships/hyperlink" Target="http://scikit-learn.org/stable/modules/generated/sklearn.metrics.accuracy_score.html#sklearn.metrics.accuracy_score" TargetMode="External"/><Relationship Id="rId3" Type="http://schemas.openxmlformats.org/officeDocument/2006/relationships/hyperlink" Target="http://scikit-learn.org/stable/modules/generated/sklearn.metrics.classification_report.html#sklearn.metrics.classification_report" TargetMode="External"/><Relationship Id="rId4" Type="http://schemas.openxmlformats.org/officeDocument/2006/relationships/hyperlink" Target="http://scikit-learn.org/stable/modules/generated/sklearn.metrics.f1_score.html#sklearn.metrics.f1_score" TargetMode="External"/><Relationship Id="rId5" Type="http://schemas.openxmlformats.org/officeDocument/2006/relationships/hyperlink" Target="http://scikit-learn.org/stable/modules/generated/sklearn.metrics.fbeta_score.html#sklearn.metrics.fbeta_score" TargetMode="External"/><Relationship Id="rId6" Type="http://schemas.openxmlformats.org/officeDocument/2006/relationships/hyperlink" Target="http://scikit-learn.org/stable/modules/generated/sklearn.metrics.hamming_loss.html#sklearn.metrics.hamming_loss" TargetMode="External"/><Relationship Id="rId7" Type="http://schemas.openxmlformats.org/officeDocument/2006/relationships/hyperlink" Target="http://scikit-learn.org/stable/modules/generated/sklearn.metrics.jaccard_similarity_score.html#sklearn.metrics.jaccard_similarity_score" TargetMode="External"/><Relationship Id="rId8" Type="http://schemas.openxmlformats.org/officeDocument/2006/relationships/hyperlink" Target="http://scikit-learn.org/stable/modules/generated/sklearn.metrics.log_loss.html#sklearn.metrics.log_loss" TargetMode="External"/><Relationship Id="rId9" Type="http://schemas.openxmlformats.org/officeDocument/2006/relationships/hyperlink" Target="http://scikit-learn.org/stable/modules/generated/sklearn.metrics.precision_recall_fscore_support.html#sklearn.metrics.precision_recall_fscore_support" TargetMode="External"/><Relationship Id="rId10" Type="http://schemas.openxmlformats.org/officeDocument/2006/relationships/hyperlink" Target="http://scikit-learn.org/stable/modules/generated/sklearn.metrics.precision_score.html#sklearn.metrics.precision_score"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ikit-learn.org/stable/modules/generated/sklearn.metrics.average_precision_score.html#sklearn.metrics.average_precision_score" TargetMode="External"/><Relationship Id="rId3" Type="http://schemas.openxmlformats.org/officeDocument/2006/relationships/hyperlink" Target="http://scikit-learn.org/stable/modules/generated/sklearn.metrics.roc_auc_score.html#sklearn.metrics.roc_auc_score"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klearn.apachecn.org/cn/0.19.0/modules/generated/sklearn.metrics.f1_score.html#sklearn.metrics.f1_score" TargetMode="External"/><Relationship Id="rId3" Type="http://schemas.openxmlformats.org/officeDocument/2006/relationships/hyperlink" Target="http://sklearn.apachecn.org/cn/0.19.0/modules/generated/sklearn.metrics.roc_auc_score.html#sklearn.metrics.roc_auc_score"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cikit-learn.org/stable/modules/generated/sklearn.metrics.accuracy_score.html#sklearn.metrics.accuracy_score" TargetMode="External"/><Relationship Id="rId4" Type="http://schemas.openxmlformats.org/officeDocument/2006/relationships/hyperlink" Target="http://scikit-learn.org/stable/modules/generated/sklearn.metrics.average_precision_score.html#sklearn.metrics.average_precision_score" TargetMode="External"/><Relationship Id="rId5" Type="http://schemas.openxmlformats.org/officeDocument/2006/relationships/hyperlink" Target="http://scikit-learn.org/stable/modules/generated/sklearn.metrics.f1_score.html#sklearn.metrics.f1_score" TargetMode="External"/><Relationship Id="rId6" Type="http://schemas.openxmlformats.org/officeDocument/2006/relationships/hyperlink" Target="http://scikit-learn.org/stable/modules/generated/sklearn.metrics.log_loss.html#sklearn.metrics.log_loss" TargetMode="External"/><Relationship Id="rId7" Type="http://schemas.openxmlformats.org/officeDocument/2006/relationships/hyperlink" Target="http://scikit-learn.org/stable/modules/generated/sklearn.metrics.precision_score.html#sklearn.metrics.precision_score" TargetMode="External"/><Relationship Id="rId8" Type="http://schemas.openxmlformats.org/officeDocument/2006/relationships/hyperlink" Target="http://scikit-learn.org/stable/modules/generated/sklearn.metrics.recall_score.html#sklearn.metrics.recall_score" TargetMode="External"/><Relationship Id="rId9" Type="http://schemas.openxmlformats.org/officeDocument/2006/relationships/hyperlink" Target="http://scikit-learn.org/stable/modules/generated/sklearn.metrics.roc_auc_score.html#sklearn.metrics.roc_auc_score" TargetMode="External"/><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65.png"/></Relationships>
</file>

<file path=ppt/slides/_rels/slide87.xml.rels><?xml version="1.0" encoding="UTF-8" standalone="yes"?>
<Relationships xmlns="http://schemas.openxmlformats.org/package/2006/relationships"><Relationship Id="rId3" Type="http://schemas.openxmlformats.org/officeDocument/2006/relationships/hyperlink" Target="http://scikit-learn.org/stable/modules/generated/sklearn.linear_model.LinearRegression.html#sklearn.linear_model.LinearRegression.fit" TargetMode="External"/><Relationship Id="rId4" Type="http://schemas.openxmlformats.org/officeDocument/2006/relationships/hyperlink" Target="http://scikit-learn.org/stable/modules/generated/sklearn.linear_model.LinearRegression.html#sklearn.linear_model.LinearRegression.predict" TargetMode="External"/><Relationship Id="rId5" Type="http://schemas.openxmlformats.org/officeDocument/2006/relationships/hyperlink" Target="http://scikit-learn.org/stable/modules/generated/sklearn.linear_model.LogisticRegression.html#sklearn.linear_model.LogisticRegression.predict_log_proba" TargetMode="External"/><Relationship Id="rId6" Type="http://schemas.openxmlformats.org/officeDocument/2006/relationships/hyperlink" Target="http://scikit-learn.org/stable/modules/generated/sklearn.linear_model.LogisticRegression.html#sklearn.linear_model.LogisticRegression.predict_proba" TargetMode="External"/><Relationship Id="rId7" Type="http://schemas.openxmlformats.org/officeDocument/2006/relationships/hyperlink" Target="http://scikit-learn.org/stable/modules/generated/sklearn.linear_model.LogisticRegression.html#sklearn.linear_model.LogisticRegression.decision_function" TargetMode="External"/><Relationship Id="rId8" Type="http://schemas.openxmlformats.org/officeDocument/2006/relationships/hyperlink" Target="http://scikit-learn.org/stable/modules/generated/sklearn.linear_model.LinearRegression.html#sklearn.linear_model.LinearRegression.score" TargetMode="External"/><Relationship Id="rId9" Type="http://schemas.openxmlformats.org/officeDocument/2006/relationships/hyperlink" Target="http://scikit-learn.org/stable/modules/generated/sklearn.linear_model.LogisticRegression.html#sklearn.linear_model.LogisticRegression.densify" TargetMode="External"/><Relationship Id="rId10" Type="http://schemas.openxmlformats.org/officeDocument/2006/relationships/hyperlink" Target="http://scikit-learn.org/stable/modules/generated/sklearn.linear_model.LogisticRegression.html#sklearn.linear_model.LogisticRegression.sparsify" TargetMode="External"/><Relationship Id="rId11" Type="http://schemas.openxmlformats.org/officeDocument/2006/relationships/image" Target="../media/image166.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91.xml.rels><?xml version="1.0" encoding="UTF-8" standalone="yes"?>
<Relationships xmlns="http://schemas.openxmlformats.org/package/2006/relationships"><Relationship Id="rId3" Type="http://schemas.openxmlformats.org/officeDocument/2006/relationships/image" Target="../media/image169.png"/><Relationship Id="rId4"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1909898"/>
            <a:ext cx="876831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5400" dirty="0" smtClean="0">
                <a:solidFill>
                  <a:schemeClr val="bg1"/>
                </a:solidFill>
                <a:effectLst>
                  <a:outerShdw blurRad="38100" dist="38100" dir="2700000" algn="tl">
                    <a:srgbClr val="C0C0C0"/>
                  </a:outerShdw>
                </a:effectLst>
                <a:latin typeface="SimHei" charset="-122"/>
                <a:ea typeface="SimHei" charset="-122"/>
                <a:cs typeface="SimHei" charset="-122"/>
              </a:rPr>
              <a:t>第</a:t>
            </a:r>
            <a:r>
              <a:rPr lang="en-US" altLang="zh-CN" sz="5400" dirty="0">
                <a:solidFill>
                  <a:schemeClr val="bg1"/>
                </a:solidFill>
                <a:effectLst>
                  <a:outerShdw blurRad="38100" dist="38100" dir="2700000" algn="tl">
                    <a:srgbClr val="C0C0C0"/>
                  </a:outerShdw>
                </a:effectLst>
                <a:latin typeface="SimHei" charset="-122"/>
                <a:ea typeface="SimHei" charset="-122"/>
                <a:cs typeface="SimHei" charset="-122"/>
              </a:rPr>
              <a:t>3</a:t>
            </a:r>
            <a:r>
              <a:rPr lang="zh-CN" altLang="en-US" sz="5400" dirty="0" smtClean="0">
                <a:solidFill>
                  <a:schemeClr val="bg1"/>
                </a:solidFill>
                <a:effectLst>
                  <a:outerShdw blurRad="38100" dist="38100" dir="2700000" algn="tl">
                    <a:srgbClr val="C0C0C0"/>
                  </a:outerShdw>
                </a:effectLst>
                <a:latin typeface="SimHei" charset="-122"/>
                <a:ea typeface="SimHei" charset="-122"/>
                <a:cs typeface="SimHei" charset="-122"/>
              </a:rPr>
              <a:t>章 </a:t>
            </a:r>
            <a:r>
              <a:rPr lang="en-US" altLang="zh-CN" sz="5400" dirty="0" smtClean="0">
                <a:solidFill>
                  <a:schemeClr val="bg1"/>
                </a:solidFill>
                <a:effectLst>
                  <a:outerShdw blurRad="38100" dist="38100" dir="2700000" algn="tl">
                    <a:srgbClr val="C0C0C0"/>
                  </a:outerShdw>
                </a:effectLst>
                <a:latin typeface="SimHei" charset="-122"/>
                <a:ea typeface="SimHei" charset="-122"/>
                <a:cs typeface="SimHei" charset="-122"/>
              </a:rPr>
              <a:t>Logistic</a:t>
            </a:r>
            <a:r>
              <a:rPr lang="zh-CN" altLang="en-US" sz="5400" dirty="0" smtClean="0">
                <a:solidFill>
                  <a:schemeClr val="bg1"/>
                </a:solidFill>
                <a:effectLst>
                  <a:outerShdw blurRad="38100" dist="38100" dir="2700000" algn="tl">
                    <a:srgbClr val="C0C0C0"/>
                  </a:outerShdw>
                </a:effectLst>
                <a:latin typeface="SimHei" charset="-122"/>
                <a:ea typeface="SimHei" charset="-122"/>
                <a:cs typeface="SimHei" charset="-122"/>
              </a:rPr>
              <a:t>回归</a:t>
            </a:r>
            <a:r>
              <a:rPr lang="en-US" altLang="zh-CN" sz="5400" dirty="0">
                <a:solidFill>
                  <a:schemeClr val="bg1"/>
                </a:solidFill>
                <a:effectLst>
                  <a:outerShdw blurRad="38100" dist="38100" dir="2700000" algn="tl">
                    <a:srgbClr val="C0C0C0"/>
                  </a:outerShdw>
                </a:effectLst>
                <a:latin typeface="SimHei" charset="-122"/>
                <a:ea typeface="SimHei" charset="-122"/>
                <a:cs typeface="SimHei" charset="-122"/>
              </a:rPr>
              <a:t/>
            </a:r>
            <a:br>
              <a:rPr lang="en-US" altLang="zh-CN" sz="5400" dirty="0">
                <a:solidFill>
                  <a:schemeClr val="bg1"/>
                </a:solidFill>
                <a:effectLst>
                  <a:outerShdw blurRad="38100" dist="38100" dir="2700000" algn="tl">
                    <a:srgbClr val="C0C0C0"/>
                  </a:outerShdw>
                </a:effectLst>
                <a:latin typeface="SimHei" charset="-122"/>
                <a:ea typeface="SimHei" charset="-122"/>
                <a:cs typeface="SimHei" charset="-122"/>
              </a:rPr>
            </a:br>
            <a:endParaRPr lang="zh-CN" altLang="en-US" sz="5400" dirty="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spid="_x0000_s47357" name="Equation" r:id="rId3" imgW="114120" imgH="177480" progId="Equation.DSMT4">
                  <p:embed/>
                </p:oleObj>
              </mc:Choice>
              <mc:Fallback>
                <p:oleObj name="Equation" r:id="rId3" imgW="114120" imgH="17748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endParaRPr kumimoji="1" lang="zh-CN" altLang="en-US" dirty="0">
              <a:solidFill>
                <a:schemeClr val="bg1">
                  <a:lumMod val="95000"/>
                </a:schemeClr>
              </a:solidFill>
              <a:latin typeface="SimHei" charset="-122"/>
              <a:ea typeface="SimHei" charset="-122"/>
              <a:cs typeface="SimHei"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315118" y="832757"/>
                <a:ext cx="11561763" cy="5237271"/>
              </a:xfrm>
            </p:spPr>
            <p:txBody>
              <a:bodyPr/>
              <a:lstStyle/>
              <a:p>
                <a:r>
                  <a:rPr kumimoji="1" lang="zh-CN" altLang="en-US" dirty="0" smtClean="0">
                    <a:solidFill>
                      <a:srgbClr val="09405E"/>
                    </a:solidFill>
                  </a:rPr>
                  <a:t>更一般地：</a:t>
                </a:r>
                <a:r>
                  <a:rPr lang="zh-CN" altLang="en-US" dirty="0">
                    <a:solidFill>
                      <a:srgbClr val="09405E"/>
                    </a:solidFill>
                  </a:rPr>
                  <a:t>根据需要划分的类别，分类器将输入空间</a:t>
                </a:r>
                <a14:m>
                  <m:oMath xmlns:m="http://schemas.openxmlformats.org/officeDocument/2006/math">
                    <m:r>
                      <a:rPr kumimoji="1" lang="zh-CN" altLang="en-US" i="1" smtClean="0">
                        <a:solidFill>
                          <a:srgbClr val="09405E"/>
                        </a:solidFill>
                        <a:latin typeface="Cambria Math" charset="0"/>
                        <a:ea typeface="Cambria Math" charset="0"/>
                        <a:cs typeface="Cambria Math" charset="0"/>
                      </a:rPr>
                      <m:t>𝒳</m:t>
                    </m:r>
                  </m:oMath>
                </a14:m>
                <a:r>
                  <a:rPr lang="zh-CN" altLang="en-US" dirty="0">
                    <a:solidFill>
                      <a:srgbClr val="09405E"/>
                    </a:solidFill>
                  </a:rPr>
                  <a:t>划分为一些互不相交的区域。这些区域的边界叫做决策边界</a:t>
                </a:r>
                <a:r>
                  <a:rPr lang="en-US" altLang="zh-CN" dirty="0">
                    <a:solidFill>
                      <a:srgbClr val="09405E"/>
                    </a:solidFill>
                  </a:rPr>
                  <a:t>(decision boundaries</a:t>
                </a:r>
                <a:r>
                  <a:rPr lang="en-US" altLang="zh-CN" dirty="0" smtClean="0">
                    <a:solidFill>
                      <a:srgbClr val="09405E"/>
                    </a:solidFill>
                  </a:rPr>
                  <a:t>)</a:t>
                </a:r>
                <a:r>
                  <a:rPr lang="zh-CN" altLang="en-US" dirty="0" smtClean="0">
                    <a:solidFill>
                      <a:srgbClr val="09405E"/>
                    </a:solidFill>
                  </a:rPr>
                  <a:t>。</a:t>
                </a:r>
                <a:endParaRPr lang="en-US" altLang="zh-CN" dirty="0">
                  <a:solidFill>
                    <a:srgbClr val="09405E"/>
                  </a:solidFill>
                </a:endParaRPr>
              </a:p>
              <a:p>
                <a:r>
                  <a:rPr lang="zh-CN" altLang="en-US" dirty="0" smtClean="0">
                    <a:solidFill>
                      <a:srgbClr val="09405E"/>
                    </a:solidFill>
                  </a:rPr>
                  <a:t>预测</a:t>
                </a:r>
                <a:r>
                  <a:rPr lang="zh-CN" altLang="en-US" dirty="0">
                    <a:solidFill>
                      <a:srgbClr val="09405E"/>
                    </a:solidFill>
                  </a:rPr>
                  <a:t>函数的形式不同，会使得决策面或</a:t>
                </a:r>
                <a:r>
                  <a:rPr lang="zh-CN" altLang="en-US" dirty="0" smtClean="0">
                    <a:solidFill>
                      <a:srgbClr val="09405E"/>
                    </a:solidFill>
                  </a:rPr>
                  <a:t>光滑、或</a:t>
                </a:r>
                <a:r>
                  <a:rPr lang="zh-CN" altLang="en-US" dirty="0">
                    <a:solidFill>
                      <a:srgbClr val="09405E"/>
                    </a:solidFill>
                  </a:rPr>
                  <a:t>粗糙</a:t>
                </a:r>
                <a:r>
                  <a:rPr lang="zh-CN" altLang="en-US" dirty="0" smtClean="0">
                    <a:solidFill>
                      <a:srgbClr val="09405E"/>
                    </a:solidFill>
                  </a:rPr>
                  <a:t>。</a:t>
                </a:r>
                <a:endParaRPr lang="en-US" altLang="zh-CN" dirty="0" smtClean="0">
                  <a:solidFill>
                    <a:srgbClr val="09405E"/>
                  </a:solidFill>
                </a:endParaRPr>
              </a:p>
              <a:p>
                <a:pPr marL="800100" lvl="1" indent="-342900">
                  <a:buFont typeface="Wingdings" charset="2"/>
                  <a:buChar char="n"/>
                </a:pPr>
                <a:r>
                  <a:rPr lang="zh-CN" altLang="en-US" dirty="0" smtClean="0">
                    <a:solidFill>
                      <a:srgbClr val="09405E"/>
                    </a:solidFill>
                  </a:rPr>
                  <a:t>决策</a:t>
                </a:r>
                <a:r>
                  <a:rPr lang="zh-CN" altLang="en-US" dirty="0">
                    <a:solidFill>
                      <a:srgbClr val="09405E"/>
                    </a:solidFill>
                  </a:rPr>
                  <a:t>面是输入的线性函数，称为线性决策面，对应的分类器就是线性分类器。 </a:t>
                </a:r>
                <a:endParaRPr lang="en-US" altLang="zh-CN" dirty="0" smtClean="0">
                  <a:solidFill>
                    <a:srgbClr val="09405E"/>
                  </a:solidFill>
                </a:endParaRPr>
              </a:p>
              <a:p>
                <a:r>
                  <a:rPr lang="zh-CN" altLang="en-US" dirty="0">
                    <a:solidFill>
                      <a:srgbClr val="09405E"/>
                    </a:solidFill>
                  </a:rPr>
                  <a:t>分类器为每个类别分配一个判别函数，根据判别函数来判断一个新样本属于该类别的</a:t>
                </a:r>
                <a:r>
                  <a:rPr lang="zh-CN" altLang="en-US" dirty="0" smtClean="0">
                    <a:solidFill>
                      <a:srgbClr val="09405E"/>
                    </a:solidFill>
                  </a:rPr>
                  <a:t>可能性。</a:t>
                </a:r>
                <a:endParaRPr lang="en-US" altLang="zh-CN" dirty="0"/>
              </a:p>
              <a:p>
                <a:r>
                  <a:rPr lang="zh-CN" altLang="en-US" dirty="0" smtClean="0">
                    <a:solidFill>
                      <a:srgbClr val="09405E"/>
                    </a:solidFill>
                  </a:rPr>
                  <a:t>假设</a:t>
                </a:r>
                <a:r>
                  <a:rPr lang="zh-CN" altLang="en-US" dirty="0">
                    <a:solidFill>
                      <a:srgbClr val="09405E"/>
                    </a:solidFill>
                  </a:rPr>
                  <a:t>有</a:t>
                </a:r>
                <a14:m>
                  <m:oMath xmlns:m="http://schemas.openxmlformats.org/officeDocument/2006/math">
                    <m:r>
                      <a:rPr kumimoji="1" lang="en-US" altLang="zh-CN" i="1" dirty="0">
                        <a:solidFill>
                          <a:srgbClr val="09405E"/>
                        </a:solidFill>
                        <a:latin typeface="Cambria Math" charset="0"/>
                        <a:ea typeface="Euclid Math One" charset="0"/>
                        <a:cs typeface="Euclid Math One" charset="0"/>
                      </a:rPr>
                      <m:t>𝐶</m:t>
                    </m:r>
                  </m:oMath>
                </a14:m>
                <a:r>
                  <a:rPr lang="zh-CN" altLang="en-US" dirty="0">
                    <a:solidFill>
                      <a:srgbClr val="09405E"/>
                    </a:solidFill>
                  </a:rPr>
                  <a:t>个类别，则有得到</a:t>
                </a:r>
                <a14:m>
                  <m:oMath xmlns:m="http://schemas.openxmlformats.org/officeDocument/2006/math">
                    <m:r>
                      <a:rPr kumimoji="1" lang="en-US" altLang="zh-CN" i="1" dirty="0">
                        <a:solidFill>
                          <a:srgbClr val="09405E"/>
                        </a:solidFill>
                        <a:latin typeface="Cambria Math" charset="0"/>
                        <a:ea typeface="Euclid Math One" charset="0"/>
                        <a:cs typeface="Euclid Math One" charset="0"/>
                      </a:rPr>
                      <m:t>𝐶</m:t>
                    </m:r>
                  </m:oMath>
                </a14:m>
                <a:r>
                  <a:rPr lang="zh-CN" altLang="en-US" dirty="0">
                    <a:solidFill>
                      <a:srgbClr val="09405E"/>
                    </a:solidFill>
                  </a:rPr>
                  <a:t>个判别函数：</a:t>
                </a:r>
                <a14:m>
                  <m:oMath xmlns:m="http://schemas.openxmlformats.org/officeDocument/2006/math">
                    <m:sSub>
                      <m:sSubPr>
                        <m:ctrlPr>
                          <a:rPr kumimoji="1" lang="en-US" altLang="zh-CN" i="1" dirty="0">
                            <a:solidFill>
                              <a:srgbClr val="09405E"/>
                            </a:solidFill>
                            <a:latin typeface="Cambria Math" charset="0"/>
                            <a:ea typeface="Euclid Math One" charset="0"/>
                            <a:cs typeface="Euclid Math One" charset="0"/>
                          </a:rPr>
                        </m:ctrlPr>
                      </m:sSubPr>
                      <m:e>
                        <m:r>
                          <a:rPr kumimoji="1" lang="en-US" altLang="zh-CN" i="1" dirty="0">
                            <a:solidFill>
                              <a:srgbClr val="09405E"/>
                            </a:solidFill>
                            <a:latin typeface="Cambria Math" charset="0"/>
                            <a:ea typeface="Cambria Math" charset="0"/>
                            <a:cs typeface="Cambria Math" charset="0"/>
                          </a:rPr>
                          <m:t>𝛿</m:t>
                        </m:r>
                      </m:e>
                      <m:sub>
                        <m:r>
                          <a:rPr kumimoji="1" lang="en-US" altLang="zh-CN" i="1" dirty="0">
                            <a:solidFill>
                              <a:srgbClr val="09405E"/>
                            </a:solidFill>
                            <a:latin typeface="Cambria Math" charset="0"/>
                            <a:ea typeface="Euclid Math One" charset="0"/>
                            <a:cs typeface="Euclid Math One" charset="0"/>
                          </a:rPr>
                          <m:t>𝑐</m:t>
                        </m:r>
                      </m:sub>
                    </m:sSub>
                    <m:d>
                      <m:dPr>
                        <m:ctrlPr>
                          <a:rPr kumimoji="1" lang="en-US" altLang="zh-CN" i="1" dirty="0">
                            <a:solidFill>
                              <a:srgbClr val="09405E"/>
                            </a:solidFill>
                            <a:latin typeface="Cambria Math" charset="0"/>
                            <a:ea typeface="Euclid Math One" charset="0"/>
                            <a:cs typeface="Euclid Math One" charset="0"/>
                          </a:rPr>
                        </m:ctrlPr>
                      </m:dPr>
                      <m:e>
                        <m:r>
                          <a:rPr kumimoji="1" lang="en-US" altLang="zh-CN" b="1" dirty="0">
                            <a:solidFill>
                              <a:srgbClr val="09405E"/>
                            </a:solidFill>
                            <a:latin typeface="Cambria Math" charset="0"/>
                            <a:ea typeface="Euclid Math One" charset="0"/>
                            <a:cs typeface="Euclid Math One" charset="0"/>
                          </a:rPr>
                          <m:t>𝐱</m:t>
                        </m:r>
                      </m:e>
                    </m:d>
                    <m:r>
                      <a:rPr kumimoji="1" lang="en-US" altLang="zh-CN" i="1" dirty="0">
                        <a:solidFill>
                          <a:srgbClr val="09405E"/>
                        </a:solidFill>
                        <a:latin typeface="Cambria Math" charset="0"/>
                        <a:ea typeface="Euclid Math One" charset="0"/>
                        <a:cs typeface="Euclid Math One" charset="0"/>
                      </a:rPr>
                      <m:t>, </m:t>
                    </m:r>
                    <m:r>
                      <a:rPr kumimoji="1" lang="en-US" altLang="zh-CN" i="1" dirty="0">
                        <a:solidFill>
                          <a:srgbClr val="09405E"/>
                        </a:solidFill>
                        <a:latin typeface="Cambria Math" charset="0"/>
                        <a:ea typeface="Euclid Math One" charset="0"/>
                        <a:cs typeface="Euclid Math One" charset="0"/>
                      </a:rPr>
                      <m:t>𝑐</m:t>
                    </m:r>
                    <m:r>
                      <a:rPr kumimoji="1" lang="en-US" altLang="zh-CN" i="1" dirty="0">
                        <a:solidFill>
                          <a:srgbClr val="09405E"/>
                        </a:solidFill>
                        <a:latin typeface="Cambria Math" charset="0"/>
                        <a:ea typeface="Cambria Math" charset="0"/>
                        <a:cs typeface="Cambria Math" charset="0"/>
                      </a:rPr>
                      <m:t>∈</m:t>
                    </m:r>
                    <m:r>
                      <a:rPr kumimoji="1" lang="en-US" altLang="zh-CN" i="1" dirty="0">
                        <a:solidFill>
                          <a:srgbClr val="09405E"/>
                        </a:solidFill>
                        <a:latin typeface="Cambria Math" charset="0"/>
                        <a:ea typeface="Euclid Math One" charset="0"/>
                        <a:cs typeface="Euclid Math One" charset="0"/>
                      </a:rPr>
                      <m:t>{1,…,</m:t>
                    </m:r>
                    <m:r>
                      <a:rPr kumimoji="1" lang="en-US" altLang="zh-CN" i="1" dirty="0">
                        <a:solidFill>
                          <a:srgbClr val="09405E"/>
                        </a:solidFill>
                        <a:latin typeface="Cambria Math" charset="0"/>
                        <a:ea typeface="Euclid Math One" charset="0"/>
                        <a:cs typeface="Euclid Math One" charset="0"/>
                      </a:rPr>
                      <m:t>𝐶</m:t>
                    </m:r>
                    <m:r>
                      <a:rPr kumimoji="1" lang="en-US" altLang="zh-CN" i="1" dirty="0">
                        <a:solidFill>
                          <a:srgbClr val="09405E"/>
                        </a:solidFill>
                        <a:latin typeface="Cambria Math" charset="0"/>
                        <a:ea typeface="Euclid Math One" charset="0"/>
                        <a:cs typeface="Euclid Math One" charset="0"/>
                      </a:rPr>
                      <m:t>}</m:t>
                    </m:r>
                  </m:oMath>
                </a14:m>
                <a:r>
                  <a:rPr lang="zh-CN" altLang="en-US" dirty="0">
                    <a:solidFill>
                      <a:srgbClr val="09405E"/>
                    </a:solidFill>
                  </a:rPr>
                  <a:t> 。</a:t>
                </a:r>
                <a:endParaRPr lang="en-US" altLang="zh-CN" dirty="0">
                  <a:solidFill>
                    <a:srgbClr val="09405E"/>
                  </a:solidFill>
                </a:endParaRPr>
              </a:p>
              <a:p>
                <a:pPr>
                  <a:buClr>
                    <a:schemeClr val="bg1">
                      <a:lumMod val="50000"/>
                    </a:schemeClr>
                  </a:buClr>
                  <a:buFont typeface="Arial" pitchFamily="34" charset="0"/>
                  <a:buChar char="•"/>
                </a:pPr>
                <a:r>
                  <a:rPr lang="zh-CN" altLang="en-US" dirty="0">
                    <a:solidFill>
                      <a:srgbClr val="09405E"/>
                    </a:solidFill>
                  </a:rPr>
                  <a:t> 对一个新的样本</a:t>
                </a:r>
                <a14:m>
                  <m:oMath xmlns:m="http://schemas.openxmlformats.org/officeDocument/2006/math">
                    <m:r>
                      <a:rPr kumimoji="1" lang="en-US" altLang="zh-CN" b="1">
                        <a:solidFill>
                          <a:srgbClr val="09405E"/>
                        </a:solidFill>
                        <a:latin typeface="Cambria Math" charset="0"/>
                      </a:rPr>
                      <m:t>𝐱</m:t>
                    </m:r>
                  </m:oMath>
                </a14:m>
                <a:r>
                  <a:rPr lang="zh-CN" altLang="en-US" dirty="0">
                    <a:solidFill>
                      <a:srgbClr val="09405E"/>
                    </a:solidFill>
                  </a:rPr>
                  <a:t>，一般是找到最大的</a:t>
                </a:r>
                <a14:m>
                  <m:oMath xmlns:m="http://schemas.openxmlformats.org/officeDocument/2006/math">
                    <m:sSub>
                      <m:sSubPr>
                        <m:ctrlPr>
                          <a:rPr kumimoji="1" lang="en-US" altLang="zh-CN" i="1" dirty="0">
                            <a:solidFill>
                              <a:srgbClr val="09405E"/>
                            </a:solidFill>
                            <a:latin typeface="Cambria Math" charset="0"/>
                            <a:ea typeface="Euclid Math One" charset="0"/>
                            <a:cs typeface="Euclid Math One" charset="0"/>
                          </a:rPr>
                        </m:ctrlPr>
                      </m:sSubPr>
                      <m:e>
                        <m:r>
                          <a:rPr kumimoji="1" lang="en-US" altLang="zh-CN" i="1" dirty="0">
                            <a:solidFill>
                              <a:srgbClr val="09405E"/>
                            </a:solidFill>
                            <a:latin typeface="Cambria Math" charset="0"/>
                            <a:ea typeface="Cambria Math" charset="0"/>
                            <a:cs typeface="Cambria Math" charset="0"/>
                          </a:rPr>
                          <m:t>𝛿</m:t>
                        </m:r>
                      </m:e>
                      <m:sub>
                        <m:r>
                          <a:rPr kumimoji="1" lang="en-US" altLang="zh-CN" i="1" dirty="0">
                            <a:solidFill>
                              <a:srgbClr val="09405E"/>
                            </a:solidFill>
                            <a:latin typeface="Cambria Math" charset="0"/>
                            <a:ea typeface="Euclid Math One" charset="0"/>
                            <a:cs typeface="Euclid Math One" charset="0"/>
                          </a:rPr>
                          <m:t>𝑐</m:t>
                        </m:r>
                      </m:sub>
                    </m:sSub>
                    <m:d>
                      <m:dPr>
                        <m:ctrlPr>
                          <a:rPr kumimoji="1" lang="en-US" altLang="zh-CN" i="1" dirty="0">
                            <a:solidFill>
                              <a:srgbClr val="09405E"/>
                            </a:solidFill>
                            <a:latin typeface="Cambria Math" charset="0"/>
                            <a:ea typeface="Euclid Math One" charset="0"/>
                            <a:cs typeface="Euclid Math One" charset="0"/>
                          </a:rPr>
                        </m:ctrlPr>
                      </m:dPr>
                      <m:e>
                        <m:r>
                          <a:rPr kumimoji="1" lang="en-US" altLang="zh-CN" b="1" dirty="0">
                            <a:solidFill>
                              <a:srgbClr val="09405E"/>
                            </a:solidFill>
                            <a:latin typeface="Cambria Math" charset="0"/>
                            <a:ea typeface="Euclid Math One" charset="0"/>
                            <a:cs typeface="Euclid Math One" charset="0"/>
                          </a:rPr>
                          <m:t>𝐱</m:t>
                        </m:r>
                      </m:e>
                    </m:d>
                    <m:r>
                      <a:rPr kumimoji="1" lang="en-US" altLang="zh-CN" i="1" dirty="0">
                        <a:solidFill>
                          <a:srgbClr val="09405E"/>
                        </a:solidFill>
                        <a:latin typeface="Cambria Math" charset="0"/>
                        <a:ea typeface="Euclid Math One" charset="0"/>
                        <a:cs typeface="Euclid Math One" charset="0"/>
                      </a:rPr>
                      <m:t>, </m:t>
                    </m:r>
                  </m:oMath>
                </a14:m>
                <a:r>
                  <a:rPr lang="zh-CN" altLang="en-US" dirty="0">
                    <a:solidFill>
                      <a:srgbClr val="09405E"/>
                    </a:solidFill>
                  </a:rPr>
                  <a:t> 即该样本的类别为：</a:t>
                </a:r>
                <a:endParaRPr lang="en-US" altLang="zh-CN" dirty="0">
                  <a:solidFill>
                    <a:srgbClr val="09405E"/>
                  </a:solidFill>
                </a:endParaRPr>
              </a:p>
              <a:p>
                <a:endParaRPr lang="en-US" altLang="zh-CN" dirty="0" smtClean="0">
                  <a:solidFill>
                    <a:srgbClr val="09405E"/>
                  </a:solidFill>
                </a:endParaRPr>
              </a:p>
              <a:p>
                <a:endParaRPr lang="en-US" altLang="zh-CN" dirty="0">
                  <a:solidFill>
                    <a:srgbClr val="09405E"/>
                  </a:solidFill>
                </a:endParaRPr>
              </a:p>
              <a:p>
                <a:endParaRPr lang="en-US" altLang="zh-CN" dirty="0" smtClean="0">
                  <a:solidFill>
                    <a:srgbClr val="09405E"/>
                  </a:solidFill>
                </a:endParaRPr>
              </a:p>
              <a:p>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315118" y="832757"/>
                <a:ext cx="11561763" cy="5237271"/>
              </a:xfrm>
              <a:blipFill rotWithShape="0">
                <a:blip r:embed="rId2"/>
                <a:stretch>
                  <a:fillRect l="-949" r="-21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smtClean="0"/>
              <a:t>决策边界</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4132194" y="5851748"/>
                <a:ext cx="2981009" cy="731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800" i="1" dirty="0" smtClean="0">
                              <a:solidFill>
                                <a:srgbClr val="002060"/>
                              </a:solidFill>
                              <a:latin typeface="Cambria Math" charset="0"/>
                              <a:ea typeface="Euclid Math One" charset="0"/>
                              <a:cs typeface="Euclid Math One" charset="0"/>
                            </a:rPr>
                          </m:ctrlPr>
                        </m:accPr>
                        <m:e>
                          <m:r>
                            <a:rPr kumimoji="1" lang="en-US" altLang="zh-CN" sz="2800" i="1" dirty="0">
                              <a:solidFill>
                                <a:srgbClr val="002060"/>
                              </a:solidFill>
                              <a:latin typeface="Cambria Math" charset="0"/>
                              <a:ea typeface="Euclid Math One" charset="0"/>
                              <a:cs typeface="Euclid Math One" charset="0"/>
                            </a:rPr>
                            <m:t>𝑦</m:t>
                          </m:r>
                        </m:e>
                      </m:acc>
                      <m:r>
                        <a:rPr kumimoji="1" lang="en-US" altLang="zh-CN" sz="2800" i="1" dirty="0">
                          <a:solidFill>
                            <a:srgbClr val="002060"/>
                          </a:solidFill>
                          <a:latin typeface="Cambria Math" charset="0"/>
                          <a:ea typeface="Euclid Math One" charset="0"/>
                          <a:cs typeface="Euclid Math One" charset="0"/>
                        </a:rPr>
                        <m:t>=</m:t>
                      </m:r>
                      <m:func>
                        <m:funcPr>
                          <m:ctrlPr>
                            <a:rPr kumimoji="1" lang="mr-IN" altLang="zh-CN" sz="2800" i="1" dirty="0">
                              <a:solidFill>
                                <a:srgbClr val="002060"/>
                              </a:solidFill>
                              <a:latin typeface="Cambria Math" charset="0"/>
                              <a:ea typeface="Euclid Math One" charset="0"/>
                              <a:cs typeface="Euclid Math One" charset="0"/>
                            </a:rPr>
                          </m:ctrlPr>
                        </m:funcPr>
                        <m:fName>
                          <m:limLow>
                            <m:limLowPr>
                              <m:ctrlPr>
                                <a:rPr kumimoji="1" lang="mr-IN" altLang="zh-CN" sz="2800" i="1" dirty="0">
                                  <a:solidFill>
                                    <a:srgbClr val="002060"/>
                                  </a:solidFill>
                                  <a:latin typeface="Cambria Math" charset="0"/>
                                  <a:ea typeface="Euclid Math One" charset="0"/>
                                  <a:cs typeface="Euclid Math One" charset="0"/>
                                </a:rPr>
                              </m:ctrlPr>
                            </m:limLowPr>
                            <m:e>
                              <m:r>
                                <m:rPr>
                                  <m:sty m:val="p"/>
                                </m:rPr>
                                <a:rPr kumimoji="1" lang="en-US" altLang="zh-CN" sz="2800" dirty="0">
                                  <a:solidFill>
                                    <a:srgbClr val="002060"/>
                                  </a:solidFill>
                                  <a:latin typeface="Cambria Math" charset="0"/>
                                  <a:ea typeface="Euclid Math One" charset="0"/>
                                  <a:cs typeface="Euclid Math One" charset="0"/>
                                </a:rPr>
                                <m:t>arg</m:t>
                              </m:r>
                              <m:r>
                                <m:rPr>
                                  <m:sty m:val="p"/>
                                </m:rPr>
                                <a:rPr kumimoji="1" lang="mr-IN" altLang="zh-CN" sz="2800" dirty="0">
                                  <a:solidFill>
                                    <a:srgbClr val="002060"/>
                                  </a:solidFill>
                                  <a:latin typeface="Cambria Math" charset="0"/>
                                  <a:ea typeface="Euclid Math One" charset="0"/>
                                  <a:cs typeface="Euclid Math One" charset="0"/>
                                </a:rPr>
                                <m:t>max</m:t>
                              </m:r>
                            </m:e>
                            <m:lim>
                              <m:r>
                                <a:rPr kumimoji="1" lang="en-US" altLang="zh-CN" sz="2800" i="1" dirty="0">
                                  <a:solidFill>
                                    <a:srgbClr val="002060"/>
                                  </a:solidFill>
                                  <a:latin typeface="Cambria Math" charset="0"/>
                                  <a:ea typeface="Euclid Math One" charset="0"/>
                                  <a:cs typeface="Euclid Math One" charset="0"/>
                                </a:rPr>
                                <m:t>𝑐</m:t>
                              </m:r>
                            </m:lim>
                          </m:limLow>
                        </m:fName>
                        <m:e>
                          <m:sSub>
                            <m:sSubPr>
                              <m:ctrlPr>
                                <a:rPr kumimoji="1" lang="en-US" altLang="zh-CN" sz="2800" i="1" dirty="0">
                                  <a:solidFill>
                                    <a:srgbClr val="002060"/>
                                  </a:solidFill>
                                  <a:latin typeface="Cambria Math" charset="0"/>
                                  <a:ea typeface="Euclid Math One" charset="0"/>
                                  <a:cs typeface="Euclid Math One" charset="0"/>
                                </a:rPr>
                              </m:ctrlPr>
                            </m:sSubPr>
                            <m:e>
                              <m:r>
                                <a:rPr kumimoji="1" lang="en-US" altLang="zh-CN" sz="2800" i="1" dirty="0">
                                  <a:solidFill>
                                    <a:srgbClr val="002060"/>
                                  </a:solidFill>
                                  <a:latin typeface="Cambria Math" charset="0"/>
                                  <a:ea typeface="Cambria Math" charset="0"/>
                                  <a:cs typeface="Cambria Math" charset="0"/>
                                </a:rPr>
                                <m:t>𝛿</m:t>
                              </m:r>
                            </m:e>
                            <m:sub>
                              <m:r>
                                <a:rPr kumimoji="1" lang="en-US" altLang="zh-CN" sz="2800" i="1" dirty="0">
                                  <a:solidFill>
                                    <a:srgbClr val="002060"/>
                                  </a:solidFill>
                                  <a:latin typeface="Cambria Math" charset="0"/>
                                  <a:ea typeface="Euclid Math One" charset="0"/>
                                  <a:cs typeface="Euclid Math One" charset="0"/>
                                </a:rPr>
                                <m:t>𝑐</m:t>
                              </m:r>
                            </m:sub>
                          </m:sSub>
                          <m:d>
                            <m:dPr>
                              <m:ctrlPr>
                                <a:rPr kumimoji="1" lang="en-US" altLang="zh-CN" sz="2800" i="1" dirty="0">
                                  <a:solidFill>
                                    <a:srgbClr val="002060"/>
                                  </a:solidFill>
                                  <a:latin typeface="Cambria Math" charset="0"/>
                                  <a:ea typeface="Euclid Math One" charset="0"/>
                                  <a:cs typeface="Euclid Math One" charset="0"/>
                                </a:rPr>
                              </m:ctrlPr>
                            </m:dPr>
                            <m:e>
                              <m:r>
                                <a:rPr kumimoji="1" lang="en-US" altLang="zh-CN" sz="2800" b="1" dirty="0">
                                  <a:solidFill>
                                    <a:srgbClr val="002060"/>
                                  </a:solidFill>
                                  <a:latin typeface="Cambria Math" charset="0"/>
                                  <a:ea typeface="Euclid Math One" charset="0"/>
                                  <a:cs typeface="Euclid Math One" charset="0"/>
                                </a:rPr>
                                <m:t>𝐱</m:t>
                              </m:r>
                            </m:e>
                          </m:d>
                        </m:e>
                      </m:func>
                    </m:oMath>
                  </m:oMathPara>
                </a14:m>
                <a:endParaRPr lang="zh-CN" altLang="en-US" sz="2800" dirty="0">
                  <a:solidFill>
                    <a:srgbClr val="00206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4132194" y="5851748"/>
                <a:ext cx="2981009" cy="731611"/>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3209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948690"/>
            <a:ext cx="5653805"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分类任务</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Logistic</a:t>
            </a:r>
            <a:r>
              <a:rPr kumimoji="1" lang="zh-CN" altLang="en-US" sz="2800" dirty="0" smtClean="0">
                <a:solidFill>
                  <a:srgbClr val="09405E"/>
                </a:solidFill>
                <a:latin typeface="微软雅黑" panose="020B0503020204020204" pitchFamily="34" charset="-122"/>
                <a:ea typeface="微软雅黑" panose="020B0503020204020204" pitchFamily="34" charset="-122"/>
              </a:rPr>
              <a:t>回归</a:t>
            </a:r>
            <a:r>
              <a:rPr kumimoji="1" lang="zh-CN" altLang="en-US" sz="2800" dirty="0" smtClean="0">
                <a:solidFill>
                  <a:srgbClr val="09405E"/>
                </a:solidFill>
                <a:latin typeface="微软雅黑" panose="020B0503020204020204" pitchFamily="34" charset="-122"/>
                <a:ea typeface="微软雅黑" panose="020B0503020204020204" pitchFamily="34" charset="-122"/>
              </a:rPr>
              <a:t>的损失函数</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回归的</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优化</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算法</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回归的多类分类任务</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分类任务中的样本不均衡</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问题</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分类模型的评价</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指标</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API</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回归案例分析</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7249716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561763" cy="5237271"/>
          </a:xfrm>
        </p:spPr>
        <p:txBody>
          <a:bodyPr/>
          <a:lstStyle/>
          <a:p>
            <a:r>
              <a:rPr kumimoji="1" lang="en-US" altLang="zh-CN" dirty="0"/>
              <a:t>0/1</a:t>
            </a:r>
            <a:r>
              <a:rPr kumimoji="1" lang="zh-CN" altLang="en-US" dirty="0"/>
              <a:t> 损失：预测类别正确损失为</a:t>
            </a:r>
            <a:r>
              <a:rPr kumimoji="1" lang="en-US" altLang="zh-CN" dirty="0"/>
              <a:t>0</a:t>
            </a:r>
            <a:r>
              <a:rPr kumimoji="1" lang="zh-CN" altLang="en-US" dirty="0"/>
              <a:t>，否则为</a:t>
            </a:r>
            <a:r>
              <a:rPr kumimoji="1" lang="en-US" altLang="zh-CN" dirty="0"/>
              <a:t>1</a:t>
            </a:r>
            <a:r>
              <a:rPr kumimoji="1" lang="zh-CN" altLang="en-US" dirty="0"/>
              <a:t>，记</a:t>
            </a:r>
            <a:r>
              <a:rPr kumimoji="1" lang="zh-CN" altLang="en-US" dirty="0" smtClean="0"/>
              <a:t>为</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kumimoji="1" lang="en-US" altLang="zh-CN" dirty="0"/>
              <a:t>0/1</a:t>
            </a:r>
            <a:r>
              <a:rPr kumimoji="1" lang="zh-CN" altLang="en-US" dirty="0"/>
              <a:t> 损失不连续，优化计算不</a:t>
            </a:r>
            <a:r>
              <a:rPr kumimoji="1" lang="zh-CN" altLang="en-US" dirty="0" smtClean="0"/>
              <a:t>方便。</a:t>
            </a:r>
            <a:endParaRPr kumimoji="1" lang="en-US" altLang="zh-CN" dirty="0" smtClean="0"/>
          </a:p>
          <a:p>
            <a:r>
              <a:rPr kumimoji="1" lang="zh-CN" altLang="en-US" dirty="0"/>
              <a:t>寻找其他替代损失函数（</a:t>
            </a:r>
            <a:r>
              <a:rPr kumimoji="1" lang="en-US" altLang="zh-CN" dirty="0"/>
              <a:t>Surrogate Loss Function</a:t>
            </a:r>
            <a:r>
              <a:rPr kumimoji="1" lang="zh-CN" altLang="en-US" dirty="0" smtClean="0"/>
              <a:t>）</a:t>
            </a:r>
            <a:endParaRPr kumimoji="1" lang="en-US" altLang="zh-CN" dirty="0" smtClean="0"/>
          </a:p>
          <a:p>
            <a:pPr lvl="1"/>
            <a:r>
              <a:rPr lang="zh-CN" altLang="en-US" dirty="0"/>
              <a:t>通常是凸函数，计算方便且和</a:t>
            </a:r>
            <a:r>
              <a:rPr lang="en-US" altLang="zh-CN" dirty="0"/>
              <a:t>0/1</a:t>
            </a:r>
            <a:r>
              <a:rPr lang="zh-CN" altLang="en-US" dirty="0"/>
              <a:t>损失是一致的</a:t>
            </a:r>
            <a:endParaRPr kumimoji="1" lang="en-US" altLang="zh-CN" dirty="0" smtClean="0"/>
          </a:p>
          <a:p>
            <a:endParaRPr kumimoji="1" lang="en-US" altLang="zh-CN" dirty="0" smtClean="0"/>
          </a:p>
          <a:p>
            <a:endParaRPr kumimoji="1" lang="en-US" altLang="zh-CN" dirty="0"/>
          </a:p>
          <a:p>
            <a:endParaRPr kumimoji="1" lang="en-US" altLang="zh-CN" dirty="0" smtClean="0"/>
          </a:p>
          <a:p>
            <a:endParaRPr kumimoji="1" lang="zh-CN" altLang="en-US" dirty="0"/>
          </a:p>
        </p:txBody>
      </p:sp>
      <p:sp>
        <p:nvSpPr>
          <p:cNvPr id="3" name="标题 2"/>
          <p:cNvSpPr>
            <a:spLocks noGrp="1"/>
          </p:cNvSpPr>
          <p:nvPr>
            <p:ph type="title"/>
          </p:nvPr>
        </p:nvSpPr>
        <p:spPr/>
        <p:txBody>
          <a:bodyPr/>
          <a:lstStyle/>
          <a:p>
            <a:r>
              <a:rPr kumimoji="1" lang="zh-CN" altLang="en-US" dirty="0" smtClean="0"/>
              <a:t>分类任务的损失</a:t>
            </a:r>
            <a:r>
              <a:rPr kumimoji="1" lang="zh-CN" altLang="en-US" dirty="0" smtClean="0"/>
              <a:t>函数</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568" y="2326996"/>
            <a:ext cx="3888432" cy="2878804"/>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2142707" y="1800249"/>
                <a:ext cx="3479992"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𝐿</m:t>
                      </m:r>
                      <m:d>
                        <m:dPr>
                          <m:ctrlPr>
                            <a:rPr lang="en-US" altLang="zh-CN" sz="2800" i="1">
                              <a:solidFill>
                                <a:srgbClr val="09405E"/>
                              </a:solidFill>
                              <a:latin typeface="Cambria Math" charset="0"/>
                            </a:rPr>
                          </m:ctrlPr>
                        </m:dPr>
                        <m:e>
                          <m:r>
                            <a:rPr lang="en-US" altLang="zh-CN" sz="2800" i="1">
                              <a:solidFill>
                                <a:srgbClr val="09405E"/>
                              </a:solidFill>
                              <a:latin typeface="Cambria Math" charset="0"/>
                            </a:rPr>
                            <m:t>𝑦</m:t>
                          </m:r>
                          <m:r>
                            <a:rPr lang="en-US" altLang="zh-CN" sz="2800" i="1">
                              <a:solidFill>
                                <a:srgbClr val="09405E"/>
                              </a:solidFill>
                              <a:latin typeface="Cambria Math" charset="0"/>
                            </a:rPr>
                            <m:t>, </m:t>
                          </m:r>
                          <m:acc>
                            <m:accPr>
                              <m:chr m:val="̂"/>
                              <m:ctrlPr>
                                <a:rPr lang="en-US" altLang="zh-CN" sz="2800" i="1">
                                  <a:solidFill>
                                    <a:srgbClr val="09405E"/>
                                  </a:solidFill>
                                  <a:latin typeface="Cambria Math" charset="0"/>
                                </a:rPr>
                              </m:ctrlPr>
                            </m:accPr>
                            <m:e>
                              <m:r>
                                <a:rPr lang="en-US" altLang="zh-CN" sz="2800" i="1">
                                  <a:solidFill>
                                    <a:srgbClr val="09405E"/>
                                  </a:solidFill>
                                  <a:latin typeface="Cambria Math" charset="0"/>
                                </a:rPr>
                                <m:t>𝑦</m:t>
                              </m:r>
                            </m:e>
                          </m:acc>
                        </m:e>
                      </m:d>
                      <m:r>
                        <a:rPr lang="en-US" altLang="zh-CN" sz="2800" b="0" i="1" smtClean="0">
                          <a:solidFill>
                            <a:srgbClr val="09405E"/>
                          </a:solidFill>
                          <a:latin typeface="Cambria Math" charset="0"/>
                        </a:rPr>
                        <m:t>=</m:t>
                      </m:r>
                      <m:d>
                        <m:dPr>
                          <m:begChr m:val="{"/>
                          <m:endChr m:val=""/>
                          <m:ctrlPr>
                            <a:rPr lang="en-US" altLang="zh-CN" sz="2800" b="0" i="1" smtClean="0">
                              <a:solidFill>
                                <a:srgbClr val="09405E"/>
                              </a:solidFill>
                              <a:latin typeface="Cambria Math" charset="0"/>
                            </a:rPr>
                          </m:ctrlPr>
                        </m:dPr>
                        <m:e>
                          <m:m>
                            <m:mPr>
                              <m:mcs>
                                <m:mc>
                                  <m:mcPr>
                                    <m:count m:val="2"/>
                                    <m:mcJc m:val="center"/>
                                  </m:mcPr>
                                </m:mc>
                              </m:mcs>
                              <m:ctrlPr>
                                <a:rPr lang="mr-IN" altLang="zh-CN" sz="2800" i="1">
                                  <a:solidFill>
                                    <a:srgbClr val="09405E"/>
                                  </a:solidFill>
                                  <a:latin typeface="Cambria Math" charset="0"/>
                                </a:rPr>
                              </m:ctrlPr>
                            </m:mPr>
                            <m:mr>
                              <m:e>
                                <m:r>
                                  <m:rPr>
                                    <m:brk m:alnAt="7"/>
                                  </m:rPr>
                                  <a:rPr lang="en-US" altLang="zh-CN" sz="2800" b="0" i="1" smtClean="0">
                                    <a:solidFill>
                                      <a:srgbClr val="09405E"/>
                                    </a:solidFill>
                                    <a:latin typeface="Cambria Math" charset="0"/>
                                  </a:rPr>
                                  <m:t>0</m:t>
                                </m:r>
                              </m:e>
                              <m:e>
                                <m:r>
                                  <a:rPr lang="en-US" altLang="zh-CN" sz="2800" i="1">
                                    <a:solidFill>
                                      <a:srgbClr val="09405E"/>
                                    </a:solidFill>
                                    <a:latin typeface="Cambria Math" charset="0"/>
                                  </a:rPr>
                                  <m:t>𝑦</m:t>
                                </m:r>
                                <m:r>
                                  <a:rPr lang="en-US" altLang="zh-CN" sz="2800" b="0" i="1" smtClean="0">
                                    <a:solidFill>
                                      <a:srgbClr val="09405E"/>
                                    </a:solidFill>
                                    <a:latin typeface="Cambria Math" charset="0"/>
                                  </a:rPr>
                                  <m:t>=</m:t>
                                </m:r>
                                <m:r>
                                  <a:rPr lang="en-US" altLang="zh-CN" sz="2800" i="1">
                                    <a:solidFill>
                                      <a:srgbClr val="09405E"/>
                                    </a:solidFill>
                                    <a:latin typeface="Cambria Math" charset="0"/>
                                  </a:rPr>
                                  <m:t> </m:t>
                                </m:r>
                                <m:acc>
                                  <m:accPr>
                                    <m:chr m:val="̂"/>
                                    <m:ctrlPr>
                                      <a:rPr lang="en-US" altLang="zh-CN" sz="2800" i="1">
                                        <a:solidFill>
                                          <a:srgbClr val="09405E"/>
                                        </a:solidFill>
                                        <a:latin typeface="Cambria Math" charset="0"/>
                                      </a:rPr>
                                    </m:ctrlPr>
                                  </m:accPr>
                                  <m:e>
                                    <m:r>
                                      <a:rPr lang="en-US" altLang="zh-CN" sz="2800" i="1">
                                        <a:solidFill>
                                          <a:srgbClr val="09405E"/>
                                        </a:solidFill>
                                        <a:latin typeface="Cambria Math" charset="0"/>
                                      </a:rPr>
                                      <m:t>𝑦</m:t>
                                    </m:r>
                                  </m:e>
                                </m:acc>
                              </m:e>
                            </m:mr>
                            <m:mr>
                              <m:e>
                                <m:r>
                                  <a:rPr lang="en-US" altLang="zh-CN" sz="2800" b="0" i="1" smtClean="0">
                                    <a:solidFill>
                                      <a:srgbClr val="09405E"/>
                                    </a:solidFill>
                                    <a:latin typeface="Cambria Math" charset="0"/>
                                  </a:rPr>
                                  <m:t>1</m:t>
                                </m:r>
                              </m:e>
                              <m:e>
                                <m:r>
                                  <a:rPr lang="en-US" altLang="zh-CN" sz="2800" i="1">
                                    <a:solidFill>
                                      <a:srgbClr val="09405E"/>
                                    </a:solidFill>
                                    <a:latin typeface="Cambria Math" charset="0"/>
                                  </a:rPr>
                                  <m:t>𝑦</m:t>
                                </m:r>
                                <m:r>
                                  <a:rPr lang="en-US" altLang="zh-CN" sz="2800" i="1" smtClean="0">
                                    <a:solidFill>
                                      <a:srgbClr val="09405E"/>
                                    </a:solidFill>
                                    <a:latin typeface="Cambria Math" charset="0"/>
                                    <a:ea typeface="Cambria Math" charset="0"/>
                                    <a:cs typeface="Cambria Math" charset="0"/>
                                  </a:rPr>
                                  <m:t>≠</m:t>
                                </m:r>
                                <m:r>
                                  <a:rPr lang="en-US" altLang="zh-CN" sz="2800" i="1" smtClean="0">
                                    <a:solidFill>
                                      <a:srgbClr val="09405E"/>
                                    </a:solidFill>
                                    <a:latin typeface="Cambria Math" charset="0"/>
                                  </a:rPr>
                                  <m:t> </m:t>
                                </m:r>
                                <m:acc>
                                  <m:accPr>
                                    <m:chr m:val="̂"/>
                                    <m:ctrlPr>
                                      <a:rPr lang="en-US" altLang="zh-CN" sz="2800" i="1">
                                        <a:solidFill>
                                          <a:srgbClr val="09405E"/>
                                        </a:solidFill>
                                        <a:latin typeface="Cambria Math" charset="0"/>
                                      </a:rPr>
                                    </m:ctrlPr>
                                  </m:accPr>
                                  <m:e>
                                    <m:r>
                                      <a:rPr lang="en-US" altLang="zh-CN" sz="2800" i="1">
                                        <a:solidFill>
                                          <a:srgbClr val="09405E"/>
                                        </a:solidFill>
                                        <a:latin typeface="Cambria Math" charset="0"/>
                                      </a:rPr>
                                      <m:t>𝑦</m:t>
                                    </m:r>
                                  </m:e>
                                </m:acc>
                              </m:e>
                            </m:mr>
                          </m:m>
                        </m:e>
                      </m:d>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142707" y="1800249"/>
                <a:ext cx="3479992" cy="1053494"/>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325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kumimoji="1" lang="en-US" altLang="zh-CN" dirty="0" smtClean="0">
                    <a:solidFill>
                      <a:srgbClr val="09405E"/>
                    </a:solidFill>
                    <a:latin typeface="微软雅黑" pitchFamily="34" charset="-122"/>
                    <a:ea typeface="微软雅黑" pitchFamily="34" charset="-122"/>
                  </a:rPr>
                  <a:t>Logistic</a:t>
                </a:r>
                <a:r>
                  <a:rPr kumimoji="1" lang="zh-CN" altLang="en-US" dirty="0">
                    <a:solidFill>
                      <a:srgbClr val="09405E"/>
                    </a:solidFill>
                    <a:latin typeface="微软雅黑" pitchFamily="34" charset="-122"/>
                    <a:ea typeface="微软雅黑" pitchFamily="34" charset="-122"/>
                  </a:rPr>
                  <a:t>回归模型：</a:t>
                </a:r>
                <a:r>
                  <a:rPr kumimoji="1" lang="en-US" altLang="zh-CN" dirty="0">
                    <a:solidFill>
                      <a:srgbClr val="09405E"/>
                    </a:solidFill>
                    <a:latin typeface="微软雅黑" pitchFamily="34" charset="-122"/>
                    <a:ea typeface="微软雅黑" pitchFamily="34" charset="-122"/>
                  </a:rPr>
                  <a:t> </a:t>
                </a:r>
                <a14:m>
                  <m:oMath xmlns:m="http://schemas.openxmlformats.org/officeDocument/2006/math">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微软雅黑" pitchFamily="34" charset="-122"/>
                      </a:rPr>
                      <m:t>𝒙</m:t>
                    </m:r>
                    <m:r>
                      <a:rPr kumimoji="1" lang="zh-CN" altLang="en-US" i="1">
                        <a:solidFill>
                          <a:srgbClr val="09405E"/>
                        </a:solidFill>
                        <a:latin typeface="Cambria Math" charset="0"/>
                        <a:ea typeface="微软雅黑" pitchFamily="34" charset="-122"/>
                      </a:rPr>
                      <m:t>～</m:t>
                    </m:r>
                    <m:r>
                      <m:rPr>
                        <m:sty m:val="p"/>
                      </m:rPr>
                      <a:rPr kumimoji="1" lang="en-US" altLang="zh-CN" i="0">
                        <a:solidFill>
                          <a:srgbClr val="09405E"/>
                        </a:solidFill>
                        <a:latin typeface="Cambria Math" charset="0"/>
                        <a:ea typeface="微软雅黑" pitchFamily="34" charset="-122"/>
                      </a:rPr>
                      <m:t>Bernoulli</m:t>
                    </m:r>
                    <m:d>
                      <m:dPr>
                        <m:begChr m:val="（"/>
                        <m:endChr m:val="）"/>
                        <m:ctrlPr>
                          <a:rPr kumimoji="1" lang="zh-CN" altLang="en-US" i="1">
                            <a:solidFill>
                              <a:srgbClr val="09405E"/>
                            </a:solidFill>
                            <a:latin typeface="Cambria Math" charset="0"/>
                            <a:ea typeface="微软雅黑" pitchFamily="34" charset="-122"/>
                          </a:rPr>
                        </m:ctrlPr>
                      </m:dPr>
                      <m:e>
                        <m:r>
                          <a:rPr kumimoji="1" lang="en-US" altLang="zh-CN" i="1">
                            <a:solidFill>
                              <a:srgbClr val="09405E"/>
                            </a:solidFill>
                            <a:latin typeface="Cambria Math" charset="0"/>
                            <a:ea typeface="Cambria Math" charset="0"/>
                            <a:cs typeface="Cambria Math" charset="0"/>
                          </a:rPr>
                          <m:t>𝜇</m:t>
                        </m:r>
                        <m:r>
                          <a:rPr kumimoji="1" lang="en-US" altLang="zh-CN" i="1">
                            <a:solidFill>
                              <a:srgbClr val="09405E"/>
                            </a:solidFill>
                            <a:latin typeface="Cambria Math" charset="0"/>
                            <a:ea typeface="Cambria Math" charset="0"/>
                            <a:cs typeface="Cambria Math" charset="0"/>
                          </a:rPr>
                          <m:t>(</m:t>
                        </m:r>
                        <m:r>
                          <a:rPr kumimoji="1" lang="en-US" altLang="zh-CN" b="1" i="1">
                            <a:solidFill>
                              <a:srgbClr val="09405E"/>
                            </a:solidFill>
                            <a:latin typeface="Cambria Math" charset="0"/>
                            <a:ea typeface="微软雅黑" pitchFamily="34" charset="-122"/>
                          </a:rPr>
                          <m:t>𝒙</m:t>
                        </m:r>
                        <m:r>
                          <a:rPr kumimoji="1" lang="en-US" altLang="zh-CN" i="1">
                            <a:solidFill>
                              <a:srgbClr val="09405E"/>
                            </a:solidFill>
                            <a:latin typeface="Cambria Math" charset="0"/>
                            <a:ea typeface="Cambria Math" charset="0"/>
                            <a:cs typeface="Cambria Math" charset="0"/>
                          </a:rPr>
                          <m:t>)</m:t>
                        </m:r>
                      </m:e>
                    </m:d>
                  </m:oMath>
                </a14:m>
                <a:endParaRPr kumimoji="1" lang="en-US" altLang="zh-CN" dirty="0" smtClean="0">
                  <a:solidFill>
                    <a:srgbClr val="09405E"/>
                  </a:solidFill>
                </a:endParaRPr>
              </a:p>
              <a:p>
                <a:pPr lvl="1"/>
                <a:endParaRPr kumimoji="1" lang="en-US" altLang="zh-CN" dirty="0"/>
              </a:p>
              <a:p>
                <a:pPr lvl="1"/>
                <a:endParaRPr kumimoji="1" lang="en-US" altLang="zh-CN" dirty="0" smtClean="0">
                  <a:solidFill>
                    <a:srgbClr val="09405E"/>
                  </a:solidFill>
                </a:endParaRPr>
              </a:p>
              <a:p>
                <a:pPr lvl="1"/>
                <a:endParaRPr kumimoji="1" lang="en-US" altLang="zh-CN" dirty="0"/>
              </a:p>
              <a:p>
                <a:r>
                  <a:rPr kumimoji="1" lang="en-US" altLang="zh-CN" dirty="0">
                    <a:latin typeface="微软雅黑" pitchFamily="34" charset="-122"/>
                    <a:ea typeface="微软雅黑" pitchFamily="34" charset="-122"/>
                  </a:rPr>
                  <a:t>log</a:t>
                </a:r>
                <a:r>
                  <a:rPr kumimoji="1" lang="zh-CN" altLang="en-US" dirty="0">
                    <a:latin typeface="微软雅黑" pitchFamily="34" charset="-122"/>
                    <a:ea typeface="微软雅黑" pitchFamily="34" charset="-122"/>
                  </a:rPr>
                  <a:t>似然函数为：</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smtClean="0"/>
              <a:t>交叉熵损失</a:t>
            </a:r>
            <a:endParaRPr kumimoji="1"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4045501" y="1940568"/>
                <a:ext cx="5762154" cy="4487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微软雅黑" pitchFamily="34" charset="-122"/>
                        </a:rPr>
                        <m:t>𝑝</m:t>
                      </m:r>
                      <m:r>
                        <a:rPr lang="en-US" altLang="zh-CN" sz="2800" b="0" i="1" smtClean="0">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微软雅黑" pitchFamily="34" charset="-122"/>
                        </a:rPr>
                        <m:t>𝒙</m:t>
                      </m:r>
                      <m:r>
                        <a:rPr kumimoji="1" lang="en-US" altLang="zh-CN" sz="2800" b="0" i="1" smtClean="0">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m:t>
                      </m:r>
                      <m:sSup>
                        <m:sSupPr>
                          <m:ctrlPr>
                            <a:rPr lang="en-US" altLang="zh-CN" sz="2800" i="1" smtClean="0">
                              <a:solidFill>
                                <a:srgbClr val="09405E"/>
                              </a:solidFill>
                              <a:latin typeface="Cambria Math" charset="0"/>
                              <a:ea typeface="微软雅黑" pitchFamily="34" charset="-122"/>
                            </a:rPr>
                          </m:ctrlPr>
                        </m:sSupPr>
                        <m:e>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e>
                        <m:sup>
                          <m:r>
                            <a:rPr lang="en-US" altLang="zh-CN" sz="2800" b="0" i="1" smtClean="0">
                              <a:solidFill>
                                <a:srgbClr val="09405E"/>
                              </a:solidFill>
                              <a:latin typeface="Cambria Math" charset="0"/>
                              <a:ea typeface="微软雅黑" pitchFamily="34" charset="-122"/>
                            </a:rPr>
                            <m:t>𝑦</m:t>
                          </m:r>
                        </m:sup>
                      </m:sSup>
                      <m:sSup>
                        <m:sSupPr>
                          <m:ctrlPr>
                            <a:rPr lang="en-US" altLang="zh-CN" sz="2800" i="1">
                              <a:solidFill>
                                <a:srgbClr val="09405E"/>
                              </a:solidFill>
                              <a:latin typeface="Cambria Math" charset="0"/>
                              <a:ea typeface="微软雅黑" pitchFamily="34" charset="-122"/>
                            </a:rPr>
                          </m:ctrlPr>
                        </m:sSupPr>
                        <m:e>
                          <m:r>
                            <a:rPr lang="en-US" altLang="zh-CN" sz="2800" b="0" i="1" smtClean="0">
                              <a:solidFill>
                                <a:srgbClr val="09405E"/>
                              </a:solidFill>
                              <a:latin typeface="Cambria Math" charset="0"/>
                              <a:ea typeface="微软雅黑" pitchFamily="34" charset="-122"/>
                            </a:rPr>
                            <m:t>(1−</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m:t>
                          </m:r>
                        </m:e>
                        <m:sup>
                          <m:r>
                            <a:rPr kumimoji="1" lang="en-US" altLang="zh-CN" sz="2800" b="0" i="1" smtClean="0">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微软雅黑" pitchFamily="34" charset="-122"/>
                            </a:rPr>
                            <m:t>𝑦</m:t>
                          </m:r>
                          <m:r>
                            <a:rPr lang="en-US" altLang="zh-CN" sz="2800" b="0" i="1" smtClean="0">
                              <a:solidFill>
                                <a:srgbClr val="09405E"/>
                              </a:solidFill>
                              <a:latin typeface="Cambria Math" charset="0"/>
                              <a:ea typeface="微软雅黑" pitchFamily="34" charset="-122"/>
                            </a:rPr>
                            <m:t>)</m:t>
                          </m:r>
                        </m:sup>
                      </m:sSup>
                    </m:oMath>
                  </m:oMathPara>
                </a14:m>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4" name="文本框 3"/>
              <p:cNvSpPr txBox="1">
                <a:spLocks noRot="1" noChangeAspect="1" noMove="1" noResize="1" noEditPoints="1" noAdjustHandles="1" noChangeArrowheads="1" noChangeShapeType="1" noTextEdit="1"/>
              </p:cNvSpPr>
              <p:nvPr/>
            </p:nvSpPr>
            <p:spPr>
              <a:xfrm>
                <a:off x="4045501" y="1940568"/>
                <a:ext cx="5762154" cy="448777"/>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4045501" y="2618259"/>
                <a:ext cx="2726131"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r>
                        <a:rPr kumimoji="1" lang="en-US" altLang="zh-CN" sz="2800" i="1">
                          <a:solidFill>
                            <a:srgbClr val="09405E"/>
                          </a:solidFill>
                          <a:latin typeface="Cambria Math" charset="0"/>
                          <a:ea typeface="Cambria Math" charset="0"/>
                          <a:cs typeface="Cambria Math" charset="0"/>
                        </a:rPr>
                        <m:t>=</m:t>
                      </m:r>
                      <m:r>
                        <a:rPr kumimoji="1" lang="en-US" altLang="zh-CN" sz="2800" i="1" smtClean="0">
                          <a:solidFill>
                            <a:srgbClr val="09405E"/>
                          </a:solidFill>
                          <a:latin typeface="Cambria Math" charset="0"/>
                          <a:ea typeface="Cambria Math" charset="0"/>
                          <a:cs typeface="Cambria Math" charset="0"/>
                        </a:rPr>
                        <m:t>𝜎</m:t>
                      </m:r>
                      <m:d>
                        <m:dPr>
                          <m:ctrlPr>
                            <a:rPr kumimoji="1" lang="mr-IN" altLang="zh-CN" sz="2800" i="1" smtClean="0">
                              <a:solidFill>
                                <a:srgbClr val="09405E"/>
                              </a:solidFill>
                              <a:latin typeface="Cambria Math" charset="0"/>
                              <a:ea typeface="Cambria Math" charset="0"/>
                              <a:cs typeface="Cambria Math" charset="0"/>
                            </a:rPr>
                          </m:ctrlPr>
                        </m:dPr>
                        <m:e>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i="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r>
                            <m:rPr>
                              <m:nor/>
                            </m:rPr>
                            <a:rPr lang="zh-CN" altLang="en-US" sz="2800" dirty="0">
                              <a:solidFill>
                                <a:srgbClr val="09405E"/>
                              </a:solidFill>
                            </a:rPr>
                            <m:t> </m:t>
                          </m:r>
                        </m:e>
                      </m:d>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4045501" y="2618259"/>
                <a:ext cx="2726131" cy="57868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086785" y="3673402"/>
                <a:ext cx="5155322"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solidFill>
                            <a:srgbClr val="09405E"/>
                          </a:solidFill>
                          <a:latin typeface="Cambria Math" charset="0"/>
                          <a:ea typeface="微软雅黑" pitchFamily="34" charset="-122"/>
                        </a:rPr>
                        <m:t>𝓁</m:t>
                      </m:r>
                      <m:d>
                        <m:dPr>
                          <m:ctrlPr>
                            <a:rPr kumimoji="1" lang="en-US" altLang="zh-CN" sz="2800" i="1">
                              <a:solidFill>
                                <a:srgbClr val="09405E"/>
                              </a:solidFill>
                              <a:latin typeface="Cambria Math" charset="0"/>
                              <a:ea typeface="微软雅黑" pitchFamily="34" charset="-122"/>
                            </a:rPr>
                          </m:ctrlPr>
                        </m:dPr>
                        <m:e>
                          <m:r>
                            <a:rPr kumimoji="1" lang="en-US" altLang="zh-CN" sz="2800" b="0" i="1" smtClean="0">
                              <a:solidFill>
                                <a:srgbClr val="09405E"/>
                              </a:solidFill>
                              <a:latin typeface="Cambria Math" charset="0"/>
                              <a:ea typeface="Cambria Math" charset="0"/>
                              <a:cs typeface="Cambria Math" charset="0"/>
                            </a:rPr>
                            <m:t>𝜇</m:t>
                          </m:r>
                        </m:e>
                      </m:d>
                      <m:r>
                        <a:rPr kumimoji="1" lang="en-US" altLang="zh-CN" sz="2800" i="1">
                          <a:solidFill>
                            <a:srgbClr val="09405E"/>
                          </a:solidFill>
                          <a:latin typeface="Cambria Math" charset="0"/>
                          <a:ea typeface="微软雅黑" pitchFamily="34" charset="-122"/>
                        </a:rPr>
                        <m:t>=</m:t>
                      </m:r>
                      <m:func>
                        <m:funcPr>
                          <m:ctrlPr>
                            <a:rPr kumimoji="1" lang="en-US" altLang="zh-CN" sz="2800" b="0" i="1" smtClean="0">
                              <a:solidFill>
                                <a:srgbClr val="09405E"/>
                              </a:solidFill>
                              <a:latin typeface="Cambria Math" charset="0"/>
                              <a:ea typeface="微软雅黑" pitchFamily="34" charset="-122"/>
                            </a:rPr>
                          </m:ctrlPr>
                        </m:funcPr>
                        <m:fName>
                          <m:r>
                            <m:rPr>
                              <m:sty m:val="p"/>
                            </m:rPr>
                            <a:rPr kumimoji="1" lang="en-US" altLang="zh-CN" sz="2800" b="0" i="0" smtClean="0">
                              <a:solidFill>
                                <a:srgbClr val="09405E"/>
                              </a:solidFill>
                              <a:latin typeface="Cambria Math" charset="0"/>
                              <a:ea typeface="微软雅黑" pitchFamily="34" charset="-122"/>
                            </a:rPr>
                            <m:t>ln</m:t>
                          </m:r>
                        </m:fName>
                        <m:e>
                          <m:r>
                            <a:rPr kumimoji="1" lang="en-US" altLang="zh-CN" sz="2800" i="1">
                              <a:solidFill>
                                <a:srgbClr val="09405E"/>
                              </a:solidFill>
                              <a:latin typeface="Cambria Math" charset="0"/>
                              <a:ea typeface="微软雅黑" pitchFamily="34" charset="-122"/>
                            </a:rPr>
                            <m:t>𝑝</m:t>
                          </m:r>
                          <m:r>
                            <a:rPr kumimoji="1" lang="en-US" altLang="zh-CN" sz="2800" i="1">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微软雅黑" pitchFamily="34" charset="-122"/>
                            </a:rPr>
                            <m:t>𝒟</m:t>
                          </m:r>
                          <m:r>
                            <a:rPr kumimoji="1" lang="en-US" altLang="zh-CN" sz="2800" i="1">
                              <a:solidFill>
                                <a:srgbClr val="09405E"/>
                              </a:solidFill>
                              <a:latin typeface="Cambria Math" charset="0"/>
                              <a:ea typeface="微软雅黑" pitchFamily="34" charset="-122"/>
                            </a:rPr>
                            <m:t>)</m:t>
                          </m:r>
                        </m:e>
                      </m:func>
                      <m:r>
                        <a:rPr kumimoji="1" lang="en-US" altLang="zh-CN" sz="2800" i="1">
                          <a:solidFill>
                            <a:srgbClr val="09405E"/>
                          </a:solidFill>
                          <a:latin typeface="Cambria Math" charset="0"/>
                          <a:ea typeface="微软雅黑" pitchFamily="34" charset="-122"/>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func>
                            <m:funcPr>
                              <m:ctrlPr>
                                <a:rPr lang="en-US" altLang="zh-CN" sz="2800" b="0" i="1" smtClean="0">
                                  <a:solidFill>
                                    <a:srgbClr val="09405E"/>
                                  </a:solidFill>
                                  <a:latin typeface="Cambria Math" charset="0"/>
                                </a:rPr>
                              </m:ctrlPr>
                            </m:funcPr>
                            <m:fName>
                              <m:r>
                                <m:rPr>
                                  <m:sty m:val="p"/>
                                </m:rPr>
                                <a:rPr lang="en-US" altLang="zh-CN" sz="2800" b="0" i="0" smtClean="0">
                                  <a:solidFill>
                                    <a:srgbClr val="09405E"/>
                                  </a:solidFill>
                                  <a:latin typeface="Cambria Math" charset="0"/>
                                </a:rPr>
                                <m:t>ln</m:t>
                              </m:r>
                            </m:fName>
                            <m:e>
                              <m:r>
                                <a:rPr lang="en-US" altLang="zh-CN" sz="2800" b="0" i="1" smtClean="0">
                                  <a:solidFill>
                                    <a:srgbClr val="09405E"/>
                                  </a:solidFill>
                                  <a:latin typeface="Cambria Math" charset="0"/>
                                </a:rPr>
                                <m:t>𝑝</m:t>
                              </m:r>
                              <m:r>
                                <a:rPr lang="en-US" altLang="zh-CN" sz="2800" i="1">
                                  <a:solidFill>
                                    <a:srgbClr val="09405E"/>
                                  </a:solidFill>
                                  <a:latin typeface="Cambria Math" charset="0"/>
                                </a:rPr>
                                <m:t>(</m:t>
                              </m:r>
                              <m:sSub>
                                <m:sSubPr>
                                  <m:ctrlPr>
                                    <a:rPr lang="en-US" altLang="zh-CN" sz="2800" i="1">
                                      <a:solidFill>
                                        <a:srgbClr val="09405E"/>
                                      </a:solidFill>
                                      <a:latin typeface="Cambria Math"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sSub>
                                <m:sSubPr>
                                  <m:ctrlPr>
                                    <a:rPr lang="en-US" altLang="zh-CN" sz="2800" i="1">
                                      <a:solidFill>
                                        <a:srgbClr val="09405E"/>
                                      </a:solidFill>
                                      <a:latin typeface="Cambria Math"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e>
                          </m:func>
                        </m:e>
                      </m:nary>
                    </m:oMath>
                  </m:oMathPara>
                </a14:m>
                <a:endParaRPr lang="zh-CN" altLang="en-US" sz="28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1086785" y="3673402"/>
                <a:ext cx="5155322" cy="1303883"/>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386742" y="5133084"/>
                <a:ext cx="5470537"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func>
                            <m:funcPr>
                              <m:ctrlPr>
                                <a:rPr lang="en-US" altLang="zh-CN" sz="2800" b="0" i="1" smtClean="0">
                                  <a:solidFill>
                                    <a:srgbClr val="09405E"/>
                                  </a:solidFill>
                                  <a:latin typeface="Cambria Math" charset="0"/>
                                </a:rPr>
                              </m:ctrlPr>
                            </m:funcPr>
                            <m:fName>
                              <m:r>
                                <m:rPr>
                                  <m:sty m:val="p"/>
                                </m:rPr>
                                <a:rPr lang="en-US" altLang="zh-CN" sz="2800" b="0" i="0" smtClean="0">
                                  <a:solidFill>
                                    <a:srgbClr val="09405E"/>
                                  </a:solidFill>
                                  <a:latin typeface="Cambria Math" charset="0"/>
                                </a:rPr>
                                <m:t>ln</m:t>
                              </m:r>
                            </m:fName>
                            <m:e>
                              <m:d>
                                <m:dPr>
                                  <m:ctrlPr>
                                    <a:rPr lang="mr-IN" altLang="zh-CN" sz="2800" i="1">
                                      <a:solidFill>
                                        <a:srgbClr val="09405E"/>
                                      </a:solidFill>
                                      <a:latin typeface="Cambria Math" charset="0"/>
                                    </a:rPr>
                                  </m:ctrlPr>
                                </m:dPr>
                                <m:e>
                                  <m:sSup>
                                    <m:sSupPr>
                                      <m:ctrlPr>
                                        <a:rPr lang="en-US" altLang="zh-CN" sz="2800" i="1">
                                          <a:solidFill>
                                            <a:srgbClr val="09405E"/>
                                          </a:solidFill>
                                          <a:latin typeface="Cambria Math" charset="0"/>
                                          <a:ea typeface="微软雅黑" pitchFamily="34" charset="-122"/>
                                        </a:rPr>
                                      </m:ctrlPr>
                                    </m:sSupPr>
                                    <m:e>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i="1">
                                          <a:solidFill>
                                            <a:srgbClr val="09405E"/>
                                          </a:solidFill>
                                          <a:latin typeface="Cambria Math" charset="0"/>
                                          <a:ea typeface="Cambria Math" charset="0"/>
                                          <a:cs typeface="Cambria Math" charset="0"/>
                                        </a:rPr>
                                        <m:t>)</m:t>
                                      </m:r>
                                    </m:e>
                                    <m:sup>
                                      <m:sSub>
                                        <m:sSubPr>
                                          <m:ctrlPr>
                                            <a:rPr kumimoji="1" lang="en-US" altLang="zh-CN" sz="2800" i="1">
                                              <a:solidFill>
                                                <a:srgbClr val="09405E"/>
                                              </a:solidFill>
                                              <a:latin typeface="Cambria Math"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sup>
                                  </m:sSup>
                                  <m:sSup>
                                    <m:sSupPr>
                                      <m:ctrlPr>
                                        <a:rPr lang="en-US" altLang="zh-CN" sz="2800" i="1">
                                          <a:solidFill>
                                            <a:srgbClr val="09405E"/>
                                          </a:solidFill>
                                          <a:latin typeface="Cambria Math" charset="0"/>
                                          <a:ea typeface="微软雅黑" pitchFamily="34" charset="-122"/>
                                        </a:rPr>
                                      </m:ctrlPr>
                                    </m:sSupPr>
                                    <m:e>
                                      <m:r>
                                        <a:rPr lang="en-US" altLang="zh-CN" sz="2800" i="1">
                                          <a:solidFill>
                                            <a:srgbClr val="09405E"/>
                                          </a:solidFill>
                                          <a:latin typeface="Cambria Math" charset="0"/>
                                          <a:ea typeface="微软雅黑" pitchFamily="34" charset="-122"/>
                                        </a:rPr>
                                        <m:t>(1−</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i="1">
                                          <a:solidFill>
                                            <a:srgbClr val="09405E"/>
                                          </a:solidFill>
                                          <a:latin typeface="Cambria Math" charset="0"/>
                                          <a:ea typeface="Cambria Math" charset="0"/>
                                          <a:cs typeface="Cambria Math" charset="0"/>
                                        </a:rPr>
                                        <m:t>))</m:t>
                                      </m:r>
                                    </m:e>
                                    <m:sup>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1−</m:t>
                                      </m:r>
                                      <m:sSub>
                                        <m:sSubPr>
                                          <m:ctrlPr>
                                            <a:rPr kumimoji="1" lang="en-US" altLang="zh-CN" sz="2800" i="1">
                                              <a:solidFill>
                                                <a:srgbClr val="09405E"/>
                                              </a:solidFill>
                                              <a:latin typeface="Cambria Math"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r>
                                        <a:rPr kumimoji="1" lang="en-US" altLang="zh-CN" sz="2800" i="1">
                                          <a:solidFill>
                                            <a:srgbClr val="09405E"/>
                                          </a:solidFill>
                                          <a:latin typeface="Cambria Math" charset="0"/>
                                          <a:ea typeface="微软雅黑" pitchFamily="34" charset="-122"/>
                                        </a:rPr>
                                        <m:t>)</m:t>
                                      </m:r>
                                    </m:sup>
                                  </m:sSup>
                                </m:e>
                              </m:d>
                            </m:e>
                          </m:func>
                        </m:e>
                      </m:nary>
                    </m:oMath>
                  </m:oMathPara>
                </a14:m>
                <a:endParaRPr lang="zh-CN" altLang="en-US" sz="28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3386742" y="5133084"/>
                <a:ext cx="5470537" cy="1303883"/>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494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smtClean="0">
                <a:latin typeface="微软雅黑" pitchFamily="34" charset="-122"/>
                <a:ea typeface="微软雅黑" pitchFamily="34" charset="-122"/>
              </a:rPr>
              <a:t>定义负</a:t>
            </a:r>
            <a:r>
              <a:rPr kumimoji="1" lang="en-US" altLang="zh-CN" dirty="0" smtClean="0">
                <a:latin typeface="微软雅黑" pitchFamily="34" charset="-122"/>
                <a:ea typeface="微软雅黑" pitchFamily="34" charset="-122"/>
              </a:rPr>
              <a:t>log</a:t>
            </a:r>
            <a:r>
              <a:rPr kumimoji="1" lang="zh-CN" altLang="en-US" dirty="0">
                <a:latin typeface="微软雅黑" pitchFamily="34" charset="-122"/>
                <a:ea typeface="微软雅黑" pitchFamily="34" charset="-122"/>
              </a:rPr>
              <a:t>似</a:t>
            </a:r>
            <a:r>
              <a:rPr kumimoji="1" lang="zh-CN" altLang="en-US" dirty="0" smtClean="0">
                <a:latin typeface="微软雅黑" pitchFamily="34" charset="-122"/>
                <a:ea typeface="微软雅黑" pitchFamily="34" charset="-122"/>
              </a:rPr>
              <a:t>然损失为：</a:t>
            </a:r>
            <a:endParaRPr kumimoji="1" lang="en-US" altLang="zh-CN" dirty="0" smtClean="0">
              <a:latin typeface="微软雅黑" pitchFamily="34" charset="-122"/>
              <a:ea typeface="微软雅黑" pitchFamily="34" charset="-122"/>
            </a:endParaRPr>
          </a:p>
          <a:p>
            <a:endParaRPr kumimoji="1" lang="en-US" altLang="zh-CN" dirty="0">
              <a:latin typeface="微软雅黑" pitchFamily="34" charset="-122"/>
              <a:ea typeface="微软雅黑" pitchFamily="34" charset="-122"/>
            </a:endParaRPr>
          </a:p>
          <a:p>
            <a:endParaRPr kumimoji="1" lang="en-US" altLang="zh-CN" dirty="0" smtClean="0">
              <a:latin typeface="微软雅黑" pitchFamily="34" charset="-122"/>
              <a:ea typeface="微软雅黑" pitchFamily="34" charset="-122"/>
            </a:endParaRPr>
          </a:p>
          <a:p>
            <a:r>
              <a:rPr lang="zh-CN" altLang="en-US" dirty="0">
                <a:latin typeface="微软雅黑" pitchFamily="34" charset="-122"/>
                <a:ea typeface="微软雅黑" pitchFamily="34" charset="-122"/>
              </a:rPr>
              <a:t>则极大似然估计等价于最小训练集上的</a:t>
            </a:r>
            <a:r>
              <a:rPr kumimoji="1" lang="zh-CN" altLang="en-US" dirty="0"/>
              <a:t>负</a:t>
            </a:r>
            <a:r>
              <a:rPr kumimoji="1" lang="en-US" altLang="zh-CN" dirty="0"/>
              <a:t>log</a:t>
            </a:r>
            <a:r>
              <a:rPr kumimoji="1" lang="zh-CN" altLang="en-US" dirty="0"/>
              <a:t>似然损失</a:t>
            </a:r>
            <a:r>
              <a:rPr lang="zh-CN" altLang="en-US" dirty="0">
                <a:latin typeface="微软雅黑" pitchFamily="34" charset="-122"/>
                <a:ea typeface="微软雅黑" pitchFamily="34" charset="-122"/>
              </a:rPr>
              <a:t>：</a:t>
            </a:r>
            <a:r>
              <a:rPr kumimoji="1" lang="zh-CN" altLang="en-US" dirty="0" smtClean="0">
                <a:latin typeface="微软雅黑" pitchFamily="34" charset="-122"/>
                <a:ea typeface="微软雅黑" pitchFamily="34" charset="-122"/>
              </a:rPr>
              <a:t> </a:t>
            </a:r>
            <a:endParaRPr kumimoji="1" lang="en-US" altLang="zh-CN" dirty="0" smtClean="0">
              <a:latin typeface="微软雅黑" pitchFamily="34" charset="-122"/>
              <a:ea typeface="微软雅黑" pitchFamily="34" charset="-122"/>
            </a:endParaRPr>
          </a:p>
          <a:p>
            <a:endParaRPr kumimoji="1" lang="en-US" altLang="zh-CN" dirty="0">
              <a:latin typeface="微软雅黑" pitchFamily="34" charset="-122"/>
              <a:ea typeface="微软雅黑" pitchFamily="34" charset="-122"/>
            </a:endParaRPr>
          </a:p>
          <a:p>
            <a:endParaRPr kumimoji="1" lang="en-US" altLang="zh-CN" dirty="0" smtClean="0">
              <a:latin typeface="微软雅黑" pitchFamily="34" charset="-122"/>
              <a:ea typeface="微软雅黑" pitchFamily="34" charset="-122"/>
            </a:endParaRPr>
          </a:p>
          <a:p>
            <a:endParaRPr kumimoji="1" lang="zh-CN" altLang="en-US" dirty="0"/>
          </a:p>
        </p:txBody>
      </p:sp>
      <p:sp>
        <p:nvSpPr>
          <p:cNvPr id="3" name="标题 2"/>
          <p:cNvSpPr>
            <a:spLocks noGrp="1"/>
          </p:cNvSpPr>
          <p:nvPr>
            <p:ph type="title"/>
          </p:nvPr>
        </p:nvSpPr>
        <p:spPr/>
        <p:txBody>
          <a:bodyPr/>
          <a:lstStyle/>
          <a:p>
            <a:r>
              <a:rPr kumimoji="1" lang="zh-CN" altLang="en-US" dirty="0" smtClean="0"/>
              <a:t>交叉熵损失</a:t>
            </a:r>
            <a:endParaRPr kumimoji="1" lang="zh-CN" altLang="en-US" dirty="0"/>
          </a:p>
        </p:txBody>
      </p:sp>
      <mc:AlternateContent xmlns:mc="http://schemas.openxmlformats.org/markup-compatibility/2006">
        <mc:Choice xmlns:a14="http://schemas.microsoft.com/office/drawing/2010/main" Requires="a14">
          <p:sp>
            <p:nvSpPr>
              <p:cNvPr id="7" name="矩形 6"/>
              <p:cNvSpPr/>
              <p:nvPr/>
            </p:nvSpPr>
            <p:spPr>
              <a:xfrm>
                <a:off x="1391920" y="3596993"/>
                <a:ext cx="10577191"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𝐽</m:t>
                      </m:r>
                      <m:d>
                        <m:dPr>
                          <m:ctrlPr>
                            <a:rPr lang="en-US" altLang="zh-CN" sz="2800" i="1">
                              <a:solidFill>
                                <a:srgbClr val="09405E"/>
                              </a:solidFill>
                              <a:latin typeface="Cambria Math" charset="0"/>
                            </a:rPr>
                          </m:ctrlPr>
                        </m:dPr>
                        <m:e>
                          <m:r>
                            <a:rPr kumimoji="1" lang="en-US" altLang="zh-CN" sz="2800" i="1">
                              <a:solidFill>
                                <a:srgbClr val="09405E"/>
                              </a:solidFill>
                              <a:latin typeface="Cambria Math" charset="0"/>
                              <a:ea typeface="Cambria Math" charset="0"/>
                              <a:cs typeface="Cambria Math" charset="0"/>
                            </a:rPr>
                            <m:t>𝜇</m:t>
                          </m:r>
                        </m:e>
                      </m:d>
                      <m:r>
                        <a:rPr lang="en-US" altLang="zh-CN" sz="2800" i="1">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r>
                            <a:rPr lang="en-US" altLang="zh-CN" sz="2800" i="1">
                              <a:solidFill>
                                <a:srgbClr val="09405E"/>
                              </a:solidFill>
                              <a:latin typeface="Cambria Math" charset="0"/>
                            </a:rPr>
                            <m:t>𝐿</m:t>
                          </m:r>
                          <m:d>
                            <m:dPr>
                              <m:ctrlPr>
                                <a:rPr lang="en-US" altLang="zh-CN" sz="2800" i="1">
                                  <a:solidFill>
                                    <a:srgbClr val="09405E"/>
                                  </a:solidFill>
                                  <a:latin typeface="Cambria Math" charset="0"/>
                                </a:rPr>
                              </m:ctrlPr>
                            </m:dPr>
                            <m:e>
                              <m:sSub>
                                <m:sSubPr>
                                  <m:ctrlPr>
                                    <a:rPr kumimoji="1" lang="en-US" altLang="zh-CN" sz="2800" i="1">
                                      <a:solidFill>
                                        <a:srgbClr val="09405E"/>
                                      </a:solidFill>
                                      <a:latin typeface="Cambria Math"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e>
                              </m:d>
                            </m:e>
                          </m:d>
                        </m:e>
                      </m:nary>
                      <m:r>
                        <a:rPr lang="en-US" altLang="zh-CN" sz="2800" i="1">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r>
                            <a:rPr lang="en-US" altLang="zh-CN" sz="2800" i="1">
                              <a:solidFill>
                                <a:srgbClr val="09405E"/>
                              </a:solidFill>
                              <a:latin typeface="Cambria Math" charset="0"/>
                            </a:rPr>
                            <m:t>−</m:t>
                          </m:r>
                          <m:sSub>
                            <m:sSubPr>
                              <m:ctrlPr>
                                <a:rPr kumimoji="1" lang="en-US" altLang="zh-CN" sz="2800" i="1">
                                  <a:solidFill>
                                    <a:srgbClr val="09405E"/>
                                  </a:solidFill>
                                  <a:latin typeface="Cambria Math"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func>
                            <m:funcPr>
                              <m:ctrlPr>
                                <a:rPr kumimoji="1" lang="en-US" altLang="zh-CN" sz="2800" i="1">
                                  <a:solidFill>
                                    <a:srgbClr val="09405E"/>
                                  </a:solidFill>
                                  <a:latin typeface="Cambria Math"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charset="0"/>
                                    </a:rPr>
                                  </m:ctrlPr>
                                </m:dPr>
                                <m:e>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e>
                                  </m:d>
                                </m:e>
                              </m:d>
                            </m:e>
                          </m:func>
                          <m:r>
                            <a:rPr kumimoji="1" lang="en-US" altLang="zh-CN" sz="2800" i="1">
                              <a:solidFill>
                                <a:srgbClr val="09405E"/>
                              </a:solidFill>
                              <a:latin typeface="Cambria Math" charset="0"/>
                              <a:ea typeface="微软雅黑" pitchFamily="34" charset="-122"/>
                            </a:rPr>
                            <m:t>−(1−</m:t>
                          </m:r>
                          <m:sSub>
                            <m:sSubPr>
                              <m:ctrlPr>
                                <a:rPr kumimoji="1" lang="en-US" altLang="zh-CN" sz="2800" i="1">
                                  <a:solidFill>
                                    <a:srgbClr val="09405E"/>
                                  </a:solidFill>
                                  <a:latin typeface="Cambria Math"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rPr>
                            <m:t>)</m:t>
                          </m:r>
                          <m:func>
                            <m:funcPr>
                              <m:ctrlPr>
                                <a:rPr kumimoji="1" lang="en-US" altLang="zh-CN" sz="2800" i="1">
                                  <a:solidFill>
                                    <a:srgbClr val="09405E"/>
                                  </a:solidFill>
                                  <a:latin typeface="Cambria Math"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charset="0"/>
                                    </a:rPr>
                                  </m:ctrlPr>
                                </m:dPr>
                                <m:e>
                                  <m:r>
                                    <a:rPr lang="en-US" altLang="zh-CN" sz="2800" i="1">
                                      <a:solidFill>
                                        <a:srgbClr val="09405E"/>
                                      </a:solidFill>
                                      <a:latin typeface="Cambria Math" charset="0"/>
                                    </a:rPr>
                                    <m:t>1−</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e>
                                  </m:d>
                                </m:e>
                              </m:d>
                            </m:e>
                          </m:func>
                        </m:e>
                      </m:nary>
                    </m:oMath>
                  </m:oMathPara>
                </a14:m>
                <a:endParaRPr lang="zh-CN" altLang="en-US" sz="28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1391920" y="3596993"/>
                <a:ext cx="10577191" cy="1303883"/>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1601470" y="2161787"/>
                <a:ext cx="7748788"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𝐿</m:t>
                      </m:r>
                      <m:d>
                        <m:dPr>
                          <m:ctrlPr>
                            <a:rPr lang="en-US" altLang="zh-CN" sz="2800" i="1">
                              <a:solidFill>
                                <a:srgbClr val="09405E"/>
                              </a:solidFill>
                              <a:latin typeface="Cambria Math" charset="0"/>
                            </a:rPr>
                          </m:ctrlPr>
                        </m:dPr>
                        <m:e>
                          <m:r>
                            <a:rPr lang="en-US" altLang="zh-CN" sz="2800" i="1">
                              <a:solidFill>
                                <a:srgbClr val="09405E"/>
                              </a:solidFill>
                              <a:latin typeface="Cambria Math" charset="0"/>
                            </a:rPr>
                            <m:t>𝑦</m:t>
                          </m:r>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r>
                        <a:rPr lang="en-US" altLang="zh-CN" sz="2800" i="1">
                          <a:solidFill>
                            <a:srgbClr val="09405E"/>
                          </a:solidFill>
                          <a:latin typeface="Cambria Math" charset="0"/>
                        </a:rPr>
                        <m:t>=−</m:t>
                      </m:r>
                      <m:r>
                        <a:rPr lang="en-US" altLang="zh-CN" sz="2800" i="1">
                          <a:solidFill>
                            <a:srgbClr val="09405E"/>
                          </a:solidFill>
                          <a:latin typeface="Cambria Math" charset="0"/>
                        </a:rPr>
                        <m:t>𝑦</m:t>
                      </m:r>
                      <m:func>
                        <m:funcPr>
                          <m:ctrlPr>
                            <a:rPr kumimoji="1" lang="en-US" altLang="zh-CN" sz="2800" i="1">
                              <a:solidFill>
                                <a:srgbClr val="09405E"/>
                              </a:solidFill>
                              <a:latin typeface="Cambria Math"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charset="0"/>
                                </a:rPr>
                              </m:ctrlPr>
                            </m:dPr>
                            <m:e>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r>
                        <a:rPr kumimoji="1" lang="en-US" altLang="zh-CN" sz="2800" i="1">
                          <a:solidFill>
                            <a:srgbClr val="09405E"/>
                          </a:solidFill>
                          <a:latin typeface="Cambria Math" charset="0"/>
                          <a:ea typeface="微软雅黑" pitchFamily="34" charset="-122"/>
                        </a:rPr>
                        <m:t>−(1−</m:t>
                      </m:r>
                      <m:r>
                        <a:rPr lang="en-US" altLang="zh-CN" sz="2800" i="1">
                          <a:solidFill>
                            <a:srgbClr val="09405E"/>
                          </a:solidFill>
                          <a:latin typeface="Cambria Math" charset="0"/>
                        </a:rPr>
                        <m:t>𝑦</m:t>
                      </m:r>
                      <m:r>
                        <a:rPr lang="en-US" altLang="zh-CN" sz="2800" i="1">
                          <a:solidFill>
                            <a:srgbClr val="09405E"/>
                          </a:solidFill>
                          <a:latin typeface="Cambria Math" charset="0"/>
                        </a:rPr>
                        <m:t>)</m:t>
                      </m:r>
                      <m:func>
                        <m:funcPr>
                          <m:ctrlPr>
                            <a:rPr kumimoji="1" lang="en-US" altLang="zh-CN" sz="2800" i="1">
                              <a:solidFill>
                                <a:srgbClr val="09405E"/>
                              </a:solidFill>
                              <a:latin typeface="Cambria Math"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charset="0"/>
                                </a:rPr>
                              </m:ctrlPr>
                            </m:dPr>
                            <m:e>
                              <m:r>
                                <a:rPr lang="en-US" altLang="zh-CN" sz="2800" b="0" i="1" smtClean="0">
                                  <a:solidFill>
                                    <a:srgbClr val="09405E"/>
                                  </a:solidFill>
                                  <a:latin typeface="Cambria Math" charset="0"/>
                                </a:rPr>
                                <m:t>1−</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oMath>
                  </m:oMathPara>
                </a14:m>
                <a:endParaRPr lang="zh-CN" altLang="en-US" sz="2800" dirty="0">
                  <a:solidFill>
                    <a:srgbClr val="09405E"/>
                  </a:solidFill>
                </a:endParaRPr>
              </a:p>
            </p:txBody>
          </p:sp>
        </mc:Choice>
        <mc:Fallback>
          <p:sp>
            <p:nvSpPr>
              <p:cNvPr id="8" name="矩形 7"/>
              <p:cNvSpPr>
                <a:spLocks noRot="1" noChangeAspect="1" noMove="1" noResize="1" noEditPoints="1" noAdjustHandles="1" noChangeArrowheads="1" noChangeShapeType="1" noTextEdit="1"/>
              </p:cNvSpPr>
              <p:nvPr/>
            </p:nvSpPr>
            <p:spPr>
              <a:xfrm>
                <a:off x="1601470" y="2161787"/>
                <a:ext cx="7748788" cy="57868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2356849" y="5058379"/>
                <a:ext cx="1592359"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m:t>
                      </m:r>
                      <m:r>
                        <a:rPr lang="en-US" altLang="zh-CN" sz="2800" i="1">
                          <a:solidFill>
                            <a:srgbClr val="09405E"/>
                          </a:solidFill>
                          <a:latin typeface="Cambria Math" charset="0"/>
                        </a:rPr>
                        <m:t>−</m:t>
                      </m:r>
                      <m:r>
                        <a:rPr kumimoji="1" lang="zh-CN" altLang="en-US" sz="2800" i="1">
                          <a:solidFill>
                            <a:srgbClr val="09405E"/>
                          </a:solidFill>
                          <a:latin typeface="Cambria Math" charset="0"/>
                          <a:ea typeface="微软雅黑" pitchFamily="34" charset="-122"/>
                        </a:rPr>
                        <m:t>𝓁</m:t>
                      </m:r>
                      <m:d>
                        <m:dPr>
                          <m:ctrlPr>
                            <a:rPr kumimoji="1" lang="en-US" altLang="zh-CN" sz="2800" i="1">
                              <a:solidFill>
                                <a:srgbClr val="09405E"/>
                              </a:solidFill>
                              <a:latin typeface="Cambria Math" charset="0"/>
                              <a:ea typeface="微软雅黑" pitchFamily="34" charset="-122"/>
                            </a:rPr>
                          </m:ctrlPr>
                        </m:dPr>
                        <m:e>
                          <m:r>
                            <a:rPr kumimoji="1" lang="en-US" altLang="zh-CN" sz="2800" i="1">
                              <a:solidFill>
                                <a:srgbClr val="09405E"/>
                              </a:solidFill>
                              <a:latin typeface="Cambria Math" charset="0"/>
                              <a:ea typeface="Cambria Math" charset="0"/>
                              <a:cs typeface="Cambria Math" charset="0"/>
                            </a:rPr>
                            <m:t>𝜇</m:t>
                          </m:r>
                        </m:e>
                      </m:d>
                    </m:oMath>
                  </m:oMathPara>
                </a14:m>
                <a:endParaRPr lang="zh-CN" altLang="en-US" sz="2800" dirty="0"/>
              </a:p>
            </p:txBody>
          </p:sp>
        </mc:Choice>
        <mc:Fallback>
          <p:sp>
            <p:nvSpPr>
              <p:cNvPr id="9" name="矩形 8"/>
              <p:cNvSpPr>
                <a:spLocks noRot="1" noChangeAspect="1" noMove="1" noResize="1" noEditPoints="1" noAdjustHandles="1" noChangeArrowheads="1" noChangeShapeType="1" noTextEdit="1"/>
              </p:cNvSpPr>
              <p:nvPr/>
            </p:nvSpPr>
            <p:spPr>
              <a:xfrm>
                <a:off x="2356849" y="5058379"/>
                <a:ext cx="1592359" cy="52322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19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kumimoji="1" lang="zh-CN" altLang="en-US" sz="2400" dirty="0" smtClean="0"/>
              <a:t>负</a:t>
            </a:r>
            <a:r>
              <a:rPr kumimoji="1" lang="en-US" altLang="zh-CN" sz="2400" dirty="0" smtClean="0"/>
              <a:t>log</a:t>
            </a:r>
            <a:r>
              <a:rPr kumimoji="1" lang="zh-CN" altLang="en-US" sz="2400" dirty="0" smtClean="0"/>
              <a:t>似然损失</a:t>
            </a:r>
            <a:endParaRPr kumimoji="1" lang="en-US" altLang="zh-CN" sz="2400" dirty="0" smtClean="0"/>
          </a:p>
          <a:p>
            <a:pPr>
              <a:lnSpc>
                <a:spcPct val="100000"/>
              </a:lnSpc>
            </a:pPr>
            <a:r>
              <a:rPr kumimoji="1" lang="zh-CN" altLang="en-US" sz="2400" dirty="0" smtClean="0"/>
              <a:t>亦</a:t>
            </a:r>
            <a:r>
              <a:rPr kumimoji="1" lang="zh-CN" altLang="en-US" sz="2400" dirty="0"/>
              <a:t>被称为</a:t>
            </a:r>
            <a:r>
              <a:rPr kumimoji="1" lang="zh-CN" altLang="en-US" sz="2400" dirty="0">
                <a:solidFill>
                  <a:srgbClr val="C00000"/>
                </a:solidFill>
              </a:rPr>
              <a:t>交叉熵损失</a:t>
            </a:r>
            <a:r>
              <a:rPr kumimoji="1" lang="zh-CN" altLang="en-US" sz="2400" dirty="0"/>
              <a:t>（</a:t>
            </a:r>
            <a:r>
              <a:rPr lang="en-US" altLang="zh-CN" sz="2400" dirty="0"/>
              <a:t>Cross Entropy Loss</a:t>
            </a:r>
            <a:r>
              <a:rPr kumimoji="1" lang="zh-CN" altLang="en-US" sz="2400" dirty="0" smtClean="0"/>
              <a:t>）。</a:t>
            </a:r>
            <a:endParaRPr kumimoji="1" lang="en-US" altLang="zh-CN" sz="2400" dirty="0" smtClean="0"/>
          </a:p>
          <a:p>
            <a:pPr>
              <a:lnSpc>
                <a:spcPct val="100000"/>
              </a:lnSpc>
            </a:pPr>
            <a:r>
              <a:rPr kumimoji="1" lang="zh-CN" altLang="en-US" sz="2400" dirty="0" smtClean="0"/>
              <a:t>交叉熵：</a:t>
            </a:r>
            <a:r>
              <a:rPr kumimoji="1" lang="zh-CN" altLang="en-US" sz="2400" dirty="0"/>
              <a:t>两个分布之间的差异（已知真实分布情况下，预测分布与真实分布之间的差异）</a:t>
            </a:r>
            <a:endParaRPr kumimoji="1" lang="en-US" altLang="zh-CN" sz="2400" dirty="0"/>
          </a:p>
          <a:p>
            <a:pPr>
              <a:lnSpc>
                <a:spcPct val="100000"/>
              </a:lnSpc>
            </a:pPr>
            <a:endParaRPr kumimoji="1" lang="en-US" altLang="zh-CN" dirty="0"/>
          </a:p>
          <a:p>
            <a:pPr>
              <a:lnSpc>
                <a:spcPct val="100000"/>
              </a:lnSpc>
            </a:pPr>
            <a:endParaRPr kumimoji="1" lang="zh-CN" altLang="en-US" dirty="0"/>
          </a:p>
        </p:txBody>
      </p:sp>
      <p:sp>
        <p:nvSpPr>
          <p:cNvPr id="3" name="标题 2"/>
          <p:cNvSpPr>
            <a:spLocks noGrp="1"/>
          </p:cNvSpPr>
          <p:nvPr>
            <p:ph type="title"/>
          </p:nvPr>
        </p:nvSpPr>
        <p:spPr/>
        <p:txBody>
          <a:bodyPr/>
          <a:lstStyle/>
          <a:p>
            <a:r>
              <a:rPr kumimoji="1" lang="zh-CN" altLang="en-US" dirty="0"/>
              <a:t>交叉熵损失</a:t>
            </a:r>
          </a:p>
        </p:txBody>
      </p:sp>
      <mc:AlternateContent xmlns:mc="http://schemas.openxmlformats.org/markup-compatibility/2006">
        <mc:Choice xmlns:a14="http://schemas.microsoft.com/office/drawing/2010/main" Requires="a14">
          <p:sp>
            <p:nvSpPr>
              <p:cNvPr id="5" name="矩形 4"/>
              <p:cNvSpPr/>
              <p:nvPr/>
            </p:nvSpPr>
            <p:spPr>
              <a:xfrm>
                <a:off x="3386264" y="1147763"/>
                <a:ext cx="7748788"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𝐿</m:t>
                      </m:r>
                      <m:d>
                        <m:dPr>
                          <m:ctrlPr>
                            <a:rPr lang="en-US" altLang="zh-CN" sz="2800" i="1">
                              <a:solidFill>
                                <a:srgbClr val="09405E"/>
                              </a:solidFill>
                              <a:latin typeface="Cambria Math" charset="0"/>
                            </a:rPr>
                          </m:ctrlPr>
                        </m:dPr>
                        <m:e>
                          <m:r>
                            <a:rPr lang="en-US" altLang="zh-CN" sz="2800" i="1">
                              <a:solidFill>
                                <a:srgbClr val="09405E"/>
                              </a:solidFill>
                              <a:latin typeface="Cambria Math" charset="0"/>
                            </a:rPr>
                            <m:t>𝑦</m:t>
                          </m:r>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r>
                        <a:rPr lang="en-US" altLang="zh-CN" sz="2800" i="1">
                          <a:solidFill>
                            <a:srgbClr val="09405E"/>
                          </a:solidFill>
                          <a:latin typeface="Cambria Math" charset="0"/>
                        </a:rPr>
                        <m:t>=−</m:t>
                      </m:r>
                      <m:r>
                        <a:rPr lang="en-US" altLang="zh-CN" sz="2800" i="1">
                          <a:solidFill>
                            <a:srgbClr val="09405E"/>
                          </a:solidFill>
                          <a:latin typeface="Cambria Math" charset="0"/>
                        </a:rPr>
                        <m:t>𝑦</m:t>
                      </m:r>
                      <m:func>
                        <m:funcPr>
                          <m:ctrlPr>
                            <a:rPr kumimoji="1" lang="en-US" altLang="zh-CN" sz="2800" i="1">
                              <a:solidFill>
                                <a:srgbClr val="09405E"/>
                              </a:solidFill>
                              <a:latin typeface="Cambria Math"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charset="0"/>
                                </a:rPr>
                              </m:ctrlPr>
                            </m:dPr>
                            <m:e>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r>
                        <a:rPr kumimoji="1" lang="en-US" altLang="zh-CN" sz="2800" i="1">
                          <a:solidFill>
                            <a:srgbClr val="09405E"/>
                          </a:solidFill>
                          <a:latin typeface="Cambria Math" charset="0"/>
                          <a:ea typeface="微软雅黑" pitchFamily="34" charset="-122"/>
                        </a:rPr>
                        <m:t>−(1−</m:t>
                      </m:r>
                      <m:r>
                        <a:rPr lang="en-US" altLang="zh-CN" sz="2800" i="1">
                          <a:solidFill>
                            <a:srgbClr val="09405E"/>
                          </a:solidFill>
                          <a:latin typeface="Cambria Math" charset="0"/>
                        </a:rPr>
                        <m:t>𝑦</m:t>
                      </m:r>
                      <m:r>
                        <a:rPr lang="en-US" altLang="zh-CN" sz="2800" i="1">
                          <a:solidFill>
                            <a:srgbClr val="09405E"/>
                          </a:solidFill>
                          <a:latin typeface="Cambria Math" charset="0"/>
                        </a:rPr>
                        <m:t>)</m:t>
                      </m:r>
                      <m:func>
                        <m:funcPr>
                          <m:ctrlPr>
                            <a:rPr kumimoji="1" lang="en-US" altLang="zh-CN" sz="2800" i="1">
                              <a:solidFill>
                                <a:srgbClr val="09405E"/>
                              </a:solidFill>
                              <a:latin typeface="Cambria Math"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charset="0"/>
                                </a:rPr>
                              </m:ctrlPr>
                            </m:dPr>
                            <m:e>
                              <m:r>
                                <a:rPr lang="en-US" altLang="zh-CN" sz="2800" b="0" i="1" smtClean="0">
                                  <a:solidFill>
                                    <a:srgbClr val="09405E"/>
                                  </a:solidFill>
                                  <a:latin typeface="Cambria Math" charset="0"/>
                                </a:rPr>
                                <m:t>1−</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3386264" y="1147763"/>
                <a:ext cx="7748788" cy="578685"/>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文本框 6"/>
          <p:cNvSpPr txBox="1"/>
          <p:nvPr/>
        </p:nvSpPr>
        <p:spPr>
          <a:xfrm>
            <a:off x="1287758" y="5554537"/>
            <a:ext cx="4684296" cy="369332"/>
          </a:xfrm>
          <a:prstGeom prst="rect">
            <a:avLst/>
          </a:prstGeom>
          <a:noFill/>
        </p:spPr>
        <p:txBody>
          <a:bodyPr wrap="none" rtlCol="0">
            <a:spAutoFit/>
          </a:bodyPr>
          <a:lstStyle/>
          <a:p>
            <a:r>
              <a:rPr kumimoji="1" lang="zh-CN" altLang="en-US" dirty="0">
                <a:solidFill>
                  <a:srgbClr val="09405E"/>
                </a:solidFill>
                <a:latin typeface="Microsoft YaHei" charset="-122"/>
                <a:ea typeface="Microsoft YaHei" charset="-122"/>
                <a:cs typeface="Microsoft YaHei" charset="-122"/>
              </a:rPr>
              <a:t>定义</a:t>
            </a:r>
            <a:r>
              <a:rPr kumimoji="1" lang="en-US" altLang="zh-CN" dirty="0">
                <a:solidFill>
                  <a:srgbClr val="09405E"/>
                </a:solidFill>
                <a:latin typeface="Microsoft YaHei" charset="-122"/>
                <a:ea typeface="Microsoft YaHei" charset="-122"/>
                <a:cs typeface="Microsoft YaHei" charset="-122"/>
              </a:rPr>
              <a:t>Probability</a:t>
            </a:r>
            <a:r>
              <a:rPr kumimoji="1" lang="zh-CN" altLang="en-US" dirty="0">
                <a:solidFill>
                  <a:srgbClr val="09405E"/>
                </a:solidFill>
                <a:latin typeface="Microsoft YaHei" charset="-122"/>
                <a:ea typeface="Microsoft YaHei" charset="-122"/>
                <a:cs typeface="Microsoft YaHei" charset="-122"/>
              </a:rPr>
              <a:t> </a:t>
            </a:r>
            <a:r>
              <a:rPr kumimoji="1" lang="en-US" altLang="zh-CN" dirty="0">
                <a:solidFill>
                  <a:srgbClr val="09405E"/>
                </a:solidFill>
                <a:latin typeface="Microsoft YaHei" charset="-122"/>
                <a:ea typeface="Microsoft YaHei" charset="-122"/>
                <a:cs typeface="Microsoft YaHei" charset="-122"/>
              </a:rPr>
              <a:t>of ground truth class</a:t>
            </a:r>
            <a:r>
              <a:rPr kumimoji="1" lang="zh-CN" altLang="en-US" dirty="0">
                <a:solidFill>
                  <a:srgbClr val="09405E"/>
                </a:solidFill>
                <a:latin typeface="Microsoft YaHei" charset="-122"/>
                <a:ea typeface="Microsoft YaHei" charset="-122"/>
                <a:cs typeface="Microsoft YaHei" charset="-122"/>
              </a:rPr>
              <a:t>为：</a:t>
            </a:r>
          </a:p>
        </p:txBody>
      </p:sp>
      <p:sp>
        <p:nvSpPr>
          <p:cNvPr id="8" name="文本框 7"/>
          <p:cNvSpPr txBox="1"/>
          <p:nvPr/>
        </p:nvSpPr>
        <p:spPr>
          <a:xfrm>
            <a:off x="1409608" y="6564509"/>
            <a:ext cx="415498" cy="369332"/>
          </a:xfrm>
          <a:prstGeom prst="rect">
            <a:avLst/>
          </a:prstGeom>
          <a:noFill/>
        </p:spPr>
        <p:txBody>
          <a:bodyPr wrap="none" rtlCol="0">
            <a:spAutoFit/>
          </a:bodyPr>
          <a:lstStyle/>
          <a:p>
            <a:r>
              <a:rPr kumimoji="1" lang="zh-CN" altLang="en-US">
                <a:solidFill>
                  <a:srgbClr val="09405E"/>
                </a:solidFill>
                <a:latin typeface="Microsoft YaHei" charset="-122"/>
                <a:ea typeface="Microsoft YaHei" charset="-122"/>
                <a:cs typeface="Microsoft YaHei" charset="-122"/>
              </a:rPr>
              <a:t>则</a:t>
            </a:r>
          </a:p>
        </p:txBody>
      </p:sp>
      <mc:AlternateContent xmlns:mc="http://schemas.openxmlformats.org/markup-compatibility/2006">
        <mc:Choice xmlns:a14="http://schemas.microsoft.com/office/drawing/2010/main" Requires="a14">
          <p:sp>
            <p:nvSpPr>
              <p:cNvPr id="9" name="矩形 8"/>
              <p:cNvSpPr/>
              <p:nvPr/>
            </p:nvSpPr>
            <p:spPr>
              <a:xfrm>
                <a:off x="7260658" y="6434695"/>
                <a:ext cx="4773230" cy="369332"/>
              </a:xfrm>
              <a:prstGeom prst="rect">
                <a:avLst/>
              </a:prstGeom>
            </p:spPr>
            <p:txBody>
              <a:bodyPr wrap="none">
                <a:spAutoFit/>
              </a:bodyPr>
              <a:lstStyle/>
              <a:p>
                <a:r>
                  <a:rPr lang="zh-CN" altLang="en-US" dirty="0" smtClean="0">
                    <a:solidFill>
                      <a:srgbClr val="09405E"/>
                    </a:solidFill>
                    <a:latin typeface="Microsoft YaHei" charset="-122"/>
                    <a:ea typeface="Microsoft YaHei" charset="-122"/>
                    <a:cs typeface="Microsoft YaHei" charset="-122"/>
                  </a:rPr>
                  <a:t>预测输出与真值</a:t>
                </a:r>
                <a14:m>
                  <m:oMath xmlns:m="http://schemas.openxmlformats.org/officeDocument/2006/math">
                    <m:r>
                      <a:rPr lang="en-US" altLang="zh-CN" b="0" i="1" smtClean="0">
                        <a:solidFill>
                          <a:srgbClr val="09405E"/>
                        </a:solidFill>
                        <a:latin typeface="Cambria Math" charset="0"/>
                        <a:ea typeface="Microsoft YaHei" charset="-122"/>
                        <a:cs typeface="Microsoft YaHei" charset="-122"/>
                      </a:rPr>
                      <m:t>𝑦</m:t>
                    </m:r>
                  </m:oMath>
                </a14:m>
                <a:r>
                  <a:rPr lang="zh-CN" altLang="en-US" dirty="0" smtClean="0">
                    <a:solidFill>
                      <a:srgbClr val="09405E"/>
                    </a:solidFill>
                    <a:latin typeface="Microsoft YaHei" charset="-122"/>
                    <a:ea typeface="Microsoft YaHei" charset="-122"/>
                    <a:cs typeface="Microsoft YaHei" charset="-122"/>
                  </a:rPr>
                  <a:t> 差</a:t>
                </a:r>
                <a:r>
                  <a:rPr lang="zh-CN" altLang="en-US" dirty="0">
                    <a:solidFill>
                      <a:srgbClr val="09405E"/>
                    </a:solidFill>
                    <a:latin typeface="Microsoft YaHei" charset="-122"/>
                    <a:ea typeface="Microsoft YaHei" charset="-122"/>
                    <a:cs typeface="Microsoft YaHei" charset="-122"/>
                  </a:rPr>
                  <a:t>得越多</a:t>
                </a:r>
                <a:r>
                  <a:rPr lang="zh-CN" altLang="en-US" dirty="0" smtClean="0">
                    <a:solidFill>
                      <a:srgbClr val="09405E"/>
                    </a:solidFill>
                    <a:latin typeface="Microsoft YaHei" charset="-122"/>
                    <a:ea typeface="Microsoft YaHei" charset="-122"/>
                    <a:cs typeface="Microsoft YaHei" charset="-122"/>
                  </a:rPr>
                  <a:t>，损失的</a:t>
                </a:r>
                <a:r>
                  <a:rPr lang="zh-CN" altLang="en-US" dirty="0">
                    <a:solidFill>
                      <a:srgbClr val="09405E"/>
                    </a:solidFill>
                    <a:latin typeface="Microsoft YaHei" charset="-122"/>
                    <a:ea typeface="Microsoft YaHei" charset="-122"/>
                    <a:cs typeface="Microsoft YaHei" charset="-122"/>
                  </a:rPr>
                  <a:t>值越</a:t>
                </a:r>
                <a:r>
                  <a:rPr lang="zh-CN" altLang="en-US" dirty="0" smtClean="0">
                    <a:solidFill>
                      <a:srgbClr val="09405E"/>
                    </a:solidFill>
                    <a:latin typeface="Microsoft YaHei" charset="-122"/>
                    <a:ea typeface="Microsoft YaHei" charset="-122"/>
                    <a:cs typeface="Microsoft YaHei" charset="-122"/>
                  </a:rPr>
                  <a:t>大。</a:t>
                </a:r>
                <a:endParaRPr lang="zh-CN" altLang="en-US" dirty="0">
                  <a:solidFill>
                    <a:srgbClr val="09405E"/>
                  </a:solidFill>
                  <a:latin typeface="Microsoft YaHei" charset="-122"/>
                  <a:ea typeface="Microsoft YaHei" charset="-122"/>
                  <a:cs typeface="Microsoft YaHei" charset="-122"/>
                </a:endParaRPr>
              </a:p>
            </p:txBody>
          </p:sp>
        </mc:Choice>
        <mc:Fallback>
          <p:sp>
            <p:nvSpPr>
              <p:cNvPr id="9" name="矩形 8"/>
              <p:cNvSpPr>
                <a:spLocks noRot="1" noChangeAspect="1" noMove="1" noResize="1" noEditPoints="1" noAdjustHandles="1" noChangeArrowheads="1" noChangeShapeType="1" noTextEdit="1"/>
              </p:cNvSpPr>
              <p:nvPr/>
            </p:nvSpPr>
            <p:spPr>
              <a:xfrm>
                <a:off x="7260658" y="6434695"/>
                <a:ext cx="4773230" cy="369332"/>
              </a:xfrm>
              <a:prstGeom prst="rect">
                <a:avLst/>
              </a:prstGeom>
              <a:blipFill rotWithShape="0">
                <a:blip r:embed="rId3"/>
                <a:stretch>
                  <a:fillRect l="-1022" t="-10000" r="-639"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1092417" y="2652648"/>
                <a:ext cx="8712968" cy="958980"/>
              </a:xfrm>
              <a:prstGeom prst="rect">
                <a:avLst/>
              </a:prstGeom>
            </p:spPr>
            <p:txBody>
              <a:bodyPr wrap="square">
                <a:spAutoFit/>
              </a:bodyPr>
              <a:lstStyle/>
              <a:p>
                <a:pPr>
                  <a:buClr>
                    <a:schemeClr val="bg1">
                      <a:lumMod val="50000"/>
                    </a:schemeClr>
                  </a:buClr>
                  <a:buFont typeface="Arial" pitchFamily="34" charset="0"/>
                  <a:buChar char="•"/>
                </a:pPr>
                <a:r>
                  <a:rPr kumimoji="1" lang="zh-CN" altLang="en-US" dirty="0" smtClean="0">
                    <a:solidFill>
                      <a:srgbClr val="09405E"/>
                    </a:solidFill>
                    <a:latin typeface="Microsoft YaHei" charset="-122"/>
                    <a:ea typeface="Microsoft YaHei" charset="-122"/>
                    <a:cs typeface="Microsoft YaHei" charset="-122"/>
                  </a:rPr>
                  <a:t> 假设已知真值</a:t>
                </a:r>
                <a14:m>
                  <m:oMath xmlns:m="http://schemas.openxmlformats.org/officeDocument/2006/math">
                    <m:r>
                      <a:rPr kumimoji="1" lang="en-US" altLang="zh-CN" b="0" i="1" dirty="0" smtClean="0">
                        <a:solidFill>
                          <a:srgbClr val="09405E"/>
                        </a:solidFill>
                        <a:latin typeface="Cambria Math" charset="0"/>
                        <a:ea typeface="Microsoft YaHei" charset="-122"/>
                        <a:cs typeface="Microsoft YaHei" charset="-122"/>
                      </a:rPr>
                      <m:t>𝑦</m:t>
                    </m:r>
                    <m:r>
                      <a:rPr lang="en-US" altLang="zh-CN" b="0" i="1" smtClean="0">
                        <a:solidFill>
                          <a:srgbClr val="09405E"/>
                        </a:solidFill>
                        <a:latin typeface="Cambria Math" charset="0"/>
                        <a:ea typeface="Microsoft YaHei" charset="-122"/>
                        <a:cs typeface="Microsoft YaHei" charset="-122"/>
                      </a:rPr>
                      <m:t>=1</m:t>
                    </m:r>
                  </m:oMath>
                </a14:m>
                <a:r>
                  <a:rPr kumimoji="1" lang="zh-CN" altLang="en-US" dirty="0" smtClean="0">
                    <a:solidFill>
                      <a:srgbClr val="09405E"/>
                    </a:solidFill>
                    <a:latin typeface="Microsoft YaHei" charset="-122"/>
                    <a:ea typeface="Microsoft YaHei" charset="-122"/>
                    <a:cs typeface="Microsoft YaHei" charset="-122"/>
                  </a:rPr>
                  <a:t>，即</a:t>
                </a:r>
                <a14:m>
                  <m:oMath xmlns:m="http://schemas.openxmlformats.org/officeDocument/2006/math">
                    <m:r>
                      <a:rPr kumimoji="1" lang="en-US" altLang="zh-CN" i="1" smtClean="0">
                        <a:solidFill>
                          <a:srgbClr val="09405E"/>
                        </a:solidFill>
                        <a:latin typeface="Cambria Math" charset="0"/>
                        <a:ea typeface="微软雅黑" pitchFamily="34" charset="-122"/>
                      </a:rPr>
                      <m:t>𝑦</m:t>
                    </m:r>
                    <m:r>
                      <a:rPr kumimoji="1" lang="en-US" altLang="zh-CN" b="0" i="1" smtClean="0">
                        <a:solidFill>
                          <a:srgbClr val="09405E"/>
                        </a:solidFill>
                        <a:latin typeface="Cambria Math" charset="0"/>
                        <a:ea typeface="微软雅黑" pitchFamily="34" charset="-122"/>
                      </a:rPr>
                      <m:t>|</m:t>
                    </m:r>
                    <m:r>
                      <a:rPr kumimoji="1" lang="en-US" altLang="zh-CN" b="1" i="1">
                        <a:solidFill>
                          <a:srgbClr val="09405E"/>
                        </a:solidFill>
                        <a:latin typeface="Cambria Math" charset="0"/>
                        <a:ea typeface="微软雅黑" pitchFamily="34" charset="-122"/>
                      </a:rPr>
                      <m:t>𝒙</m:t>
                    </m:r>
                    <m:r>
                      <a:rPr kumimoji="1" lang="zh-CN" altLang="en-US" b="0" i="1" smtClean="0">
                        <a:solidFill>
                          <a:srgbClr val="09405E"/>
                        </a:solidFill>
                        <a:latin typeface="Cambria Math" charset="0"/>
                        <a:ea typeface="微软雅黑" pitchFamily="34" charset="-122"/>
                      </a:rPr>
                      <m:t>～</m:t>
                    </m:r>
                    <m:r>
                      <m:rPr>
                        <m:sty m:val="p"/>
                      </m:rPr>
                      <a:rPr kumimoji="1" lang="en-US" altLang="zh-CN" i="0">
                        <a:solidFill>
                          <a:srgbClr val="09405E"/>
                        </a:solidFill>
                        <a:latin typeface="Cambria Math" charset="0"/>
                        <a:ea typeface="微软雅黑" pitchFamily="34" charset="-122"/>
                      </a:rPr>
                      <m:t>Bernoulli</m:t>
                    </m:r>
                    <m:d>
                      <m:dPr>
                        <m:begChr m:val="（"/>
                        <m:endChr m:val="）"/>
                        <m:ctrlPr>
                          <a:rPr kumimoji="1" lang="zh-CN" altLang="en-US" i="1">
                            <a:solidFill>
                              <a:srgbClr val="09405E"/>
                            </a:solidFill>
                            <a:latin typeface="Cambria Math" charset="0"/>
                            <a:ea typeface="微软雅黑" pitchFamily="34" charset="-122"/>
                          </a:rPr>
                        </m:ctrlPr>
                      </m:dPr>
                      <m:e>
                        <m:r>
                          <a:rPr kumimoji="1" lang="en-US" altLang="zh-CN" i="1" smtClean="0">
                            <a:solidFill>
                              <a:srgbClr val="09405E"/>
                            </a:solidFill>
                            <a:latin typeface="Cambria Math" charset="0"/>
                            <a:ea typeface="Cambria Math" charset="0"/>
                            <a:cs typeface="Cambria Math" charset="0"/>
                          </a:rPr>
                          <m:t>1</m:t>
                        </m:r>
                      </m:e>
                    </m:d>
                  </m:oMath>
                </a14:m>
                <a:r>
                  <a:rPr kumimoji="1" lang="zh-CN" altLang="en-US" dirty="0" smtClean="0">
                    <a:solidFill>
                      <a:srgbClr val="09405E"/>
                    </a:solidFill>
                    <a:latin typeface="Microsoft YaHei" charset="-122"/>
                    <a:ea typeface="Microsoft YaHei" charset="-122"/>
                    <a:cs typeface="Microsoft YaHei" charset="-122"/>
                  </a:rPr>
                  <a:t>，</a:t>
                </a:r>
                <a:endParaRPr kumimoji="1" lang="en-US" altLang="zh-CN" dirty="0" smtClean="0">
                  <a:solidFill>
                    <a:srgbClr val="09405E"/>
                  </a:solidFill>
                  <a:latin typeface="Microsoft YaHei" charset="-122"/>
                  <a:ea typeface="Microsoft YaHei" charset="-122"/>
                  <a:cs typeface="Microsoft YaHei" charset="-122"/>
                </a:endParaRPr>
              </a:p>
              <a:p>
                <a:pPr>
                  <a:buClr>
                    <a:schemeClr val="bg1">
                      <a:lumMod val="50000"/>
                    </a:schemeClr>
                  </a:buClr>
                  <a:buFont typeface="Arial" pitchFamily="34" charset="0"/>
                  <a:buChar char="•"/>
                </a:pPr>
                <a:r>
                  <a:rPr kumimoji="1" lang="zh-CN" altLang="en-US" dirty="0">
                    <a:solidFill>
                      <a:srgbClr val="09405E"/>
                    </a:solidFill>
                    <a:latin typeface="Microsoft YaHei" charset="-122"/>
                    <a:ea typeface="Microsoft YaHei" charset="-122"/>
                    <a:cs typeface="Microsoft YaHei" charset="-122"/>
                  </a:rPr>
                  <a:t> </a:t>
                </a:r>
                <a:r>
                  <a:rPr kumimoji="1" lang="zh-CN" altLang="en-US" dirty="0" smtClean="0">
                    <a:solidFill>
                      <a:srgbClr val="09405E"/>
                    </a:solidFill>
                    <a:latin typeface="Microsoft YaHei" charset="-122"/>
                    <a:ea typeface="Microsoft YaHei" charset="-122"/>
                    <a:cs typeface="Microsoft YaHei" charset="-122"/>
                  </a:rPr>
                  <a:t>假设</a:t>
                </a:r>
                <a14:m>
                  <m:oMath xmlns:m="http://schemas.openxmlformats.org/officeDocument/2006/math">
                    <m:acc>
                      <m:accPr>
                        <m:chr m:val="̂"/>
                        <m:ctrlPr>
                          <a:rPr lang="zh-CN" altLang="en-US" i="1" smtClean="0">
                            <a:solidFill>
                              <a:srgbClr val="09405E"/>
                            </a:solidFill>
                            <a:latin typeface="Cambria Math" charset="0"/>
                            <a:ea typeface="Microsoft YaHei" charset="-122"/>
                            <a:cs typeface="Microsoft YaHei" charset="-122"/>
                          </a:rPr>
                        </m:ctrlPr>
                      </m:accPr>
                      <m:e>
                        <m:r>
                          <a:rPr lang="en-US" altLang="zh-CN" b="0" i="1" smtClean="0">
                            <a:solidFill>
                              <a:srgbClr val="09405E"/>
                            </a:solidFill>
                            <a:latin typeface="Cambria Math" charset="0"/>
                            <a:ea typeface="Microsoft YaHei" charset="-122"/>
                            <a:cs typeface="Microsoft YaHei" charset="-122"/>
                          </a:rPr>
                          <m:t>𝑦</m:t>
                        </m:r>
                      </m:e>
                    </m:acc>
                    <m:r>
                      <a:rPr lang="en-US" altLang="zh-CN" i="1">
                        <a:solidFill>
                          <a:srgbClr val="09405E"/>
                        </a:solidFill>
                        <a:latin typeface="Cambria Math" charset="0"/>
                        <a:ea typeface="Microsoft YaHei" charset="-122"/>
                        <a:cs typeface="Microsoft YaHei" charset="-122"/>
                      </a:rPr>
                      <m:t>=1</m:t>
                    </m:r>
                  </m:oMath>
                </a14:m>
                <a:r>
                  <a:rPr kumimoji="1" lang="zh-CN" altLang="en-US" dirty="0" smtClean="0">
                    <a:solidFill>
                      <a:srgbClr val="09405E"/>
                    </a:solidFill>
                    <a:latin typeface="Microsoft YaHei" charset="-122"/>
                    <a:ea typeface="Microsoft YaHei" charset="-122"/>
                    <a:cs typeface="Microsoft YaHei" charset="-122"/>
                  </a:rPr>
                  <a:t>的概率为</a:t>
                </a:r>
                <a14:m>
                  <m:oMath xmlns:m="http://schemas.openxmlformats.org/officeDocument/2006/math">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oMath>
                </a14:m>
                <a:r>
                  <a:rPr kumimoji="1" lang="zh-CN" altLang="en-US" dirty="0" smtClean="0">
                    <a:solidFill>
                      <a:srgbClr val="09405E"/>
                    </a:solidFill>
                    <a:latin typeface="Microsoft YaHei" charset="-122"/>
                    <a:ea typeface="Microsoft YaHei" charset="-122"/>
                    <a:cs typeface="Microsoft YaHei" charset="-122"/>
                  </a:rPr>
                  <a:t>，</a:t>
                </a:r>
                <a14:m>
                  <m:oMath xmlns:m="http://schemas.openxmlformats.org/officeDocument/2006/math">
                    <m:acc>
                      <m:accPr>
                        <m:chr m:val="̂"/>
                        <m:ctrlPr>
                          <a:rPr kumimoji="1" lang="zh-CN" altLang="en-US" i="1" smtClean="0">
                            <a:solidFill>
                              <a:srgbClr val="09405E"/>
                            </a:solidFill>
                            <a:latin typeface="Cambria Math" charset="0"/>
                            <a:ea typeface="微软雅黑" pitchFamily="34" charset="-122"/>
                          </a:rPr>
                        </m:ctrlPr>
                      </m:accPr>
                      <m:e>
                        <m:r>
                          <a:rPr kumimoji="1" lang="en-US" altLang="zh-CN" b="0" i="1" smtClean="0">
                            <a:solidFill>
                              <a:srgbClr val="09405E"/>
                            </a:solidFill>
                            <a:latin typeface="Cambria Math" charset="0"/>
                            <a:ea typeface="微软雅黑" pitchFamily="34" charset="-122"/>
                          </a:rPr>
                          <m:t>𝑦</m:t>
                        </m:r>
                      </m:e>
                    </m:acc>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微软雅黑" pitchFamily="34" charset="-122"/>
                      </a:rPr>
                      <m:t>𝒙</m:t>
                    </m:r>
                    <m:r>
                      <a:rPr kumimoji="1" lang="zh-CN" altLang="en-US" i="1">
                        <a:solidFill>
                          <a:srgbClr val="09405E"/>
                        </a:solidFill>
                        <a:latin typeface="Cambria Math" charset="0"/>
                        <a:ea typeface="微软雅黑" pitchFamily="34" charset="-122"/>
                      </a:rPr>
                      <m:t>～</m:t>
                    </m:r>
                    <m:r>
                      <m:rPr>
                        <m:sty m:val="p"/>
                      </m:rPr>
                      <a:rPr kumimoji="1" lang="en-US" altLang="zh-CN" i="0">
                        <a:solidFill>
                          <a:srgbClr val="09405E"/>
                        </a:solidFill>
                        <a:latin typeface="Cambria Math" charset="0"/>
                        <a:ea typeface="微软雅黑" pitchFamily="34" charset="-122"/>
                      </a:rPr>
                      <m:t>Bernoulli</m:t>
                    </m:r>
                    <m:d>
                      <m:dPr>
                        <m:begChr m:val="（"/>
                        <m:endChr m:val="）"/>
                        <m:ctrlPr>
                          <a:rPr kumimoji="1" lang="zh-CN" altLang="en-US" i="1">
                            <a:solidFill>
                              <a:srgbClr val="09405E"/>
                            </a:solidFill>
                            <a:latin typeface="Cambria Math" charset="0"/>
                            <a:ea typeface="微软雅黑" pitchFamily="34" charset="-122"/>
                          </a:rPr>
                        </m:ctrlPr>
                      </m:dPr>
                      <m:e>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d>
                  </m:oMath>
                </a14:m>
                <a:endParaRPr kumimoji="1" lang="en-US" altLang="zh-CN" dirty="0" smtClean="0">
                  <a:solidFill>
                    <a:srgbClr val="09405E"/>
                  </a:solidFill>
                  <a:latin typeface="Microsoft YaHei" charset="-122"/>
                  <a:ea typeface="Microsoft YaHei" charset="-122"/>
                  <a:cs typeface="Microsoft YaHei" charset="-122"/>
                </a:endParaRPr>
              </a:p>
              <a:p>
                <a:pPr>
                  <a:buClr>
                    <a:schemeClr val="bg1">
                      <a:lumMod val="50000"/>
                    </a:schemeClr>
                  </a:buClr>
                  <a:buFont typeface="Arial" pitchFamily="34" charset="0"/>
                  <a:buChar char="•"/>
                </a:pPr>
                <a:r>
                  <a:rPr kumimoji="1" lang="zh-CN" altLang="en-US" dirty="0" smtClean="0">
                    <a:solidFill>
                      <a:srgbClr val="09405E"/>
                    </a:solidFill>
                    <a:latin typeface="Microsoft YaHei" charset="-122"/>
                    <a:ea typeface="Microsoft YaHei" charset="-122"/>
                    <a:cs typeface="Microsoft YaHei" charset="-122"/>
                  </a:rPr>
                  <a:t> 即这两个分布之间的交叉熵为：</a:t>
                </a:r>
                <a:endParaRPr kumimoji="1" lang="en-US" altLang="zh-CN" i="1" dirty="0" smtClean="0">
                  <a:solidFill>
                    <a:srgbClr val="09405E"/>
                  </a:solidFill>
                  <a:latin typeface="微软雅黑" pitchFamily="34" charset="-122"/>
                  <a:ea typeface="微软雅黑" pitchFamily="34" charset="-122"/>
                </a:endParaRPr>
              </a:p>
            </p:txBody>
          </p:sp>
        </mc:Choice>
        <mc:Fallback>
          <p:sp>
            <p:nvSpPr>
              <p:cNvPr id="10" name="矩形 9"/>
              <p:cNvSpPr>
                <a:spLocks noRot="1" noChangeAspect="1" noMove="1" noResize="1" noEditPoints="1" noAdjustHandles="1" noChangeArrowheads="1" noChangeShapeType="1" noTextEdit="1"/>
              </p:cNvSpPr>
              <p:nvPr/>
            </p:nvSpPr>
            <p:spPr>
              <a:xfrm>
                <a:off x="1092417" y="2652648"/>
                <a:ext cx="8712968" cy="958980"/>
              </a:xfrm>
              <a:prstGeom prst="rect">
                <a:avLst/>
              </a:prstGeom>
              <a:blipFill rotWithShape="0">
                <a:blip r:embed="rId4"/>
                <a:stretch>
                  <a:fillRect l="-420" t="-3185" b="-95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2487871" y="4260253"/>
                <a:ext cx="13731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09405E"/>
                          </a:solidFill>
                          <a:latin typeface="Cambria Math" charset="0"/>
                          <a:ea typeface="Microsoft YaHei" charset="-122"/>
                          <a:cs typeface="Microsoft YaHei" charset="-122"/>
                        </a:rPr>
                        <m:t>=−</m:t>
                      </m:r>
                      <m:func>
                        <m:funcPr>
                          <m:ctrlPr>
                            <a:rPr kumimoji="1" lang="en-US" altLang="zh-CN" i="1">
                              <a:solidFill>
                                <a:srgbClr val="09405E"/>
                              </a:solidFill>
                              <a:latin typeface="Cambria Math" charset="0"/>
                              <a:ea typeface="Microsoft YaHei" charset="-122"/>
                              <a:cs typeface="Microsoft YaHei" charset="-122"/>
                            </a:rPr>
                          </m:ctrlPr>
                        </m:funcPr>
                        <m:fName>
                          <m:r>
                            <m:rPr>
                              <m:sty m:val="p"/>
                            </m:rPr>
                            <a:rPr kumimoji="1" lang="en-US" altLang="zh-CN">
                              <a:solidFill>
                                <a:srgbClr val="09405E"/>
                              </a:solidFill>
                              <a:latin typeface="Cambria Math" charset="0"/>
                              <a:ea typeface="Microsoft YaHei" charset="-122"/>
                              <a:cs typeface="Microsoft YaHei" charset="-122"/>
                            </a:rPr>
                            <m:t>ln</m:t>
                          </m:r>
                        </m:fName>
                        <m:e>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func>
                    </m:oMath>
                  </m:oMathPara>
                </a14:m>
                <a:endParaRPr lang="zh-CN" altLang="en-US" dirty="0">
                  <a:solidFill>
                    <a:srgbClr val="09405E"/>
                  </a:solidFill>
                </a:endParaRPr>
              </a:p>
            </p:txBody>
          </p:sp>
        </mc:Choice>
        <mc:Fallback>
          <p:sp>
            <p:nvSpPr>
              <p:cNvPr id="11" name="矩形 10"/>
              <p:cNvSpPr>
                <a:spLocks noRot="1" noChangeAspect="1" noMove="1" noResize="1" noEditPoints="1" noAdjustHandles="1" noChangeArrowheads="1" noChangeShapeType="1" noTextEdit="1"/>
              </p:cNvSpPr>
              <p:nvPr/>
            </p:nvSpPr>
            <p:spPr>
              <a:xfrm>
                <a:off x="2487871" y="4260253"/>
                <a:ext cx="1373133" cy="369332"/>
              </a:xfrm>
              <a:prstGeom prst="rect">
                <a:avLst/>
              </a:prstGeom>
              <a:blipFill rotWithShape="0">
                <a:blip r:embed="rId5"/>
                <a:stretch>
                  <a:fillRect b="-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2022903" y="4739904"/>
                <a:ext cx="4544641" cy="811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09405E"/>
                          </a:solidFill>
                          <a:latin typeface="Cambria Math" charset="0"/>
                          <a:ea typeface="Microsoft YaHei" charset="-122"/>
                          <a:cs typeface="Microsoft YaHei" charset="-122"/>
                        </a:rPr>
                        <m:t>𝐶𝐸</m:t>
                      </m:r>
                      <m:d>
                        <m:dPr>
                          <m:ctrlPr>
                            <a:rPr kumimoji="1" lang="en-US" altLang="zh-CN" i="1">
                              <a:solidFill>
                                <a:srgbClr val="09405E"/>
                              </a:solidFill>
                              <a:latin typeface="Cambria Math"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d>
                      <m:r>
                        <a:rPr kumimoji="1" lang="en-US" altLang="zh-CN" b="0" i="1" smtClean="0">
                          <a:solidFill>
                            <a:srgbClr val="09405E"/>
                          </a:solidFill>
                          <a:latin typeface="Cambria Math" charset="0"/>
                          <a:ea typeface="微软雅黑" pitchFamily="34" charset="-122"/>
                        </a:rPr>
                        <m:t>=</m:t>
                      </m:r>
                      <m:d>
                        <m:dPr>
                          <m:begChr m:val="{"/>
                          <m:endChr m:val=""/>
                          <m:ctrlPr>
                            <a:rPr kumimoji="1" lang="en-US" altLang="zh-CN" b="0" i="1" smtClean="0">
                              <a:solidFill>
                                <a:srgbClr val="09405E"/>
                              </a:solidFill>
                              <a:latin typeface="Cambria Math" charset="0"/>
                              <a:ea typeface="微软雅黑" pitchFamily="34" charset="-122"/>
                            </a:rPr>
                          </m:ctrlPr>
                        </m:dPr>
                        <m:e>
                          <m:m>
                            <m:mPr>
                              <m:mcs>
                                <m:mc>
                                  <m:mcPr>
                                    <m:count m:val="2"/>
                                    <m:mcJc m:val="center"/>
                                  </m:mcPr>
                                </m:mc>
                              </m:mcs>
                              <m:ctrlPr>
                                <a:rPr kumimoji="1" lang="mr-IN" altLang="zh-CN" b="0" i="1" smtClean="0">
                                  <a:solidFill>
                                    <a:srgbClr val="09405E"/>
                                  </a:solidFill>
                                  <a:latin typeface="Cambria Math" charset="0"/>
                                  <a:ea typeface="微软雅黑" pitchFamily="34" charset="-122"/>
                                </a:rPr>
                              </m:ctrlPr>
                            </m:mPr>
                            <m:mr>
                              <m:e>
                                <m:r>
                                  <m:rPr>
                                    <m:brk m:alnAt="7"/>
                                  </m:rPr>
                                  <a:rPr kumimoji="1" lang="en-US" altLang="zh-CN" b="0" i="1" smtClean="0">
                                    <a:solidFill>
                                      <a:srgbClr val="09405E"/>
                                    </a:solidFill>
                                    <a:latin typeface="Cambria Math" charset="0"/>
                                    <a:ea typeface="微软雅黑" pitchFamily="34" charset="-122"/>
                                  </a:rPr>
                                  <m:t>−</m:t>
                                </m:r>
                                <m:func>
                                  <m:funcPr>
                                    <m:ctrlPr>
                                      <a:rPr kumimoji="1" lang="en-US" altLang="zh-CN" i="1">
                                        <a:solidFill>
                                          <a:srgbClr val="09405E"/>
                                        </a:solidFill>
                                        <a:latin typeface="Cambria Math" charset="0"/>
                                        <a:ea typeface="Microsoft YaHei" charset="-122"/>
                                        <a:cs typeface="Microsoft YaHei" charset="-122"/>
                                      </a:rPr>
                                    </m:ctrlPr>
                                  </m:funcPr>
                                  <m:fName>
                                    <m:r>
                                      <m:rPr>
                                        <m:sty m:val="p"/>
                                      </m:rPr>
                                      <a:rPr kumimoji="1" lang="en-US" altLang="zh-CN">
                                        <a:solidFill>
                                          <a:srgbClr val="09405E"/>
                                        </a:solidFill>
                                        <a:latin typeface="Cambria Math" charset="0"/>
                                        <a:ea typeface="Microsoft YaHei" charset="-122"/>
                                        <a:cs typeface="Microsoft YaHei" charset="-122"/>
                                      </a:rPr>
                                      <m:t>ln</m:t>
                                    </m:r>
                                  </m:fName>
                                  <m:e>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func>
                              </m:e>
                              <m:e>
                                <m:r>
                                  <a:rPr kumimoji="1" lang="en-US" altLang="zh-CN" b="0" i="1" smtClean="0">
                                    <a:solidFill>
                                      <a:srgbClr val="09405E"/>
                                    </a:solidFill>
                                    <a:latin typeface="Cambria Math" charset="0"/>
                                    <a:ea typeface="微软雅黑" pitchFamily="34" charset="-122"/>
                                  </a:rPr>
                                  <m:t>𝑖𝑓</m:t>
                                </m:r>
                                <m:r>
                                  <a:rPr kumimoji="1" lang="en-US" altLang="zh-CN" b="0" i="1" smtClean="0">
                                    <a:solidFill>
                                      <a:srgbClr val="09405E"/>
                                    </a:solidFill>
                                    <a:latin typeface="Cambria Math" charset="0"/>
                                    <a:ea typeface="微软雅黑" pitchFamily="34" charset="-122"/>
                                  </a:rPr>
                                  <m:t> </m:t>
                                </m:r>
                                <m:r>
                                  <a:rPr kumimoji="1" lang="en-US" altLang="zh-CN" b="0" i="1" smtClean="0">
                                    <a:solidFill>
                                      <a:srgbClr val="09405E"/>
                                    </a:solidFill>
                                    <a:latin typeface="Cambria Math" charset="0"/>
                                    <a:ea typeface="微软雅黑" pitchFamily="34" charset="-122"/>
                                  </a:rPr>
                                  <m:t>𝑦</m:t>
                                </m:r>
                                <m:r>
                                  <a:rPr kumimoji="1" lang="en-US" altLang="zh-CN" b="0" i="1" smtClean="0">
                                    <a:solidFill>
                                      <a:srgbClr val="09405E"/>
                                    </a:solidFill>
                                    <a:latin typeface="Cambria Math" charset="0"/>
                                    <a:ea typeface="微软雅黑" pitchFamily="34" charset="-122"/>
                                  </a:rPr>
                                  <m:t>=1</m:t>
                                </m:r>
                              </m:e>
                            </m:mr>
                            <m:mr>
                              <m:e>
                                <m:r>
                                  <a:rPr kumimoji="1" lang="en-US" altLang="zh-CN" b="0" i="1" smtClean="0">
                                    <a:solidFill>
                                      <a:srgbClr val="09405E"/>
                                    </a:solidFill>
                                    <a:latin typeface="Cambria Math" charset="0"/>
                                    <a:ea typeface="微软雅黑" pitchFamily="34" charset="-122"/>
                                  </a:rPr>
                                  <m:t>−</m:t>
                                </m:r>
                                <m:func>
                                  <m:funcPr>
                                    <m:ctrlPr>
                                      <a:rPr kumimoji="1" lang="en-US" altLang="zh-CN" i="1">
                                        <a:solidFill>
                                          <a:srgbClr val="09405E"/>
                                        </a:solidFill>
                                        <a:latin typeface="Cambria Math" charset="0"/>
                                        <a:ea typeface="Microsoft YaHei" charset="-122"/>
                                        <a:cs typeface="Microsoft YaHei" charset="-122"/>
                                      </a:rPr>
                                    </m:ctrlPr>
                                  </m:funcPr>
                                  <m:fName>
                                    <m:r>
                                      <m:rPr>
                                        <m:sty m:val="p"/>
                                      </m:rPr>
                                      <a:rPr kumimoji="1" lang="en-US" altLang="zh-CN">
                                        <a:solidFill>
                                          <a:srgbClr val="09405E"/>
                                        </a:solidFill>
                                        <a:latin typeface="Cambria Math" charset="0"/>
                                        <a:ea typeface="Microsoft YaHei" charset="-122"/>
                                        <a:cs typeface="Microsoft YaHei" charset="-122"/>
                                      </a:rPr>
                                      <m:t>ln</m:t>
                                    </m:r>
                                  </m:fName>
                                  <m:e>
                                    <m:d>
                                      <m:dPr>
                                        <m:ctrlPr>
                                          <a:rPr kumimoji="1" lang="is-IS" altLang="zh-CN" i="1" smtClean="0">
                                            <a:solidFill>
                                              <a:srgbClr val="09405E"/>
                                            </a:solidFill>
                                            <a:latin typeface="Cambria Math" charset="0"/>
                                            <a:ea typeface="Microsoft YaHei" charset="-122"/>
                                            <a:cs typeface="Microsoft YaHei" charset="-122"/>
                                          </a:rPr>
                                        </m:ctrlPr>
                                      </m:dPr>
                                      <m:e>
                                        <m:r>
                                          <a:rPr kumimoji="1" lang="en-US" altLang="zh-CN" b="0" i="1" smtClean="0">
                                            <a:solidFill>
                                              <a:srgbClr val="09405E"/>
                                            </a:solidFill>
                                            <a:latin typeface="Cambria Math" charset="0"/>
                                            <a:ea typeface="Microsoft YaHei" charset="-122"/>
                                            <a:cs typeface="Microsoft YaHei" charset="-122"/>
                                          </a:rPr>
                                          <m:t>1−</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d>
                                  </m:e>
                                </m:func>
                              </m:e>
                              <m:e>
                                <m:r>
                                  <a:rPr kumimoji="1" lang="en-US" altLang="zh-CN" b="0" i="1" smtClean="0">
                                    <a:solidFill>
                                      <a:srgbClr val="09405E"/>
                                    </a:solidFill>
                                    <a:latin typeface="Cambria Math" charset="0"/>
                                    <a:ea typeface="微软雅黑" pitchFamily="34" charset="-122"/>
                                  </a:rPr>
                                  <m:t>𝑜𝑡h𝑒𝑟𝑤𝑖𝑠𝑒</m:t>
                                </m:r>
                              </m:e>
                            </m:mr>
                          </m:m>
                        </m:e>
                      </m:d>
                    </m:oMath>
                  </m:oMathPara>
                </a14:m>
                <a:endParaRPr lang="zh-CN" altLang="en-US" dirty="0">
                  <a:solidFill>
                    <a:srgbClr val="09405E"/>
                  </a:solidFill>
                </a:endParaRPr>
              </a:p>
            </p:txBody>
          </p:sp>
        </mc:Choice>
        <mc:Fallback>
          <p:sp>
            <p:nvSpPr>
              <p:cNvPr id="12" name="矩形 11"/>
              <p:cNvSpPr>
                <a:spLocks noRot="1" noChangeAspect="1" noMove="1" noResize="1" noEditPoints="1" noAdjustHandles="1" noChangeArrowheads="1" noChangeShapeType="1" noTextEdit="1"/>
              </p:cNvSpPr>
              <p:nvPr/>
            </p:nvSpPr>
            <p:spPr>
              <a:xfrm>
                <a:off x="2022903" y="4739904"/>
                <a:ext cx="4544641" cy="811761"/>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1701372" y="5866033"/>
                <a:ext cx="298427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rgbClr val="09405E"/>
                              </a:solidFill>
                              <a:latin typeface="Cambria Math" charset="0"/>
                              <a:ea typeface="微软雅黑" pitchFamily="34" charset="-122"/>
                            </a:rPr>
                          </m:ctrlPr>
                        </m:sSubPr>
                        <m:e>
                          <m:r>
                            <a:rPr kumimoji="1" lang="en-US" altLang="zh-CN" b="0" i="1" smtClean="0">
                              <a:solidFill>
                                <a:srgbClr val="09405E"/>
                              </a:solidFill>
                              <a:latin typeface="Cambria Math" charset="0"/>
                              <a:ea typeface="微软雅黑" pitchFamily="34" charset="-122"/>
                            </a:rPr>
                            <m:t>𝑝</m:t>
                          </m:r>
                        </m:e>
                        <m:sub>
                          <m:r>
                            <a:rPr kumimoji="1" lang="en-US" altLang="zh-CN" b="0" i="1" smtClean="0">
                              <a:solidFill>
                                <a:srgbClr val="09405E"/>
                              </a:solidFill>
                              <a:latin typeface="Cambria Math" charset="0"/>
                              <a:ea typeface="微软雅黑" pitchFamily="34" charset="-122"/>
                            </a:rPr>
                            <m:t>𝑡</m:t>
                          </m:r>
                        </m:sub>
                      </m:sSub>
                      <m:r>
                        <a:rPr kumimoji="1" lang="en-US" altLang="zh-CN" b="0" i="1" smtClean="0">
                          <a:solidFill>
                            <a:srgbClr val="09405E"/>
                          </a:solidFill>
                          <a:latin typeface="Cambria Math" charset="0"/>
                          <a:ea typeface="微软雅黑" pitchFamily="34" charset="-122"/>
                        </a:rPr>
                        <m:t>=</m:t>
                      </m:r>
                      <m:d>
                        <m:dPr>
                          <m:begChr m:val="{"/>
                          <m:endChr m:val=""/>
                          <m:ctrlPr>
                            <a:rPr kumimoji="1" lang="en-US" altLang="zh-CN" b="0" i="1" smtClean="0">
                              <a:solidFill>
                                <a:srgbClr val="09405E"/>
                              </a:solidFill>
                              <a:latin typeface="Cambria Math" charset="0"/>
                              <a:ea typeface="微软雅黑" pitchFamily="34" charset="-122"/>
                            </a:rPr>
                          </m:ctrlPr>
                        </m:dPr>
                        <m:e>
                          <m:m>
                            <m:mPr>
                              <m:mcs>
                                <m:mc>
                                  <m:mcPr>
                                    <m:count m:val="2"/>
                                    <m:mcJc m:val="center"/>
                                  </m:mcPr>
                                </m:mc>
                              </m:mcs>
                              <m:ctrlPr>
                                <a:rPr kumimoji="1" lang="mr-IN" altLang="zh-CN" b="0" i="1" smtClean="0">
                                  <a:solidFill>
                                    <a:srgbClr val="09405E"/>
                                  </a:solidFill>
                                  <a:latin typeface="Cambria Math" charset="0"/>
                                  <a:ea typeface="微软雅黑" pitchFamily="34" charset="-122"/>
                                </a:rPr>
                              </m:ctrlPr>
                            </m:mPr>
                            <m:mr>
                              <m:e>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e>
                                <m:r>
                                  <a:rPr kumimoji="1" lang="en-US" altLang="zh-CN" b="0" i="1" smtClean="0">
                                    <a:solidFill>
                                      <a:srgbClr val="09405E"/>
                                    </a:solidFill>
                                    <a:latin typeface="Cambria Math" charset="0"/>
                                    <a:ea typeface="微软雅黑" pitchFamily="34" charset="-122"/>
                                  </a:rPr>
                                  <m:t>𝑖𝑓</m:t>
                                </m:r>
                                <m:r>
                                  <a:rPr kumimoji="1" lang="en-US" altLang="zh-CN" b="0" i="1" smtClean="0">
                                    <a:solidFill>
                                      <a:srgbClr val="09405E"/>
                                    </a:solidFill>
                                    <a:latin typeface="Cambria Math" charset="0"/>
                                    <a:ea typeface="微软雅黑" pitchFamily="34" charset="-122"/>
                                  </a:rPr>
                                  <m:t> </m:t>
                                </m:r>
                                <m:r>
                                  <a:rPr kumimoji="1" lang="en-US" altLang="zh-CN" b="0" i="1" smtClean="0">
                                    <a:solidFill>
                                      <a:srgbClr val="09405E"/>
                                    </a:solidFill>
                                    <a:latin typeface="Cambria Math" charset="0"/>
                                    <a:ea typeface="微软雅黑" pitchFamily="34" charset="-122"/>
                                  </a:rPr>
                                  <m:t>𝑦</m:t>
                                </m:r>
                                <m:r>
                                  <a:rPr kumimoji="1" lang="en-US" altLang="zh-CN" b="0" i="1" smtClean="0">
                                    <a:solidFill>
                                      <a:srgbClr val="09405E"/>
                                    </a:solidFill>
                                    <a:latin typeface="Cambria Math" charset="0"/>
                                    <a:ea typeface="微软雅黑" pitchFamily="34" charset="-122"/>
                                  </a:rPr>
                                  <m:t>=1</m:t>
                                </m:r>
                              </m:e>
                            </m:mr>
                            <m:mr>
                              <m:e>
                                <m:r>
                                  <a:rPr kumimoji="1" lang="en-US" altLang="zh-CN" b="0" i="1" smtClean="0">
                                    <a:solidFill>
                                      <a:srgbClr val="09405E"/>
                                    </a:solidFill>
                                    <a:latin typeface="Cambria Math" charset="0"/>
                                    <a:ea typeface="微软雅黑" pitchFamily="34" charset="-122"/>
                                  </a:rPr>
                                  <m:t>1−</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e>
                                <m:r>
                                  <a:rPr kumimoji="1" lang="en-US" altLang="zh-CN" b="0" i="1" smtClean="0">
                                    <a:solidFill>
                                      <a:srgbClr val="09405E"/>
                                    </a:solidFill>
                                    <a:latin typeface="Cambria Math" charset="0"/>
                                    <a:ea typeface="微软雅黑" pitchFamily="34" charset="-122"/>
                                  </a:rPr>
                                  <m:t>𝑜𝑡h𝑒𝑟𝑤𝑖𝑠𝑒</m:t>
                                </m:r>
                              </m:e>
                            </m:mr>
                          </m:m>
                        </m:e>
                      </m:d>
                    </m:oMath>
                  </m:oMathPara>
                </a14:m>
                <a:endParaRPr lang="zh-CN" altLang="en-US" dirty="0">
                  <a:solidFill>
                    <a:srgbClr val="09405E"/>
                  </a:solidFill>
                </a:endParaRPr>
              </a:p>
            </p:txBody>
          </p:sp>
        </mc:Choice>
        <mc:Fallback>
          <p:sp>
            <p:nvSpPr>
              <p:cNvPr id="13" name="矩形 12"/>
              <p:cNvSpPr>
                <a:spLocks noRot="1" noChangeAspect="1" noMove="1" noResize="1" noEditPoints="1" noAdjustHandles="1" noChangeArrowheads="1" noChangeShapeType="1" noTextEdit="1"/>
              </p:cNvSpPr>
              <p:nvPr/>
            </p:nvSpPr>
            <p:spPr>
              <a:xfrm>
                <a:off x="1701372" y="5866033"/>
                <a:ext cx="2984278" cy="710194"/>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1701372" y="6555975"/>
                <a:ext cx="2614177"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09405E"/>
                          </a:solidFill>
                          <a:latin typeface="Cambria Math" charset="0"/>
                          <a:ea typeface="Microsoft YaHei" charset="-122"/>
                          <a:cs typeface="Microsoft YaHei" charset="-122"/>
                        </a:rPr>
                        <m:t>𝐶𝐸</m:t>
                      </m:r>
                      <m:d>
                        <m:dPr>
                          <m:ctrlPr>
                            <a:rPr kumimoji="1" lang="en-US" altLang="zh-CN" i="1">
                              <a:solidFill>
                                <a:srgbClr val="09405E"/>
                              </a:solidFill>
                              <a:latin typeface="Cambria Math"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d>
                      <m:r>
                        <a:rPr kumimoji="1" lang="en-US" altLang="zh-CN" b="1" i="1" smtClean="0">
                          <a:solidFill>
                            <a:srgbClr val="09405E"/>
                          </a:solidFill>
                          <a:latin typeface="Cambria Math" charset="0"/>
                          <a:ea typeface="微软雅黑" pitchFamily="34" charset="-122"/>
                        </a:rPr>
                        <m:t>=</m:t>
                      </m:r>
                      <m:r>
                        <m:rPr>
                          <m:brk m:alnAt="7"/>
                        </m:rPr>
                        <a:rPr kumimoji="1" lang="en-US" altLang="zh-CN" i="1">
                          <a:solidFill>
                            <a:srgbClr val="09405E"/>
                          </a:solidFill>
                          <a:latin typeface="Cambria Math" charset="0"/>
                          <a:ea typeface="微软雅黑" pitchFamily="34" charset="-122"/>
                        </a:rPr>
                        <m:t>−</m:t>
                      </m:r>
                      <m:func>
                        <m:funcPr>
                          <m:ctrlPr>
                            <a:rPr kumimoji="1" lang="en-US" altLang="zh-CN" i="1">
                              <a:solidFill>
                                <a:srgbClr val="09405E"/>
                              </a:solidFill>
                              <a:latin typeface="Cambria Math" charset="0"/>
                              <a:ea typeface="微软雅黑" pitchFamily="34" charset="-122"/>
                            </a:rPr>
                          </m:ctrlPr>
                        </m:funcPr>
                        <m:fName>
                          <m:r>
                            <m:rPr>
                              <m:sty m:val="p"/>
                            </m:rPr>
                            <a:rPr kumimoji="1" lang="en-US" altLang="zh-CN">
                              <a:solidFill>
                                <a:srgbClr val="09405E"/>
                              </a:solidFill>
                              <a:latin typeface="Cambria Math" charset="0"/>
                              <a:ea typeface="微软雅黑" pitchFamily="34" charset="-122"/>
                            </a:rPr>
                            <m:t>ln</m:t>
                          </m:r>
                        </m:fName>
                        <m:e>
                          <m:d>
                            <m:dPr>
                              <m:ctrlPr>
                                <a:rPr lang="mr-IN" altLang="zh-CN" i="1">
                                  <a:solidFill>
                                    <a:srgbClr val="09405E"/>
                                  </a:solidFill>
                                  <a:latin typeface="Cambria Math" charset="0"/>
                                </a:rPr>
                              </m:ctrlPr>
                            </m:dPr>
                            <m:e>
                              <m:sSub>
                                <m:sSubPr>
                                  <m:ctrlPr>
                                    <a:rPr kumimoji="1" lang="en-US" altLang="zh-CN" i="1">
                                      <a:solidFill>
                                        <a:srgbClr val="09405E"/>
                                      </a:solidFill>
                                      <a:latin typeface="Cambria Math" charset="0"/>
                                      <a:ea typeface="微软雅黑" pitchFamily="34" charset="-122"/>
                                    </a:rPr>
                                  </m:ctrlPr>
                                </m:sSubPr>
                                <m:e>
                                  <m:r>
                                    <a:rPr kumimoji="1" lang="en-US" altLang="zh-CN" i="1">
                                      <a:solidFill>
                                        <a:srgbClr val="09405E"/>
                                      </a:solidFill>
                                      <a:latin typeface="Cambria Math" charset="0"/>
                                      <a:ea typeface="微软雅黑" pitchFamily="34" charset="-122"/>
                                    </a:rPr>
                                    <m:t>𝑝</m:t>
                                  </m:r>
                                </m:e>
                                <m:sub>
                                  <m:r>
                                    <a:rPr kumimoji="1" lang="en-US" altLang="zh-CN" i="1">
                                      <a:solidFill>
                                        <a:srgbClr val="09405E"/>
                                      </a:solidFill>
                                      <a:latin typeface="Cambria Math" charset="0"/>
                                      <a:ea typeface="微软雅黑" pitchFamily="34" charset="-122"/>
                                    </a:rPr>
                                    <m:t>𝑡</m:t>
                                  </m:r>
                                </m:sub>
                              </m:sSub>
                            </m:e>
                          </m:d>
                        </m:e>
                      </m:func>
                    </m:oMath>
                  </m:oMathPara>
                </a14:m>
                <a:endParaRPr lang="zh-CN" altLang="en-US" dirty="0">
                  <a:solidFill>
                    <a:srgbClr val="09405E"/>
                  </a:solidFill>
                </a:endParaRPr>
              </a:p>
            </p:txBody>
          </p:sp>
        </mc:Choice>
        <mc:Fallback>
          <p:sp>
            <p:nvSpPr>
              <p:cNvPr id="14" name="矩形 13"/>
              <p:cNvSpPr>
                <a:spLocks noRot="1" noChangeAspect="1" noMove="1" noResize="1" noEditPoints="1" noAdjustHandles="1" noChangeArrowheads="1" noChangeShapeType="1" noTextEdit="1"/>
              </p:cNvSpPr>
              <p:nvPr/>
            </p:nvSpPr>
            <p:spPr>
              <a:xfrm>
                <a:off x="1701372" y="6555975"/>
                <a:ext cx="2614177" cy="404983"/>
              </a:xfrm>
              <a:prstGeom prst="rect">
                <a:avLst/>
              </a:prstGeom>
              <a:blipFill rotWithShape="0">
                <a:blip r:embed="rId8"/>
                <a:stretch>
                  <a:fillRect b="-14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1272143" y="3555648"/>
                <a:ext cx="9545690" cy="795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09405E"/>
                          </a:solidFill>
                          <a:latin typeface="Cambria Math" charset="0"/>
                          <a:ea typeface="Microsoft YaHei" charset="-122"/>
                          <a:cs typeface="Microsoft YaHei" charset="-122"/>
                        </a:rPr>
                        <m:t>𝐶𝐸</m:t>
                      </m:r>
                      <m:d>
                        <m:dPr>
                          <m:ctrlPr>
                            <a:rPr kumimoji="1" lang="en-US" altLang="zh-CN" i="1">
                              <a:solidFill>
                                <a:srgbClr val="09405E"/>
                              </a:solidFill>
                              <a:latin typeface="Cambria Math"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d>
                      <m:r>
                        <a:rPr kumimoji="1" lang="en-US" altLang="zh-CN" i="1">
                          <a:solidFill>
                            <a:srgbClr val="09405E"/>
                          </a:solidFill>
                          <a:latin typeface="Cambria Math" charset="0"/>
                          <a:ea typeface="Microsoft YaHei" charset="-122"/>
                          <a:cs typeface="Microsoft YaHei" charset="-122"/>
                        </a:rPr>
                        <m:t>=−</m:t>
                      </m:r>
                      <m:nary>
                        <m:naryPr>
                          <m:chr m:val="∑"/>
                          <m:supHide m:val="on"/>
                          <m:ctrlPr>
                            <a:rPr kumimoji="1" lang="en-US" altLang="zh-CN" i="1">
                              <a:solidFill>
                                <a:srgbClr val="09405E"/>
                              </a:solidFill>
                              <a:latin typeface="Cambria Math" charset="0"/>
                              <a:ea typeface="Microsoft YaHei" charset="-122"/>
                              <a:cs typeface="Microsoft YaHei" charset="-122"/>
                            </a:rPr>
                          </m:ctrlPr>
                        </m:naryPr>
                        <m:sub>
                          <m:r>
                            <m:rPr>
                              <m:brk m:alnAt="7"/>
                            </m:rPr>
                            <a:rPr kumimoji="1" lang="en-US" altLang="zh-CN" i="1">
                              <a:solidFill>
                                <a:srgbClr val="09405E"/>
                              </a:solidFill>
                              <a:latin typeface="Cambria Math" charset="0"/>
                              <a:ea typeface="Microsoft YaHei" charset="-122"/>
                              <a:cs typeface="Microsoft YaHei" charset="-122"/>
                            </a:rPr>
                            <m:t>𝑦</m:t>
                          </m:r>
                        </m:sub>
                        <m:sup/>
                        <m:e>
                          <m:r>
                            <a:rPr kumimoji="1" lang="en-US" altLang="zh-CN" i="1">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e>
                            <m:e>
                              <m:r>
                                <a:rPr kumimoji="1" lang="en-US" altLang="zh-CN" b="1" i="1">
                                  <a:solidFill>
                                    <a:srgbClr val="09405E"/>
                                  </a:solidFill>
                                  <a:latin typeface="Cambria Math" charset="0"/>
                                  <a:ea typeface="微软雅黑" pitchFamily="34" charset="-122"/>
                                </a:rPr>
                                <m:t>𝒙</m:t>
                              </m:r>
                            </m:e>
                          </m:d>
                          <m:func>
                            <m:funcPr>
                              <m:ctrlPr>
                                <a:rPr kumimoji="1" lang="en-US" altLang="zh-CN" b="0" i="1" smtClean="0">
                                  <a:solidFill>
                                    <a:srgbClr val="09405E"/>
                                  </a:solidFill>
                                  <a:latin typeface="Cambria Math" charset="0"/>
                                  <a:ea typeface="Microsoft YaHei" charset="-122"/>
                                  <a:cs typeface="Microsoft YaHei" charset="-122"/>
                                </a:rPr>
                              </m:ctrlPr>
                            </m:funcPr>
                            <m:fName>
                              <m:r>
                                <m:rPr>
                                  <m:sty m:val="p"/>
                                </m:rPr>
                                <a:rPr kumimoji="1" lang="en-US" altLang="zh-CN" b="0" i="0" smtClean="0">
                                  <a:solidFill>
                                    <a:srgbClr val="09405E"/>
                                  </a:solidFill>
                                  <a:latin typeface="Cambria Math" charset="0"/>
                                  <a:ea typeface="Microsoft YaHei" charset="-122"/>
                                  <a:cs typeface="Microsoft YaHei" charset="-122"/>
                                </a:rPr>
                                <m:t>ln</m:t>
                              </m:r>
                            </m:fName>
                            <m:e>
                              <m:r>
                                <a:rPr kumimoji="1" lang="en-US" altLang="zh-CN" b="0" i="1" smtClean="0">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charset="0"/>
                                      <a:ea typeface="Microsoft YaHei" charset="-122"/>
                                      <a:cs typeface="Microsoft YaHei" charset="-122"/>
                                    </a:rPr>
                                  </m:ctrlPr>
                                </m:dPr>
                                <m:e>
                                  <m:acc>
                                    <m:accPr>
                                      <m:chr m:val="̂"/>
                                      <m:ctrlPr>
                                        <a:rPr kumimoji="1" lang="zh-CN" altLang="en-US" i="1">
                                          <a:solidFill>
                                            <a:srgbClr val="09405E"/>
                                          </a:solidFill>
                                          <a:latin typeface="Cambria Math" charset="0"/>
                                          <a:ea typeface="微软雅黑" pitchFamily="34" charset="-122"/>
                                        </a:rPr>
                                      </m:ctrlPr>
                                    </m:accPr>
                                    <m:e>
                                      <m:r>
                                        <a:rPr kumimoji="1" lang="en-US" altLang="zh-CN" i="1">
                                          <a:solidFill>
                                            <a:srgbClr val="09405E"/>
                                          </a:solidFill>
                                          <a:latin typeface="Cambria Math" charset="0"/>
                                          <a:ea typeface="微软雅黑" pitchFamily="34" charset="-122"/>
                                        </a:rPr>
                                        <m:t>𝑦</m:t>
                                      </m:r>
                                    </m:e>
                                  </m:acc>
                                </m:e>
                                <m:e>
                                  <m:r>
                                    <a:rPr kumimoji="1" lang="en-US" altLang="zh-CN" b="1" i="1">
                                      <a:solidFill>
                                        <a:srgbClr val="09405E"/>
                                      </a:solidFill>
                                      <a:latin typeface="Cambria Math" charset="0"/>
                                      <a:ea typeface="微软雅黑" pitchFamily="34" charset="-122"/>
                                    </a:rPr>
                                    <m:t>𝒙</m:t>
                                  </m:r>
                                </m:e>
                              </m:d>
                            </m:e>
                          </m:func>
                          <m:r>
                            <a:rPr kumimoji="1" lang="en-US" altLang="zh-CN" b="0" i="1" smtClean="0">
                              <a:solidFill>
                                <a:srgbClr val="09405E"/>
                              </a:solidFill>
                              <a:latin typeface="Cambria Math" charset="0"/>
                              <a:ea typeface="Microsoft YaHei" charset="-122"/>
                              <a:cs typeface="Microsoft YaHei" charset="-122"/>
                            </a:rPr>
                            <m:t>=</m:t>
                          </m:r>
                          <m:r>
                            <a:rPr kumimoji="1" lang="en-US" altLang="zh-CN" i="1">
                              <a:solidFill>
                                <a:srgbClr val="09405E"/>
                              </a:solidFill>
                              <a:latin typeface="Cambria Math" charset="0"/>
                              <a:ea typeface="Microsoft YaHei" charset="-122"/>
                              <a:cs typeface="Microsoft YaHei" charset="-122"/>
                            </a:rPr>
                            <m:t>−</m:t>
                          </m:r>
                          <m:r>
                            <a:rPr kumimoji="1" lang="en-US" altLang="zh-CN" i="1">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=1</m:t>
                              </m:r>
                            </m:e>
                            <m:e>
                              <m:r>
                                <a:rPr kumimoji="1" lang="en-US" altLang="zh-CN" b="1" i="1">
                                  <a:solidFill>
                                    <a:srgbClr val="09405E"/>
                                  </a:solidFill>
                                  <a:latin typeface="Cambria Math" charset="0"/>
                                  <a:ea typeface="微软雅黑" pitchFamily="34" charset="-122"/>
                                </a:rPr>
                                <m:t>𝒙</m:t>
                              </m:r>
                            </m:e>
                          </m:d>
                          <m:func>
                            <m:funcPr>
                              <m:ctrlPr>
                                <a:rPr kumimoji="1" lang="en-US" altLang="zh-CN" b="1" i="1">
                                  <a:solidFill>
                                    <a:srgbClr val="09405E"/>
                                  </a:solidFill>
                                  <a:latin typeface="Cambria Math" charset="0"/>
                                  <a:ea typeface="Microsoft YaHei" charset="-122"/>
                                  <a:cs typeface="Microsoft YaHei" charset="-122"/>
                                </a:rPr>
                              </m:ctrlPr>
                            </m:funcPr>
                            <m:fName>
                              <m:func>
                                <m:funcPr>
                                  <m:ctrlPr>
                                    <a:rPr kumimoji="1" lang="en-US" altLang="zh-CN" i="1">
                                      <a:solidFill>
                                        <a:srgbClr val="09405E"/>
                                      </a:solidFill>
                                      <a:latin typeface="Cambria Math" charset="0"/>
                                      <a:ea typeface="Microsoft YaHei" charset="-122"/>
                                      <a:cs typeface="Microsoft YaHei" charset="-122"/>
                                    </a:rPr>
                                  </m:ctrlPr>
                                </m:funcPr>
                                <m:fName>
                                  <m:r>
                                    <m:rPr>
                                      <m:sty m:val="p"/>
                                    </m:rPr>
                                    <a:rPr kumimoji="1" lang="en-US" altLang="zh-CN">
                                      <a:solidFill>
                                        <a:srgbClr val="09405E"/>
                                      </a:solidFill>
                                      <a:latin typeface="Cambria Math" charset="0"/>
                                      <a:ea typeface="Microsoft YaHei" charset="-122"/>
                                      <a:cs typeface="Microsoft YaHei" charset="-122"/>
                                    </a:rPr>
                                    <m:t>ln</m:t>
                                  </m:r>
                                </m:fName>
                                <m:e>
                                  <m:r>
                                    <a:rPr kumimoji="1" lang="en-US" altLang="zh-CN" i="1">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charset="0"/>
                                          <a:ea typeface="Microsoft YaHei" charset="-122"/>
                                          <a:cs typeface="Microsoft YaHei" charset="-122"/>
                                        </a:rPr>
                                      </m:ctrlPr>
                                    </m:dPr>
                                    <m:e>
                                      <m:acc>
                                        <m:accPr>
                                          <m:chr m:val="̂"/>
                                          <m:ctrlPr>
                                            <a:rPr kumimoji="1" lang="zh-CN" altLang="en-US" i="1">
                                              <a:solidFill>
                                                <a:srgbClr val="09405E"/>
                                              </a:solidFill>
                                              <a:latin typeface="Cambria Math" charset="0"/>
                                              <a:ea typeface="微软雅黑" pitchFamily="34" charset="-122"/>
                                            </a:rPr>
                                          </m:ctrlPr>
                                        </m:accPr>
                                        <m:e>
                                          <m:r>
                                            <a:rPr kumimoji="1" lang="en-US" altLang="zh-CN" i="1">
                                              <a:solidFill>
                                                <a:srgbClr val="09405E"/>
                                              </a:solidFill>
                                              <a:latin typeface="Cambria Math" charset="0"/>
                                              <a:ea typeface="微软雅黑" pitchFamily="34" charset="-122"/>
                                            </a:rPr>
                                            <m:t>𝑦</m:t>
                                          </m:r>
                                        </m:e>
                                      </m:acc>
                                      <m:r>
                                        <a:rPr kumimoji="1" lang="en-US" altLang="zh-CN" b="0" i="1" smtClean="0">
                                          <a:solidFill>
                                            <a:srgbClr val="09405E"/>
                                          </a:solidFill>
                                          <a:latin typeface="Cambria Math" charset="0"/>
                                          <a:ea typeface="微软雅黑" pitchFamily="34" charset="-122"/>
                                        </a:rPr>
                                        <m:t>=1</m:t>
                                      </m:r>
                                    </m:e>
                                    <m:e>
                                      <m:r>
                                        <a:rPr kumimoji="1" lang="en-US" altLang="zh-CN" b="1" i="1">
                                          <a:solidFill>
                                            <a:srgbClr val="09405E"/>
                                          </a:solidFill>
                                          <a:latin typeface="Cambria Math" charset="0"/>
                                          <a:ea typeface="微软雅黑" pitchFamily="34" charset="-122"/>
                                        </a:rPr>
                                        <m:t>𝒙</m:t>
                                      </m:r>
                                    </m:e>
                                  </m:d>
                                </m:e>
                              </m:func>
                            </m:fName>
                            <m:e>
                              <m:r>
                                <a:rPr kumimoji="1" lang="en-US" altLang="zh-CN" i="1">
                                  <a:solidFill>
                                    <a:srgbClr val="09405E"/>
                                  </a:solidFill>
                                  <a:latin typeface="Cambria Math" charset="0"/>
                                  <a:ea typeface="Microsoft YaHei" charset="-122"/>
                                  <a:cs typeface="Microsoft YaHei" charset="-122"/>
                                </a:rPr>
                                <m:t>−</m:t>
                              </m:r>
                              <m:r>
                                <a:rPr kumimoji="1" lang="en-US" altLang="zh-CN" i="1">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=0</m:t>
                                  </m:r>
                                </m:e>
                                <m:e>
                                  <m:r>
                                    <a:rPr kumimoji="1" lang="en-US" altLang="zh-CN" b="1" i="1">
                                      <a:solidFill>
                                        <a:srgbClr val="09405E"/>
                                      </a:solidFill>
                                      <a:latin typeface="Cambria Math" charset="0"/>
                                      <a:ea typeface="微软雅黑" pitchFamily="34" charset="-122"/>
                                    </a:rPr>
                                    <m:t>𝒙</m:t>
                                  </m:r>
                                </m:e>
                              </m:d>
                            </m:e>
                          </m:func>
                          <m:func>
                            <m:funcPr>
                              <m:ctrlPr>
                                <a:rPr kumimoji="1" lang="en-US" altLang="zh-CN" i="1">
                                  <a:solidFill>
                                    <a:srgbClr val="09405E"/>
                                  </a:solidFill>
                                  <a:latin typeface="Cambria Math" charset="0"/>
                                  <a:ea typeface="Microsoft YaHei" charset="-122"/>
                                  <a:cs typeface="Microsoft YaHei" charset="-122"/>
                                </a:rPr>
                              </m:ctrlPr>
                            </m:funcPr>
                            <m:fName>
                              <m:r>
                                <m:rPr>
                                  <m:sty m:val="p"/>
                                </m:rPr>
                                <a:rPr kumimoji="1" lang="en-US" altLang="zh-CN">
                                  <a:solidFill>
                                    <a:srgbClr val="09405E"/>
                                  </a:solidFill>
                                  <a:latin typeface="Cambria Math" charset="0"/>
                                  <a:ea typeface="Microsoft YaHei" charset="-122"/>
                                  <a:cs typeface="Microsoft YaHei" charset="-122"/>
                                </a:rPr>
                                <m:t>ln</m:t>
                              </m:r>
                            </m:fName>
                            <m:e>
                              <m:r>
                                <a:rPr kumimoji="1" lang="en-US" altLang="zh-CN" i="1">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charset="0"/>
                                      <a:ea typeface="Microsoft YaHei" charset="-122"/>
                                      <a:cs typeface="Microsoft YaHei" charset="-122"/>
                                    </a:rPr>
                                  </m:ctrlPr>
                                </m:dPr>
                                <m:e>
                                  <m:acc>
                                    <m:accPr>
                                      <m:chr m:val="̂"/>
                                      <m:ctrlPr>
                                        <a:rPr kumimoji="1" lang="zh-CN" altLang="en-US" i="1">
                                          <a:solidFill>
                                            <a:srgbClr val="09405E"/>
                                          </a:solidFill>
                                          <a:latin typeface="Cambria Math" charset="0"/>
                                          <a:ea typeface="微软雅黑" pitchFamily="34" charset="-122"/>
                                        </a:rPr>
                                      </m:ctrlPr>
                                    </m:accPr>
                                    <m:e>
                                      <m:r>
                                        <a:rPr kumimoji="1" lang="en-US" altLang="zh-CN" i="1">
                                          <a:solidFill>
                                            <a:srgbClr val="09405E"/>
                                          </a:solidFill>
                                          <a:latin typeface="Cambria Math" charset="0"/>
                                          <a:ea typeface="微软雅黑" pitchFamily="34" charset="-122"/>
                                        </a:rPr>
                                        <m:t>𝑦</m:t>
                                      </m:r>
                                    </m:e>
                                  </m:acc>
                                  <m:r>
                                    <a:rPr kumimoji="1" lang="en-US" altLang="zh-CN" b="0" i="1" smtClean="0">
                                      <a:solidFill>
                                        <a:srgbClr val="09405E"/>
                                      </a:solidFill>
                                      <a:latin typeface="Cambria Math" charset="0"/>
                                      <a:ea typeface="微软雅黑" pitchFamily="34" charset="-122"/>
                                    </a:rPr>
                                    <m:t>=0</m:t>
                                  </m:r>
                                </m:e>
                                <m:e>
                                  <m:r>
                                    <a:rPr kumimoji="1" lang="en-US" altLang="zh-CN" b="1" i="1">
                                      <a:solidFill>
                                        <a:srgbClr val="09405E"/>
                                      </a:solidFill>
                                      <a:latin typeface="Cambria Math" charset="0"/>
                                      <a:ea typeface="微软雅黑" pitchFamily="34" charset="-122"/>
                                    </a:rPr>
                                    <m:t>𝒙</m:t>
                                  </m:r>
                                </m:e>
                              </m:d>
                            </m:e>
                          </m:func>
                          <m:r>
                            <m:rPr>
                              <m:nor/>
                            </m:rPr>
                            <a:rPr lang="zh-CN" altLang="en-US" dirty="0">
                              <a:solidFill>
                                <a:srgbClr val="09405E"/>
                              </a:solidFill>
                            </a:rPr>
                            <m:t> </m:t>
                          </m:r>
                        </m:e>
                      </m:nary>
                    </m:oMath>
                  </m:oMathPara>
                </a14:m>
                <a:endParaRPr lang="zh-CN" altLang="en-US" dirty="0">
                  <a:solidFill>
                    <a:srgbClr val="09405E"/>
                  </a:solidFill>
                </a:endParaRPr>
              </a:p>
            </p:txBody>
          </p:sp>
        </mc:Choice>
        <mc:Fallback>
          <p:sp>
            <p:nvSpPr>
              <p:cNvPr id="15" name="矩形 14"/>
              <p:cNvSpPr>
                <a:spLocks noRot="1" noChangeAspect="1" noMove="1" noResize="1" noEditPoints="1" noAdjustHandles="1" noChangeArrowheads="1" noChangeShapeType="1" noTextEdit="1"/>
              </p:cNvSpPr>
              <p:nvPr/>
            </p:nvSpPr>
            <p:spPr>
              <a:xfrm>
                <a:off x="1272143" y="3555648"/>
                <a:ext cx="9545690" cy="795474"/>
              </a:xfrm>
              <a:prstGeom prst="rect">
                <a:avLst/>
              </a:prstGeom>
              <a:blipFill rotWithShape="0">
                <a:blip r:embed="rId9"/>
                <a:stretch>
                  <a:fillRect/>
                </a:stretch>
              </a:blipFill>
            </p:spPr>
            <p:txBody>
              <a:bodyPr/>
              <a:lstStyle/>
              <a:p>
                <a:r>
                  <a:rPr lang="zh-CN" altLang="en-US">
                    <a:noFill/>
                  </a:rPr>
                  <a:t> </a:t>
                </a:r>
              </a:p>
            </p:txBody>
          </p:sp>
        </mc:Fallback>
      </mc:AlternateContent>
      <p:sp>
        <p:nvSpPr>
          <p:cNvPr id="16" name="文本框 15"/>
          <p:cNvSpPr txBox="1"/>
          <p:nvPr/>
        </p:nvSpPr>
        <p:spPr>
          <a:xfrm>
            <a:off x="1298699" y="4910336"/>
            <a:ext cx="784828"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mtClean="0">
                <a:solidFill>
                  <a:srgbClr val="09405E"/>
                </a:solidFill>
                <a:latin typeface="微软雅黑" pitchFamily="34" charset="-122"/>
                <a:ea typeface="微软雅黑" pitchFamily="34" charset="-122"/>
              </a:rPr>
              <a:t>综合：</a:t>
            </a:r>
            <a:endParaRPr kumimoji="0" lang="zh-CN" altLang="en-US"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68336" y="4038841"/>
            <a:ext cx="3566716" cy="2452728"/>
          </a:xfrm>
          <a:prstGeom prst="rect">
            <a:avLst/>
          </a:prstGeom>
        </p:spPr>
      </p:pic>
    </p:spTree>
    <p:extLst>
      <p:ext uri="{BB962C8B-B14F-4D97-AF65-F5344CB8AC3E}">
        <p14:creationId xmlns:p14="http://schemas.microsoft.com/office/powerpoint/2010/main" val="1823876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123613" cy="5237271"/>
              </a:xfrm>
            </p:spPr>
            <p:txBody>
              <a:bodyPr/>
              <a:lstStyle/>
              <a:p>
                <a:pPr>
                  <a:lnSpc>
                    <a:spcPct val="100000"/>
                  </a:lnSpc>
                </a:pPr>
                <a:r>
                  <a:rPr lang="en-US" altLang="zh-CN" dirty="0" smtClean="0">
                    <a:solidFill>
                      <a:srgbClr val="09405E"/>
                    </a:solidFill>
                  </a:rPr>
                  <a:t>Logistic</a:t>
                </a:r>
                <a:r>
                  <a:rPr lang="zh-CN" altLang="en-US" dirty="0">
                    <a:solidFill>
                      <a:srgbClr val="09405E"/>
                    </a:solidFill>
                  </a:rPr>
                  <a:t>回归的损失函数</a:t>
                </a:r>
                <a:r>
                  <a:rPr lang="zh-CN" altLang="en-US" dirty="0" smtClean="0">
                    <a:solidFill>
                      <a:srgbClr val="09405E"/>
                    </a:solidFill>
                  </a:rPr>
                  <a:t>采用交叉</a:t>
                </a:r>
                <a:r>
                  <a:rPr lang="zh-CN" altLang="en-US" dirty="0">
                    <a:solidFill>
                      <a:srgbClr val="09405E"/>
                    </a:solidFill>
                  </a:rPr>
                  <a:t>熵</a:t>
                </a:r>
                <a:r>
                  <a:rPr lang="zh-CN" altLang="en-US" dirty="0" smtClean="0">
                    <a:solidFill>
                      <a:srgbClr val="09405E"/>
                    </a:solidFill>
                  </a:rPr>
                  <a:t>损失</a:t>
                </a:r>
                <a:endParaRPr lang="en-US" altLang="zh-CN" dirty="0" smtClean="0">
                  <a:solidFill>
                    <a:srgbClr val="09405E"/>
                  </a:solidFill>
                </a:endParaRPr>
              </a:p>
              <a:p>
                <a:pPr lvl="1">
                  <a:lnSpc>
                    <a:spcPct val="100000"/>
                  </a:lnSpc>
                </a:pPr>
                <a:endParaRPr lang="en-US" altLang="zh-CN" dirty="0" smtClean="0">
                  <a:solidFill>
                    <a:srgbClr val="09405E"/>
                  </a:solidFill>
                </a:endParaRPr>
              </a:p>
              <a:p>
                <a:pPr lvl="1">
                  <a:lnSpc>
                    <a:spcPct val="100000"/>
                  </a:lnSpc>
                </a:pPr>
                <a:endParaRPr lang="en-US" altLang="zh-CN" dirty="0">
                  <a:solidFill>
                    <a:srgbClr val="09405E"/>
                  </a:solidFill>
                </a:endParaRPr>
              </a:p>
              <a:p>
                <a:pPr>
                  <a:lnSpc>
                    <a:spcPct val="100000"/>
                  </a:lnSpc>
                </a:pPr>
                <a:r>
                  <a:rPr lang="zh-CN" altLang="en-US" dirty="0">
                    <a:solidFill>
                      <a:srgbClr val="09405E"/>
                    </a:solidFill>
                  </a:rPr>
                  <a:t>其中</a:t>
                </a:r>
                <a14:m>
                  <m:oMath xmlns:m="http://schemas.openxmlformats.org/officeDocument/2006/math">
                    <m:r>
                      <a:rPr lang="en-US" altLang="zh-CN" i="1">
                        <a:solidFill>
                          <a:srgbClr val="09405E"/>
                        </a:solidFill>
                        <a:latin typeface="Cambria Math" charset="0"/>
                      </a:rPr>
                      <m:t>𝑦</m:t>
                    </m:r>
                    <m:r>
                      <a:rPr lang="en-US" altLang="zh-CN" i="1">
                        <a:solidFill>
                          <a:srgbClr val="09405E"/>
                        </a:solidFill>
                        <a:latin typeface="Cambria Math" charset="0"/>
                      </a:rPr>
                      <m:t> </m:t>
                    </m:r>
                  </m:oMath>
                </a14:m>
                <a:r>
                  <a:rPr lang="zh-CN" altLang="en-US" dirty="0">
                    <a:solidFill>
                      <a:srgbClr val="09405E"/>
                    </a:solidFill>
                  </a:rPr>
                  <a:t>为真值，</a:t>
                </a:r>
                <a14:m>
                  <m:oMath xmlns:m="http://schemas.openxmlformats.org/officeDocument/2006/math">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oMath>
                </a14:m>
                <a:r>
                  <a:rPr kumimoji="1" lang="en-US" altLang="zh-CN" dirty="0">
                    <a:solidFill>
                      <a:srgbClr val="09405E"/>
                    </a:solidFill>
                    <a:ea typeface="Cambria Math" charset="0"/>
                    <a:cs typeface="Cambria Math" charset="0"/>
                  </a:rPr>
                  <a:t> </a:t>
                </a:r>
                <a14:m>
                  <m:oMath xmlns:m="http://schemas.openxmlformats.org/officeDocument/2006/math">
                    <m:r>
                      <a:rPr kumimoji="1" lang="en-US" altLang="zh-CN" i="1">
                        <a:solidFill>
                          <a:srgbClr val="09405E"/>
                        </a:solidFill>
                        <a:latin typeface="Cambria Math" charset="0"/>
                        <a:ea typeface="Cambria Math" charset="0"/>
                        <a:cs typeface="Cambria Math" charset="0"/>
                      </a:rPr>
                      <m:t>=</m:t>
                    </m:r>
                    <m:r>
                      <a:rPr kumimoji="1" lang="en-US" altLang="zh-CN" i="1">
                        <a:solidFill>
                          <a:srgbClr val="09405E"/>
                        </a:solidFill>
                        <a:latin typeface="Cambria Math" charset="0"/>
                        <a:ea typeface="Cambria Math" charset="0"/>
                        <a:cs typeface="Cambria Math" charset="0"/>
                      </a:rPr>
                      <m:t>𝜎</m:t>
                    </m:r>
                    <m:d>
                      <m:dPr>
                        <m:ctrlPr>
                          <a:rPr kumimoji="1" lang="mr-IN" altLang="zh-CN" i="1">
                            <a:solidFill>
                              <a:srgbClr val="09405E"/>
                            </a:solidFill>
                            <a:latin typeface="Cambria Math" charset="0"/>
                            <a:ea typeface="Cambria Math" charset="0"/>
                            <a:cs typeface="Cambria Math" charset="0"/>
                          </a:rPr>
                        </m:ctrlPr>
                      </m:dPr>
                      <m:e>
                        <m:sSup>
                          <m:sSupPr>
                            <m:ctrlPr>
                              <a:rPr kumimoji="1" lang="en-US" altLang="zh-CN" i="1">
                                <a:solidFill>
                                  <a:srgbClr val="09405E"/>
                                </a:solidFill>
                                <a:latin typeface="Cambria Math" charset="0"/>
                                <a:ea typeface="微软雅黑" pitchFamily="34" charset="-122"/>
                              </a:rPr>
                            </m:ctrlPr>
                          </m:sSupPr>
                          <m:e>
                            <m:r>
                              <a:rPr kumimoji="1" lang="en-US" altLang="zh-CN" b="1" i="1">
                                <a:solidFill>
                                  <a:srgbClr val="09405E"/>
                                </a:solidFill>
                                <a:latin typeface="Cambria Math" charset="0"/>
                                <a:ea typeface="微软雅黑" pitchFamily="34" charset="-122"/>
                              </a:rPr>
                              <m:t>𝒘</m:t>
                            </m:r>
                          </m:e>
                          <m:sup>
                            <m:r>
                              <m:rPr>
                                <m:sty m:val="p"/>
                              </m:rPr>
                              <a:rPr kumimoji="1" lang="en-US" altLang="zh-CN" i="0">
                                <a:solidFill>
                                  <a:srgbClr val="09405E"/>
                                </a:solidFill>
                                <a:latin typeface="Cambria Math" charset="0"/>
                                <a:ea typeface="微软雅黑" pitchFamily="34" charset="-122"/>
                              </a:rPr>
                              <m:t>T</m:t>
                            </m:r>
                          </m:sup>
                        </m:sSup>
                        <m:r>
                          <a:rPr kumimoji="1" lang="en-US" altLang="zh-CN" b="1" i="1">
                            <a:solidFill>
                              <a:srgbClr val="09405E"/>
                            </a:solidFill>
                            <a:latin typeface="Cambria Math" charset="0"/>
                            <a:ea typeface="微软雅黑" pitchFamily="34" charset="-122"/>
                          </a:rPr>
                          <m:t>𝒙</m:t>
                        </m:r>
                        <m:r>
                          <m:rPr>
                            <m:nor/>
                          </m:rPr>
                          <a:rPr lang="zh-CN" altLang="en-US" dirty="0">
                            <a:solidFill>
                              <a:srgbClr val="09405E"/>
                            </a:solidFill>
                          </a:rPr>
                          <m:t> </m:t>
                        </m:r>
                      </m:e>
                    </m:d>
                  </m:oMath>
                </a14:m>
                <a:r>
                  <a:rPr lang="zh-CN" altLang="en-US" dirty="0">
                    <a:solidFill>
                      <a:srgbClr val="09405E"/>
                    </a:solidFill>
                  </a:rPr>
                  <a:t>为预测值为</a:t>
                </a:r>
                <a:r>
                  <a:rPr lang="en-US" altLang="zh-CN" dirty="0">
                    <a:solidFill>
                      <a:srgbClr val="09405E"/>
                    </a:solidFill>
                  </a:rPr>
                  <a:t>1</a:t>
                </a:r>
                <a:r>
                  <a:rPr lang="zh-CN" altLang="en-US" dirty="0">
                    <a:solidFill>
                      <a:srgbClr val="09405E"/>
                    </a:solidFill>
                  </a:rPr>
                  <a:t>的</a:t>
                </a:r>
                <a:r>
                  <a:rPr lang="zh-CN" altLang="en-US" dirty="0" smtClean="0">
                    <a:solidFill>
                      <a:srgbClr val="09405E"/>
                    </a:solidFill>
                  </a:rPr>
                  <a:t>概率。</a:t>
                </a:r>
                <a:endParaRPr lang="en-US" altLang="zh-CN" dirty="0" smtClean="0">
                  <a:solidFill>
                    <a:srgbClr val="09405E"/>
                  </a:solidFill>
                </a:endParaRPr>
              </a:p>
              <a:p>
                <a:pPr>
                  <a:lnSpc>
                    <a:spcPct val="100000"/>
                  </a:lnSpc>
                </a:pPr>
                <a:endParaRPr lang="en-US" altLang="zh-CN" dirty="0">
                  <a:solidFill>
                    <a:srgbClr val="09405E"/>
                  </a:solidFill>
                </a:endParaRPr>
              </a:p>
              <a:p>
                <a:pPr>
                  <a:lnSpc>
                    <a:spcPct val="100000"/>
                  </a:lnSpc>
                </a:pPr>
                <a:r>
                  <a:rPr lang="zh-CN" altLang="en-US" dirty="0">
                    <a:solidFill>
                      <a:srgbClr val="09405E"/>
                    </a:solidFill>
                  </a:rPr>
                  <a:t>同其他机器学习模型一样，</a:t>
                </a:r>
                <a:r>
                  <a:rPr lang="en-US" altLang="zh-CN" dirty="0">
                    <a:solidFill>
                      <a:srgbClr val="09405E"/>
                    </a:solidFill>
                  </a:rPr>
                  <a:t>Logistic</a:t>
                </a:r>
                <a:r>
                  <a:rPr lang="zh-CN" altLang="en-US" dirty="0">
                    <a:solidFill>
                      <a:srgbClr val="09405E"/>
                    </a:solidFill>
                  </a:rPr>
                  <a:t>回归的目标函数也包括两项：训练集上的损失</a:t>
                </a:r>
                <a:r>
                  <a:rPr lang="zh-CN" altLang="en-US" dirty="0" smtClean="0">
                    <a:solidFill>
                      <a:srgbClr val="09405E"/>
                    </a:solidFill>
                  </a:rPr>
                  <a:t>和正则项</a:t>
                </a:r>
                <a:endParaRPr lang="en-US" altLang="zh-CN" dirty="0" smtClean="0">
                  <a:solidFill>
                    <a:srgbClr val="09405E"/>
                  </a:solidFill>
                </a:endParaRPr>
              </a:p>
              <a:p>
                <a:pPr>
                  <a:lnSpc>
                    <a:spcPct val="100000"/>
                  </a:lnSpc>
                </a:pPr>
                <a:endParaRPr lang="en-US" altLang="zh-CN" dirty="0">
                  <a:solidFill>
                    <a:srgbClr val="09405E"/>
                  </a:solidFill>
                </a:endParaRPr>
              </a:p>
              <a:p>
                <a:pPr>
                  <a:lnSpc>
                    <a:spcPct val="100000"/>
                  </a:lnSpc>
                </a:pPr>
                <a:endParaRPr lang="en-US" altLang="zh-CN" dirty="0" smtClean="0">
                  <a:solidFill>
                    <a:srgbClr val="09405E"/>
                  </a:solidFill>
                </a:endParaRPr>
              </a:p>
              <a:p>
                <a:pPr>
                  <a:lnSpc>
                    <a:spcPct val="100000"/>
                  </a:lnSpc>
                </a:pPr>
                <a:endParaRPr lang="en-US" altLang="zh-CN" dirty="0">
                  <a:solidFill>
                    <a:srgbClr val="09405E"/>
                  </a:solidFill>
                </a:endParaRPr>
              </a:p>
              <a:p>
                <a:pPr>
                  <a:lnSpc>
                    <a:spcPct val="100000"/>
                  </a:lnSpc>
                </a:pPr>
                <a:endParaRPr lang="en-US" altLang="zh-CN" dirty="0" smtClean="0">
                  <a:solidFill>
                    <a:srgbClr val="09405E"/>
                  </a:solidFill>
                </a:endParaRPr>
              </a:p>
              <a:p>
                <a:pPr>
                  <a:lnSpc>
                    <a:spcPct val="100000"/>
                  </a:lnSpc>
                </a:pPr>
                <a:r>
                  <a:rPr lang="zh-CN" altLang="en-US" dirty="0">
                    <a:solidFill>
                      <a:srgbClr val="09405E"/>
                    </a:solidFill>
                  </a:rPr>
                  <a:t>类似回归任务，正则项</a:t>
                </a:r>
                <a14:m>
                  <m:oMath xmlns:m="http://schemas.openxmlformats.org/officeDocument/2006/math">
                    <m:r>
                      <a:rPr lang="en-US" altLang="zh-CN" i="1">
                        <a:solidFill>
                          <a:srgbClr val="09405E"/>
                        </a:solidFill>
                        <a:latin typeface="Cambria Math" charset="0"/>
                        <a:ea typeface="Cambria Math" charset="0"/>
                        <a:cs typeface="Cambria Math" charset="0"/>
                      </a:rPr>
                      <m:t>𝑅</m:t>
                    </m:r>
                    <m:r>
                      <a:rPr lang="en-US" altLang="zh-CN" i="1">
                        <a:solidFill>
                          <a:srgbClr val="09405E"/>
                        </a:solidFill>
                        <a:latin typeface="Cambria Math" charset="0"/>
                        <a:ea typeface="Cambria Math" charset="0"/>
                        <a:cs typeface="Cambria Math" charset="0"/>
                      </a:rPr>
                      <m:t>(</m:t>
                    </m:r>
                    <m:r>
                      <a:rPr kumimoji="1" lang="en-US" altLang="zh-CN" b="1">
                        <a:solidFill>
                          <a:srgbClr val="09405E"/>
                        </a:solidFill>
                        <a:latin typeface="Cambria Math" charset="0"/>
                        <a:ea typeface="Cambria Math" charset="0"/>
                        <a:cs typeface="Cambria Math" charset="0"/>
                      </a:rPr>
                      <m:t>𝐰</m:t>
                    </m:r>
                    <m:r>
                      <a:rPr lang="en-US" altLang="zh-CN" i="1">
                        <a:solidFill>
                          <a:srgbClr val="09405E"/>
                        </a:solidFill>
                        <a:latin typeface="Cambria Math" charset="0"/>
                        <a:ea typeface="Cambria Math" charset="0"/>
                        <a:cs typeface="Cambria Math" charset="0"/>
                      </a:rPr>
                      <m:t>)</m:t>
                    </m:r>
                  </m:oMath>
                </a14:m>
                <a:r>
                  <a:rPr lang="zh-CN" altLang="en-US" dirty="0">
                    <a:solidFill>
                      <a:srgbClr val="09405E"/>
                    </a:solidFill>
                  </a:rPr>
                  <a:t>可为</a:t>
                </a:r>
                <a:r>
                  <a:rPr lang="en-US" altLang="zh-CN" dirty="0">
                    <a:solidFill>
                      <a:srgbClr val="09405E"/>
                    </a:solidFill>
                  </a:rPr>
                  <a:t>L1</a:t>
                </a:r>
                <a:r>
                  <a:rPr lang="zh-CN" altLang="en-US" dirty="0">
                    <a:solidFill>
                      <a:srgbClr val="09405E"/>
                    </a:solidFill>
                  </a:rPr>
                  <a:t>正则、</a:t>
                </a:r>
                <a:r>
                  <a:rPr lang="en-US" altLang="zh-CN" dirty="0">
                    <a:solidFill>
                      <a:srgbClr val="09405E"/>
                    </a:solidFill>
                  </a:rPr>
                  <a:t>L2</a:t>
                </a:r>
                <a:r>
                  <a:rPr lang="zh-CN" altLang="en-US" dirty="0">
                    <a:solidFill>
                      <a:srgbClr val="09405E"/>
                    </a:solidFill>
                  </a:rPr>
                  <a:t>正则、</a:t>
                </a:r>
                <a:r>
                  <a:rPr lang="en-US" altLang="zh-CN" dirty="0">
                    <a:solidFill>
                      <a:srgbClr val="09405E"/>
                    </a:solidFill>
                  </a:rPr>
                  <a:t> L1</a:t>
                </a:r>
                <a:r>
                  <a:rPr lang="zh-CN" altLang="en-US" dirty="0">
                    <a:solidFill>
                      <a:srgbClr val="09405E"/>
                    </a:solidFill>
                  </a:rPr>
                  <a:t>正则</a:t>
                </a:r>
                <a:r>
                  <a:rPr lang="en-US" altLang="zh-CN" dirty="0">
                    <a:solidFill>
                      <a:srgbClr val="09405E"/>
                    </a:solidFill>
                  </a:rPr>
                  <a:t>+L2</a:t>
                </a:r>
                <a:r>
                  <a:rPr lang="zh-CN" altLang="en-US" dirty="0">
                    <a:solidFill>
                      <a:srgbClr val="09405E"/>
                    </a:solidFill>
                  </a:rPr>
                  <a:t>正则</a:t>
                </a:r>
                <a:endParaRPr lang="en-US" altLang="zh-CN" dirty="0" smtClean="0">
                  <a:solidFill>
                    <a:srgbClr val="09405E"/>
                  </a:solidFill>
                </a:endParaRPr>
              </a:p>
              <a:p>
                <a:pPr>
                  <a:lnSpc>
                    <a:spcPct val="100000"/>
                  </a:lnSpc>
                </a:pPr>
                <a:endParaRPr lang="en-US" altLang="zh-CN" dirty="0">
                  <a:solidFill>
                    <a:srgbClr val="09405E"/>
                  </a:solidFill>
                </a:endParaRPr>
              </a:p>
              <a:p>
                <a:pPr>
                  <a:lnSpc>
                    <a:spcPct val="100000"/>
                  </a:lnSpc>
                </a:pPr>
                <a:endParaRPr lang="en-US" altLang="zh-CN" dirty="0" smtClean="0">
                  <a:solidFill>
                    <a:srgbClr val="09405E"/>
                  </a:solidFill>
                </a:endParaRPr>
              </a:p>
              <a:p>
                <a:pPr>
                  <a:lnSpc>
                    <a:spcPct val="100000"/>
                  </a:lnSpc>
                </a:pPr>
                <a:endParaRPr kumimoji="1" lang="en-US" altLang="zh-CN" dirty="0">
                  <a:solidFill>
                    <a:srgbClr val="09405E"/>
                  </a:solidFill>
                </a:endParaRPr>
              </a:p>
              <a:p>
                <a:pPr>
                  <a:lnSpc>
                    <a:spcPct val="100000"/>
                  </a:lnSpc>
                </a:pP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123613" cy="5237271"/>
              </a:xfrm>
              <a:blipFill rotWithShape="0">
                <a:blip r:embed="rId2"/>
                <a:stretch>
                  <a:fillRect l="-932" t="-1164" r="-329" b="-395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Logistic</a:t>
            </a:r>
            <a:r>
              <a:rPr kumimoji="1" lang="zh-CN" altLang="en-US" dirty="0" smtClean="0"/>
              <a:t>回归的目标函数</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391920" y="1876037"/>
                <a:ext cx="7748788"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𝐿</m:t>
                      </m:r>
                      <m:d>
                        <m:dPr>
                          <m:ctrlPr>
                            <a:rPr lang="en-US" altLang="zh-CN" sz="2800" i="1">
                              <a:solidFill>
                                <a:srgbClr val="09405E"/>
                              </a:solidFill>
                              <a:latin typeface="Cambria Math" charset="0"/>
                            </a:rPr>
                          </m:ctrlPr>
                        </m:dPr>
                        <m:e>
                          <m:r>
                            <a:rPr lang="en-US" altLang="zh-CN" sz="2800" i="1">
                              <a:solidFill>
                                <a:srgbClr val="09405E"/>
                              </a:solidFill>
                              <a:latin typeface="Cambria Math" charset="0"/>
                            </a:rPr>
                            <m:t>𝑦</m:t>
                          </m:r>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r>
                        <a:rPr lang="en-US" altLang="zh-CN" sz="2800" i="1">
                          <a:solidFill>
                            <a:srgbClr val="09405E"/>
                          </a:solidFill>
                          <a:latin typeface="Cambria Math" charset="0"/>
                        </a:rPr>
                        <m:t>=−</m:t>
                      </m:r>
                      <m:r>
                        <a:rPr lang="en-US" altLang="zh-CN" sz="2800" i="1">
                          <a:solidFill>
                            <a:srgbClr val="09405E"/>
                          </a:solidFill>
                          <a:latin typeface="Cambria Math" charset="0"/>
                        </a:rPr>
                        <m:t>𝑦</m:t>
                      </m:r>
                      <m:func>
                        <m:funcPr>
                          <m:ctrlPr>
                            <a:rPr kumimoji="1" lang="en-US" altLang="zh-CN" sz="2800" i="1">
                              <a:solidFill>
                                <a:srgbClr val="09405E"/>
                              </a:solidFill>
                              <a:latin typeface="Cambria Math"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charset="0"/>
                                </a:rPr>
                              </m:ctrlPr>
                            </m:dPr>
                            <m:e>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r>
                        <a:rPr kumimoji="1" lang="en-US" altLang="zh-CN" sz="2800" i="1">
                          <a:solidFill>
                            <a:srgbClr val="09405E"/>
                          </a:solidFill>
                          <a:latin typeface="Cambria Math" charset="0"/>
                          <a:ea typeface="微软雅黑" pitchFamily="34" charset="-122"/>
                        </a:rPr>
                        <m:t>−(1−</m:t>
                      </m:r>
                      <m:r>
                        <a:rPr lang="en-US" altLang="zh-CN" sz="2800" i="1">
                          <a:solidFill>
                            <a:srgbClr val="09405E"/>
                          </a:solidFill>
                          <a:latin typeface="Cambria Math" charset="0"/>
                        </a:rPr>
                        <m:t>𝑦</m:t>
                      </m:r>
                      <m:r>
                        <a:rPr lang="en-US" altLang="zh-CN" sz="2800" i="1">
                          <a:solidFill>
                            <a:srgbClr val="09405E"/>
                          </a:solidFill>
                          <a:latin typeface="Cambria Math" charset="0"/>
                        </a:rPr>
                        <m:t>)</m:t>
                      </m:r>
                      <m:func>
                        <m:funcPr>
                          <m:ctrlPr>
                            <a:rPr kumimoji="1" lang="en-US" altLang="zh-CN" sz="2800" i="1">
                              <a:solidFill>
                                <a:srgbClr val="09405E"/>
                              </a:solidFill>
                              <a:latin typeface="Cambria Math"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charset="0"/>
                                </a:rPr>
                              </m:ctrlPr>
                            </m:dPr>
                            <m:e>
                              <m:r>
                                <a:rPr lang="en-US" altLang="zh-CN" sz="2800" b="0" i="1" smtClean="0">
                                  <a:solidFill>
                                    <a:srgbClr val="09405E"/>
                                  </a:solidFill>
                                  <a:latin typeface="Cambria Math" charset="0"/>
                                </a:rPr>
                                <m:t>1−</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391920" y="1876037"/>
                <a:ext cx="7748788" cy="57868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716501" y="4311670"/>
                <a:ext cx="6683755"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𝐽</m:t>
                      </m:r>
                      <m:d>
                        <m:dPr>
                          <m:ctrlPr>
                            <a:rPr lang="en-US" altLang="zh-CN" sz="2800" i="1">
                              <a:solidFill>
                                <a:srgbClr val="09405E"/>
                              </a:solidFill>
                              <a:latin typeface="Cambria Math"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b="0" i="0"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𝜆</m:t>
                          </m:r>
                        </m:e>
                      </m:d>
                      <m:r>
                        <a:rPr lang="en-US" altLang="zh-CN" sz="2800" i="1">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r>
                            <a:rPr lang="en-US" altLang="zh-CN" sz="2800" i="1">
                              <a:solidFill>
                                <a:srgbClr val="09405E"/>
                              </a:solidFill>
                              <a:latin typeface="Cambria Math" charset="0"/>
                            </a:rPr>
                            <m:t>𝐿</m:t>
                          </m:r>
                          <m:d>
                            <m:dPr>
                              <m:ctrlPr>
                                <a:rPr lang="en-US" altLang="zh-CN" sz="2800" i="1">
                                  <a:solidFill>
                                    <a:srgbClr val="09405E"/>
                                  </a:solidFill>
                                  <a:latin typeface="Cambria Math" charset="0"/>
                                </a:rPr>
                              </m:ctrlPr>
                            </m:dPr>
                            <m:e>
                              <m:sSub>
                                <m:sSubPr>
                                  <m:ctrlPr>
                                    <a:rPr lang="en-US" altLang="zh-CN" sz="2800" i="1">
                                      <a:solidFill>
                                        <a:srgbClr val="09405E"/>
                                      </a:solidFill>
                                      <a:latin typeface="Cambria Math"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b="0" i="1" smtClean="0">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𝒘</m:t>
                                  </m:r>
                                </m:e>
                              </m:d>
                            </m:e>
                          </m:d>
                          <m:r>
                            <a:rPr lang="en-US" altLang="zh-CN" sz="2800" i="1">
                              <a:solidFill>
                                <a:srgbClr val="09405E"/>
                              </a:solidFill>
                              <a:latin typeface="Cambria Math" charset="0"/>
                            </a:rPr>
                            <m:t>+</m:t>
                          </m:r>
                          <m:r>
                            <a:rPr lang="en-US" altLang="zh-CN" sz="2800" i="1" smtClean="0">
                              <a:solidFill>
                                <a:srgbClr val="09405E"/>
                              </a:solidFill>
                              <a:latin typeface="Cambria Math" charset="0"/>
                              <a:ea typeface="Cambria Math" charset="0"/>
                              <a:cs typeface="Cambria Math" charset="0"/>
                            </a:rPr>
                            <m:t>𝜆</m:t>
                          </m:r>
                          <m:r>
                            <a:rPr lang="en-US" altLang="zh-CN" sz="2800" b="0" i="1" smtClean="0">
                              <a:solidFill>
                                <a:srgbClr val="09405E"/>
                              </a:solidFill>
                              <a:latin typeface="Cambria Math" charset="0"/>
                              <a:ea typeface="Cambria Math" charset="0"/>
                              <a:cs typeface="Cambria Math" charset="0"/>
                            </a:rPr>
                            <m:t>𝑅</m:t>
                          </m:r>
                          <m:r>
                            <a:rPr lang="en-US" altLang="zh-CN" sz="2800" b="0" i="1" smtClean="0">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Cambria Math" charset="0"/>
                              <a:cs typeface="Cambria Math" charset="0"/>
                            </a:rPr>
                            <m:t>𝒘</m:t>
                          </m:r>
                          <m:r>
                            <a:rPr lang="en-US" altLang="zh-CN" sz="2800" b="0" i="1" smtClean="0">
                              <a:solidFill>
                                <a:srgbClr val="09405E"/>
                              </a:solidFill>
                              <a:latin typeface="Cambria Math" charset="0"/>
                              <a:ea typeface="Cambria Math" charset="0"/>
                              <a:cs typeface="Cambria Math" charset="0"/>
                            </a:rPr>
                            <m:t>)</m:t>
                          </m:r>
                          <m:r>
                            <a:rPr kumimoji="1" lang="mr-IN" altLang="zh-CN" sz="2800" i="1" smtClean="0">
                              <a:solidFill>
                                <a:srgbClr val="09405E"/>
                              </a:solidFill>
                              <a:latin typeface="Cambria Math" charset="0"/>
                            </a:rPr>
                            <m:t> </m:t>
                          </m:r>
                        </m:e>
                      </m:nary>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716501" y="4311670"/>
                <a:ext cx="6683755" cy="1303883"/>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4546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smtClean="0">
                    <a:solidFill>
                      <a:srgbClr val="09405E"/>
                    </a:solidFill>
                  </a:rPr>
                  <a:t>线性回归：目标函数可以不加正则项（</a:t>
                </a:r>
                <a:r>
                  <a:rPr lang="en-US" altLang="zh-CN" dirty="0">
                    <a:solidFill>
                      <a:srgbClr val="09405E"/>
                    </a:solidFill>
                  </a:rPr>
                  <a:t>OLS</a:t>
                </a:r>
                <a:r>
                  <a:rPr lang="zh-CN" altLang="en-US" dirty="0" smtClean="0">
                    <a:solidFill>
                      <a:srgbClr val="09405E"/>
                    </a:solidFill>
                  </a:rPr>
                  <a:t>）</a:t>
                </a:r>
                <a:endParaRPr lang="en-US" altLang="zh-CN" dirty="0" smtClean="0">
                  <a:solidFill>
                    <a:srgbClr val="09405E"/>
                  </a:solidFill>
                </a:endParaRPr>
              </a:p>
              <a:p>
                <a:pPr>
                  <a:lnSpc>
                    <a:spcPct val="100000"/>
                  </a:lnSpc>
                </a:pPr>
                <a:r>
                  <a:rPr lang="zh-CN" altLang="en-US" dirty="0" smtClean="0">
                    <a:solidFill>
                      <a:srgbClr val="09405E"/>
                    </a:solidFill>
                  </a:rPr>
                  <a:t>但</a:t>
                </a:r>
                <a:r>
                  <a:rPr lang="en-US" altLang="zh-CN" dirty="0">
                    <a:solidFill>
                      <a:srgbClr val="09405E"/>
                    </a:solidFill>
                  </a:rPr>
                  <a:t>Logistic</a:t>
                </a:r>
                <a:r>
                  <a:rPr lang="zh-CN" altLang="en-US" dirty="0">
                    <a:solidFill>
                      <a:srgbClr val="09405E"/>
                    </a:solidFill>
                  </a:rPr>
                  <a:t>回归：必须加</a:t>
                </a:r>
                <a:r>
                  <a:rPr lang="zh-CN" altLang="en-US" dirty="0" smtClean="0">
                    <a:solidFill>
                      <a:srgbClr val="09405E"/>
                    </a:solidFill>
                  </a:rPr>
                  <a:t>正则</a:t>
                </a:r>
                <a:endParaRPr lang="en-US" altLang="zh-CN" dirty="0" smtClean="0">
                  <a:solidFill>
                    <a:srgbClr val="09405E"/>
                  </a:solidFill>
                </a:endParaRPr>
              </a:p>
              <a:p>
                <a:pPr lvl="1">
                  <a:lnSpc>
                    <a:spcPct val="100000"/>
                  </a:lnSpc>
                </a:pPr>
                <a:r>
                  <a:rPr lang="zh-CN" altLang="en-US" dirty="0" smtClean="0">
                    <a:solidFill>
                      <a:srgbClr val="09405E"/>
                    </a:solidFill>
                  </a:rPr>
                  <a:t> 当</a:t>
                </a:r>
                <a:r>
                  <a:rPr lang="zh-CN" altLang="en-US" dirty="0">
                    <a:solidFill>
                      <a:srgbClr val="09405E"/>
                    </a:solidFill>
                  </a:rPr>
                  <a:t>训练完全可分时</a:t>
                </a:r>
                <a:r>
                  <a:rPr lang="zh-CN" altLang="en-US" dirty="0">
                    <a:solidFill>
                      <a:srgbClr val="09405E"/>
                    </a:solidFill>
                  </a:rPr>
                  <a:t>，为了使</a:t>
                </a:r>
                <a:r>
                  <a:rPr lang="en-US" altLang="zh-CN" dirty="0">
                    <a:solidFill>
                      <a:srgbClr val="09405E"/>
                    </a:solidFill>
                  </a:rPr>
                  <a:t>logistic</a:t>
                </a:r>
                <a:r>
                  <a:rPr lang="zh-CN" altLang="en-US" dirty="0">
                    <a:solidFill>
                      <a:srgbClr val="09405E"/>
                    </a:solidFill>
                  </a:rPr>
                  <a:t>损失和最小（</a:t>
                </a:r>
                <a:r>
                  <a:rPr lang="en-US" altLang="zh-CN" dirty="0">
                    <a:solidFill>
                      <a:srgbClr val="09405E"/>
                    </a:solidFill>
                  </a:rPr>
                  <a:t>0</a:t>
                </a:r>
                <a:r>
                  <a:rPr lang="zh-CN" altLang="en-US" dirty="0">
                    <a:solidFill>
                      <a:srgbClr val="09405E"/>
                    </a:solidFill>
                  </a:rPr>
                  <a:t>），每个</a:t>
                </a:r>
                <a14:m>
                  <m:oMath xmlns:m="http://schemas.openxmlformats.org/officeDocument/2006/math">
                    <m:r>
                      <a:rPr lang="en-US" altLang="zh-CN" i="1">
                        <a:solidFill>
                          <a:srgbClr val="09405E"/>
                        </a:solidFill>
                        <a:latin typeface="Cambria Math" charset="0"/>
                      </a:rPr>
                      <m:t>𝐿</m:t>
                    </m:r>
                    <m:d>
                      <m:dPr>
                        <m:ctrlPr>
                          <a:rPr lang="en-US" altLang="zh-CN" i="1">
                            <a:solidFill>
                              <a:srgbClr val="09405E"/>
                            </a:solidFill>
                            <a:latin typeface="Cambria Math" charset="0"/>
                          </a:rPr>
                        </m:ctrlPr>
                      </m:dPr>
                      <m:e>
                        <m:sSub>
                          <m:sSubPr>
                            <m:ctrlPr>
                              <a:rPr kumimoji="1" lang="en-US" altLang="zh-CN" i="1">
                                <a:solidFill>
                                  <a:srgbClr val="09405E"/>
                                </a:solidFill>
                                <a:latin typeface="Cambria Math" charset="0"/>
                                <a:ea typeface="微软雅黑" pitchFamily="34" charset="-122"/>
                              </a:rPr>
                            </m:ctrlPr>
                          </m:sSubPr>
                          <m:e>
                            <m:r>
                              <a:rPr kumimoji="1" lang="en-US" altLang="zh-CN" i="1">
                                <a:solidFill>
                                  <a:srgbClr val="09405E"/>
                                </a:solidFill>
                                <a:latin typeface="Cambria Math" charset="0"/>
                                <a:ea typeface="微软雅黑" pitchFamily="34" charset="-122"/>
                              </a:rPr>
                              <m:t>𝑦</m:t>
                            </m:r>
                          </m:e>
                          <m:sub>
                            <m:r>
                              <a:rPr kumimoji="1" lang="en-US" altLang="zh-CN" i="1">
                                <a:solidFill>
                                  <a:srgbClr val="09405E"/>
                                </a:solidFill>
                                <a:latin typeface="Cambria Math" charset="0"/>
                                <a:ea typeface="微软雅黑" pitchFamily="34" charset="-122"/>
                              </a:rPr>
                              <m:t>𝑖</m:t>
                            </m:r>
                          </m:sub>
                        </m:sSub>
                        <m:r>
                          <a:rPr lang="en-US" altLang="zh-CN" i="1">
                            <a:solidFill>
                              <a:srgbClr val="09405E"/>
                            </a:solidFill>
                            <a:latin typeface="Cambria Math" charset="0"/>
                          </a:rPr>
                          <m:t>,</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sSub>
                              <m:sSubPr>
                                <m:ctrlPr>
                                  <a:rPr kumimoji="1" lang="en-US" altLang="zh-CN" i="1">
                                    <a:solidFill>
                                      <a:srgbClr val="09405E"/>
                                    </a:solidFill>
                                    <a:latin typeface="Cambria Math" charset="0"/>
                                    <a:ea typeface="微软雅黑" pitchFamily="34" charset="-122"/>
                                  </a:rPr>
                                </m:ctrlPr>
                              </m:sSubPr>
                              <m:e>
                                <m:r>
                                  <a:rPr kumimoji="1" lang="en-US" altLang="zh-CN" b="1" i="1">
                                    <a:solidFill>
                                      <a:srgbClr val="09405E"/>
                                    </a:solidFill>
                                    <a:latin typeface="Cambria Math" charset="0"/>
                                    <a:ea typeface="微软雅黑" pitchFamily="34" charset="-122"/>
                                  </a:rPr>
                                  <m:t>𝒙</m:t>
                                </m:r>
                              </m:e>
                              <m:sub>
                                <m:r>
                                  <a:rPr kumimoji="1" lang="en-US" altLang="zh-CN" i="1">
                                    <a:solidFill>
                                      <a:srgbClr val="09405E"/>
                                    </a:solidFill>
                                    <a:latin typeface="Cambria Math" charset="0"/>
                                    <a:ea typeface="微软雅黑" pitchFamily="34" charset="-122"/>
                                  </a:rPr>
                                  <m:t>𝑖</m:t>
                                </m:r>
                              </m:sub>
                            </m:sSub>
                          </m:e>
                        </m:d>
                      </m:e>
                    </m:d>
                    <m:r>
                      <a:rPr kumimoji="1" lang="en-US" altLang="zh-CN" b="1" i="1">
                        <a:solidFill>
                          <a:srgbClr val="09405E"/>
                        </a:solidFill>
                        <a:latin typeface="Cambria Math" charset="0"/>
                        <a:ea typeface="Cambria Math" charset="0"/>
                        <a:cs typeface="Cambria Math" charset="0"/>
                      </a:rPr>
                      <m:t>=</m:t>
                    </m:r>
                    <m:r>
                      <a:rPr kumimoji="1" lang="en-US" altLang="zh-CN" i="1">
                        <a:solidFill>
                          <a:srgbClr val="09405E"/>
                        </a:solidFill>
                        <a:latin typeface="Cambria Math" charset="0"/>
                        <a:ea typeface="Cambria Math" charset="0"/>
                        <a:cs typeface="Cambria Math" charset="0"/>
                      </a:rPr>
                      <m:t>0</m:t>
                    </m:r>
                    <m:r>
                      <a:rPr kumimoji="1" lang="zh-CN" altLang="en-US" i="1">
                        <a:solidFill>
                          <a:srgbClr val="09405E"/>
                        </a:solidFill>
                        <a:latin typeface="Cambria Math" charset="0"/>
                        <a:ea typeface="Cambria Math" charset="0"/>
                        <a:cs typeface="Cambria Math" charset="0"/>
                      </a:rPr>
                      <m:t>，</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sSub>
                          <m:sSubPr>
                            <m:ctrlPr>
                              <a:rPr kumimoji="1" lang="en-US" altLang="zh-CN" i="1">
                                <a:solidFill>
                                  <a:srgbClr val="09405E"/>
                                </a:solidFill>
                                <a:latin typeface="Cambria Math" charset="0"/>
                                <a:ea typeface="微软雅黑" pitchFamily="34" charset="-122"/>
                              </a:rPr>
                            </m:ctrlPr>
                          </m:sSubPr>
                          <m:e>
                            <m:r>
                              <a:rPr kumimoji="1" lang="en-US" altLang="zh-CN" b="1" i="1">
                                <a:solidFill>
                                  <a:srgbClr val="09405E"/>
                                </a:solidFill>
                                <a:latin typeface="Cambria Math" charset="0"/>
                                <a:ea typeface="微软雅黑" pitchFamily="34" charset="-122"/>
                              </a:rPr>
                              <m:t>𝒙</m:t>
                            </m:r>
                          </m:e>
                          <m:sub>
                            <m:r>
                              <a:rPr kumimoji="1" lang="en-US" altLang="zh-CN" i="1">
                                <a:solidFill>
                                  <a:srgbClr val="09405E"/>
                                </a:solidFill>
                                <a:latin typeface="Cambria Math" charset="0"/>
                                <a:ea typeface="微软雅黑" pitchFamily="34" charset="-122"/>
                              </a:rPr>
                              <m:t>𝑖</m:t>
                            </m:r>
                          </m:sub>
                        </m:sSub>
                      </m:e>
                    </m:d>
                    <m:r>
                      <a:rPr kumimoji="1" lang="en-US" altLang="zh-CN" b="1" i="1">
                        <a:solidFill>
                          <a:srgbClr val="09405E"/>
                        </a:solidFill>
                        <a:latin typeface="Cambria Math" charset="0"/>
                        <a:ea typeface="Cambria Math" charset="0"/>
                        <a:cs typeface="Cambria Math" charset="0"/>
                      </a:rPr>
                      <m:t>=</m:t>
                    </m:r>
                    <m:r>
                      <a:rPr kumimoji="1" lang="en-US" altLang="zh-CN" i="1">
                        <a:solidFill>
                          <a:srgbClr val="09405E"/>
                        </a:solidFill>
                        <a:latin typeface="Cambria Math" charset="0"/>
                        <a:ea typeface="Cambria Math" charset="0"/>
                        <a:cs typeface="Cambria Math" charset="0"/>
                      </a:rPr>
                      <m:t>1/0</m:t>
                    </m:r>
                  </m:oMath>
                </a14:m>
                <a:r>
                  <a:rPr lang="zh-CN" altLang="en-US" dirty="0" smtClean="0">
                    <a:solidFill>
                      <a:srgbClr val="09405E"/>
                    </a:solidFill>
                  </a:rPr>
                  <a:t>。</a:t>
                </a:r>
                <a:endParaRPr lang="en-US" altLang="zh-CN" dirty="0" smtClean="0">
                  <a:solidFill>
                    <a:srgbClr val="09405E"/>
                  </a:solidFill>
                </a:endParaRPr>
              </a:p>
              <a:p>
                <a:pPr lvl="1">
                  <a:lnSpc>
                    <a:spcPct val="100000"/>
                  </a:lnSpc>
                </a:pPr>
                <a:r>
                  <a:rPr lang="zh-CN" altLang="en-US" dirty="0" smtClean="0">
                    <a:solidFill>
                      <a:srgbClr val="09405E"/>
                    </a:solidFill>
                  </a:rPr>
                  <a:t> 而</a:t>
                </a:r>
                <a14:m>
                  <m:oMath xmlns:m="http://schemas.openxmlformats.org/officeDocument/2006/math">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sSub>
                          <m:sSubPr>
                            <m:ctrlPr>
                              <a:rPr kumimoji="1" lang="en-US" altLang="zh-CN" i="1">
                                <a:solidFill>
                                  <a:srgbClr val="09405E"/>
                                </a:solidFill>
                                <a:latin typeface="Cambria Math" charset="0"/>
                                <a:ea typeface="微软雅黑" pitchFamily="34" charset="-122"/>
                              </a:rPr>
                            </m:ctrlPr>
                          </m:sSubPr>
                          <m:e>
                            <m:r>
                              <a:rPr kumimoji="1" lang="en-US" altLang="zh-CN" b="1" i="1">
                                <a:solidFill>
                                  <a:srgbClr val="09405E"/>
                                </a:solidFill>
                                <a:latin typeface="Cambria Math" charset="0"/>
                                <a:ea typeface="微软雅黑" pitchFamily="34" charset="-122"/>
                              </a:rPr>
                              <m:t>𝒙</m:t>
                            </m:r>
                          </m:e>
                          <m:sub>
                            <m:r>
                              <a:rPr kumimoji="1" lang="en-US" altLang="zh-CN" i="1">
                                <a:solidFill>
                                  <a:srgbClr val="09405E"/>
                                </a:solidFill>
                                <a:latin typeface="Cambria Math" charset="0"/>
                                <a:ea typeface="微软雅黑" pitchFamily="34" charset="-122"/>
                              </a:rPr>
                              <m:t>𝑖</m:t>
                            </m:r>
                          </m:sub>
                        </m:sSub>
                      </m:e>
                    </m:d>
                    <m:r>
                      <a:rPr kumimoji="1" lang="en-US" altLang="zh-CN" i="1">
                        <a:solidFill>
                          <a:srgbClr val="09405E"/>
                        </a:solidFill>
                        <a:latin typeface="Cambria Math" charset="0"/>
                        <a:ea typeface="Cambria Math" charset="0"/>
                        <a:cs typeface="Cambria Math" charset="0"/>
                      </a:rPr>
                      <m:t>=</m:t>
                    </m:r>
                    <m:r>
                      <a:rPr kumimoji="1" lang="en-US" altLang="zh-CN" i="1">
                        <a:solidFill>
                          <a:srgbClr val="09405E"/>
                        </a:solidFill>
                        <a:latin typeface="Cambria Math" charset="0"/>
                        <a:ea typeface="Cambria Math" charset="0"/>
                        <a:cs typeface="Cambria Math" charset="0"/>
                      </a:rPr>
                      <m:t>𝜎</m:t>
                    </m:r>
                    <m:d>
                      <m:dPr>
                        <m:ctrlPr>
                          <a:rPr kumimoji="1" lang="mr-IN" altLang="zh-CN" i="1">
                            <a:solidFill>
                              <a:srgbClr val="09405E"/>
                            </a:solidFill>
                            <a:latin typeface="Cambria Math" charset="0"/>
                            <a:ea typeface="Cambria Math" charset="0"/>
                            <a:cs typeface="Cambria Math" charset="0"/>
                          </a:rPr>
                        </m:ctrlPr>
                      </m:dPr>
                      <m:e>
                        <m:sSup>
                          <m:sSupPr>
                            <m:ctrlPr>
                              <a:rPr kumimoji="1" lang="en-US" altLang="zh-CN" i="1">
                                <a:solidFill>
                                  <a:srgbClr val="09405E"/>
                                </a:solidFill>
                                <a:latin typeface="Cambria Math" charset="0"/>
                                <a:ea typeface="微软雅黑" pitchFamily="34" charset="-122"/>
                              </a:rPr>
                            </m:ctrlPr>
                          </m:sSupPr>
                          <m:e>
                            <m:r>
                              <a:rPr kumimoji="1" lang="en-US" altLang="zh-CN" b="1" i="1">
                                <a:solidFill>
                                  <a:srgbClr val="09405E"/>
                                </a:solidFill>
                                <a:latin typeface="Cambria Math" charset="0"/>
                                <a:ea typeface="微软雅黑" pitchFamily="34" charset="-122"/>
                              </a:rPr>
                              <m:t>𝒘</m:t>
                            </m:r>
                          </m:e>
                          <m:sup>
                            <m:r>
                              <m:rPr>
                                <m:sty m:val="p"/>
                              </m:rPr>
                              <a:rPr kumimoji="1" lang="en-US" altLang="zh-CN" i="0">
                                <a:solidFill>
                                  <a:srgbClr val="09405E"/>
                                </a:solidFill>
                                <a:latin typeface="Cambria Math" charset="0"/>
                                <a:ea typeface="微软雅黑" pitchFamily="34" charset="-122"/>
                              </a:rPr>
                              <m:t>T</m:t>
                            </m:r>
                          </m:sup>
                        </m:sSup>
                        <m:sSub>
                          <m:sSubPr>
                            <m:ctrlPr>
                              <a:rPr kumimoji="1" lang="en-US" altLang="zh-CN" i="1">
                                <a:solidFill>
                                  <a:srgbClr val="09405E"/>
                                </a:solidFill>
                                <a:latin typeface="Cambria Math" charset="0"/>
                                <a:ea typeface="微软雅黑" pitchFamily="34" charset="-122"/>
                              </a:rPr>
                            </m:ctrlPr>
                          </m:sSubPr>
                          <m:e>
                            <m:r>
                              <a:rPr kumimoji="1" lang="en-US" altLang="zh-CN" b="1" i="1">
                                <a:solidFill>
                                  <a:srgbClr val="09405E"/>
                                </a:solidFill>
                                <a:latin typeface="Cambria Math" charset="0"/>
                                <a:ea typeface="微软雅黑" pitchFamily="34" charset="-122"/>
                              </a:rPr>
                              <m:t>𝒙</m:t>
                            </m:r>
                          </m:e>
                          <m:sub>
                            <m:r>
                              <a:rPr kumimoji="1" lang="en-US" altLang="zh-CN" i="1">
                                <a:solidFill>
                                  <a:srgbClr val="09405E"/>
                                </a:solidFill>
                                <a:latin typeface="Cambria Math" charset="0"/>
                                <a:ea typeface="微软雅黑" pitchFamily="34" charset="-122"/>
                              </a:rPr>
                              <m:t>𝑖</m:t>
                            </m:r>
                          </m:sub>
                        </m:sSub>
                      </m:e>
                    </m:d>
                  </m:oMath>
                </a14:m>
                <a:r>
                  <a:rPr kumimoji="1" lang="is-IS" altLang="zh-CN" b="1" dirty="0">
                    <a:solidFill>
                      <a:srgbClr val="09405E"/>
                    </a:solidFill>
                    <a:ea typeface="Cambria Math" charset="0"/>
                    <a:cs typeface="Cambria Math" charset="0"/>
                  </a:rPr>
                  <a:t> </a:t>
                </a:r>
                <a14:m>
                  <m:oMath xmlns:m="http://schemas.openxmlformats.org/officeDocument/2006/math">
                    <m:r>
                      <a:rPr kumimoji="1" lang="en-US" altLang="zh-CN" b="1" i="1">
                        <a:solidFill>
                          <a:srgbClr val="09405E"/>
                        </a:solidFill>
                        <a:latin typeface="Cambria Math" charset="0"/>
                        <a:ea typeface="Cambria Math" charset="0"/>
                        <a:cs typeface="Cambria Math" charset="0"/>
                      </a:rPr>
                      <m:t>=</m:t>
                    </m:r>
                    <m:r>
                      <a:rPr kumimoji="1" lang="en-US" altLang="zh-CN" i="1">
                        <a:solidFill>
                          <a:srgbClr val="09405E"/>
                        </a:solidFill>
                        <a:latin typeface="Cambria Math" charset="0"/>
                        <a:ea typeface="Cambria Math" charset="0"/>
                        <a:cs typeface="Cambria Math" charset="0"/>
                      </a:rPr>
                      <m:t>1/0</m:t>
                    </m:r>
                  </m:oMath>
                </a14:m>
                <a:r>
                  <a:rPr lang="zh-CN" altLang="en-US" dirty="0">
                    <a:solidFill>
                      <a:srgbClr val="09405E"/>
                    </a:solidFill>
                  </a:rPr>
                  <a:t>，要求</a:t>
                </a:r>
                <a14:m>
                  <m:oMath xmlns:m="http://schemas.openxmlformats.org/officeDocument/2006/math">
                    <m:sSup>
                      <m:sSupPr>
                        <m:ctrlPr>
                          <a:rPr kumimoji="1" lang="en-US" altLang="zh-CN" i="1">
                            <a:solidFill>
                              <a:srgbClr val="09405E"/>
                            </a:solidFill>
                            <a:latin typeface="Cambria Math" charset="0"/>
                            <a:ea typeface="微软雅黑" pitchFamily="34" charset="-122"/>
                          </a:rPr>
                        </m:ctrlPr>
                      </m:sSupPr>
                      <m:e>
                        <m:r>
                          <a:rPr kumimoji="1" lang="en-US" altLang="zh-CN" b="1" i="1">
                            <a:solidFill>
                              <a:srgbClr val="09405E"/>
                            </a:solidFill>
                            <a:latin typeface="Cambria Math" charset="0"/>
                            <a:ea typeface="微软雅黑" pitchFamily="34" charset="-122"/>
                          </a:rPr>
                          <m:t>𝒘</m:t>
                        </m:r>
                      </m:e>
                      <m:sup>
                        <m:r>
                          <m:rPr>
                            <m:sty m:val="p"/>
                          </m:rPr>
                          <a:rPr kumimoji="1" lang="en-US" altLang="zh-CN">
                            <a:solidFill>
                              <a:srgbClr val="09405E"/>
                            </a:solidFill>
                            <a:latin typeface="Cambria Math" charset="0"/>
                            <a:ea typeface="微软雅黑" pitchFamily="34" charset="-122"/>
                          </a:rPr>
                          <m:t>T</m:t>
                        </m:r>
                      </m:sup>
                    </m:sSup>
                    <m:sSub>
                      <m:sSubPr>
                        <m:ctrlPr>
                          <a:rPr kumimoji="1" lang="en-US" altLang="zh-CN" i="1">
                            <a:solidFill>
                              <a:srgbClr val="09405E"/>
                            </a:solidFill>
                            <a:latin typeface="Cambria Math" charset="0"/>
                            <a:ea typeface="微软雅黑" pitchFamily="34" charset="-122"/>
                          </a:rPr>
                        </m:ctrlPr>
                      </m:sSubPr>
                      <m:e>
                        <m:r>
                          <a:rPr kumimoji="1" lang="en-US" altLang="zh-CN" b="1" i="1">
                            <a:solidFill>
                              <a:srgbClr val="09405E"/>
                            </a:solidFill>
                            <a:latin typeface="Cambria Math" charset="0"/>
                            <a:ea typeface="微软雅黑" pitchFamily="34" charset="-122"/>
                          </a:rPr>
                          <m:t>𝒙</m:t>
                        </m:r>
                      </m:e>
                      <m:sub>
                        <m:r>
                          <a:rPr kumimoji="1" lang="en-US" altLang="zh-CN" i="1">
                            <a:solidFill>
                              <a:srgbClr val="09405E"/>
                            </a:solidFill>
                            <a:latin typeface="Cambria Math" charset="0"/>
                            <a:ea typeface="微软雅黑" pitchFamily="34" charset="-122"/>
                          </a:rPr>
                          <m:t>𝑖</m:t>
                        </m:r>
                      </m:sub>
                    </m:sSub>
                    <m:r>
                      <a:rPr lang="en-US" altLang="zh-CN" i="1" dirty="0">
                        <a:solidFill>
                          <a:srgbClr val="09405E"/>
                        </a:solidFill>
                        <a:latin typeface="Cambria Math" charset="0"/>
                        <a:ea typeface="Cambria Math" charset="0"/>
                        <a:cs typeface="Cambria Math" charset="0"/>
                      </a:rPr>
                      <m:t>=</m:t>
                    </m:r>
                    <m:r>
                      <a:rPr lang="is-IS" altLang="zh-CN" i="1" dirty="0">
                        <a:solidFill>
                          <a:srgbClr val="09405E"/>
                        </a:solidFill>
                        <a:latin typeface="Cambria Math" charset="0"/>
                        <a:ea typeface="Cambria Math" charset="0"/>
                        <a:cs typeface="Cambria Math" charset="0"/>
                      </a:rPr>
                      <m:t>∞</m:t>
                    </m:r>
                    <m:r>
                      <a:rPr lang="en-US" altLang="zh-CN" i="1" dirty="0">
                        <a:solidFill>
                          <a:srgbClr val="09405E"/>
                        </a:solidFill>
                        <a:latin typeface="Cambria Math" charset="0"/>
                        <a:ea typeface="Cambria Math" charset="0"/>
                        <a:cs typeface="Cambria Math" charset="0"/>
                      </a:rPr>
                      <m:t>/−∞</m:t>
                    </m:r>
                  </m:oMath>
                </a14:m>
                <a:r>
                  <a:rPr lang="zh-CN" altLang="en-US" dirty="0">
                    <a:solidFill>
                      <a:srgbClr val="09405E"/>
                    </a:solidFill>
                  </a:rPr>
                  <a:t>，</a:t>
                </a:r>
                <a14:m>
                  <m:oMath xmlns:m="http://schemas.openxmlformats.org/officeDocument/2006/math">
                    <m:sSub>
                      <m:sSubPr>
                        <m:ctrlPr>
                          <a:rPr lang="en-US" altLang="zh-CN" i="1">
                            <a:solidFill>
                              <a:srgbClr val="09405E"/>
                            </a:solidFill>
                            <a:latin typeface="Cambria Math" charset="0"/>
                          </a:rPr>
                        </m:ctrlPr>
                      </m:sSubPr>
                      <m:e>
                        <m:r>
                          <a:rPr lang="en-US" altLang="zh-CN" i="1">
                            <a:solidFill>
                              <a:srgbClr val="09405E"/>
                            </a:solidFill>
                            <a:latin typeface="Cambria Math" charset="0"/>
                          </a:rPr>
                          <m:t>|</m:t>
                        </m:r>
                        <m:r>
                          <a:rPr lang="en-US" altLang="zh-CN" i="1">
                            <a:solidFill>
                              <a:srgbClr val="09405E"/>
                            </a:solidFill>
                            <a:latin typeface="Cambria Math" charset="0"/>
                          </a:rPr>
                          <m:t>𝑤</m:t>
                        </m:r>
                      </m:e>
                      <m:sub>
                        <m:r>
                          <a:rPr lang="en-US" altLang="zh-CN" i="1">
                            <a:solidFill>
                              <a:srgbClr val="09405E"/>
                            </a:solidFill>
                            <a:latin typeface="Cambria Math" charset="0"/>
                          </a:rPr>
                          <m:t>𝑗</m:t>
                        </m:r>
                      </m:sub>
                    </m:sSub>
                    <m:r>
                      <a:rPr lang="en-US" altLang="zh-CN" i="1">
                        <a:solidFill>
                          <a:srgbClr val="09405E"/>
                        </a:solidFill>
                        <a:latin typeface="Cambria Math" charset="0"/>
                      </a:rPr>
                      <m:t>|</m:t>
                    </m:r>
                    <m:r>
                      <a:rPr lang="en-US" altLang="zh-CN" i="1" dirty="0">
                        <a:solidFill>
                          <a:srgbClr val="09405E"/>
                        </a:solidFill>
                        <a:latin typeface="Cambria Math" charset="0"/>
                        <a:ea typeface="Cambria Math" charset="0"/>
                        <a:cs typeface="Cambria Math" charset="0"/>
                      </a:rPr>
                      <m:t>=</m:t>
                    </m:r>
                    <m:r>
                      <a:rPr lang="is-IS" altLang="zh-CN" i="1" dirty="0">
                        <a:solidFill>
                          <a:srgbClr val="09405E"/>
                        </a:solidFill>
                        <a:latin typeface="Cambria Math" charset="0"/>
                        <a:ea typeface="Cambria Math" charset="0"/>
                        <a:cs typeface="Cambria Math" charset="0"/>
                      </a:rPr>
                      <m:t>∞</m:t>
                    </m:r>
                  </m:oMath>
                </a14:m>
                <a:r>
                  <a:rPr lang="zh-CN" altLang="en-US" dirty="0" smtClean="0">
                    <a:solidFill>
                      <a:srgbClr val="09405E"/>
                    </a:solidFill>
                  </a:rPr>
                  <a:t>。</a:t>
                </a:r>
                <a:endParaRPr lang="en-US" altLang="zh-CN" dirty="0" smtClean="0">
                  <a:solidFill>
                    <a:srgbClr val="09405E"/>
                  </a:solidFill>
                </a:endParaRPr>
              </a:p>
              <a:p>
                <a:pPr lvl="1">
                  <a:lnSpc>
                    <a:spcPct val="100000"/>
                  </a:lnSpc>
                </a:pPr>
                <a:r>
                  <a:rPr lang="zh-CN" altLang="en-US" dirty="0">
                    <a:solidFill>
                      <a:srgbClr val="09405E"/>
                    </a:solidFill>
                  </a:rPr>
                  <a:t>因此必须加正则，找到与训练数据拟合好的最简单</a:t>
                </a:r>
                <a:r>
                  <a:rPr lang="zh-CN" altLang="en-US" dirty="0" smtClean="0">
                    <a:solidFill>
                      <a:srgbClr val="09405E"/>
                    </a:solidFill>
                  </a:rPr>
                  <a:t>模型。</a:t>
                </a:r>
                <a:endParaRPr lang="en-US" altLang="zh-CN" dirty="0" smtClean="0">
                  <a:solidFill>
                    <a:srgbClr val="09405E"/>
                  </a:solidFill>
                </a:endParaRPr>
              </a:p>
              <a:p>
                <a:pPr>
                  <a:lnSpc>
                    <a:spcPct val="100000"/>
                  </a:lnSpc>
                </a:pPr>
                <a:endParaRPr lang="en-US" altLang="zh-CN" dirty="0" smtClean="0">
                  <a:solidFill>
                    <a:srgbClr val="09405E"/>
                  </a:solidFill>
                </a:endParaRPr>
              </a:p>
              <a:p>
                <a:pPr>
                  <a:lnSpc>
                    <a:spcPct val="100000"/>
                  </a:lnSpc>
                </a:pP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Logistic</a:t>
            </a:r>
            <a:r>
              <a:rPr kumimoji="1" lang="zh-CN" altLang="en-US" dirty="0" smtClean="0"/>
              <a:t>回归中正则的必要性</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5700" y="3956155"/>
            <a:ext cx="4312305" cy="2901845"/>
          </a:xfrm>
          <a:prstGeom prst="rect">
            <a:avLst/>
          </a:prstGeom>
        </p:spPr>
      </p:pic>
      <p:sp>
        <p:nvSpPr>
          <p:cNvPr id="5" name="椭圆 4"/>
          <p:cNvSpPr/>
          <p:nvPr/>
        </p:nvSpPr>
        <p:spPr bwMode="auto">
          <a:xfrm>
            <a:off x="10499272" y="3956155"/>
            <a:ext cx="1318733" cy="520595"/>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6" name="椭圆 5"/>
          <p:cNvSpPr/>
          <p:nvPr/>
        </p:nvSpPr>
        <p:spPr bwMode="auto">
          <a:xfrm>
            <a:off x="7756072" y="6179445"/>
            <a:ext cx="1318733" cy="520595"/>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90490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endParaRPr kumimoji="1" lang="en-US" altLang="zh-CN" dirty="0" smtClean="0">
                  <a:solidFill>
                    <a:srgbClr val="09405E"/>
                  </a:solidFill>
                </a:endParaRPr>
              </a:p>
              <a:p>
                <a:endParaRPr kumimoji="1" lang="en-US" altLang="zh-CN" dirty="0">
                  <a:solidFill>
                    <a:srgbClr val="09405E"/>
                  </a:solidFill>
                </a:endParaRPr>
              </a:p>
              <a:p>
                <a:endParaRPr kumimoji="1" lang="en-US" altLang="zh-CN" dirty="0" smtClean="0">
                  <a:solidFill>
                    <a:srgbClr val="09405E"/>
                  </a:solidFill>
                </a:endParaRPr>
              </a:p>
              <a:p>
                <a:r>
                  <a:rPr lang="zh-CN" altLang="en-US" dirty="0" smtClean="0">
                    <a:solidFill>
                      <a:srgbClr val="09405E"/>
                    </a:solidFill>
                  </a:rPr>
                  <a:t>实现</a:t>
                </a:r>
                <a:r>
                  <a:rPr lang="zh-CN" altLang="en-US" dirty="0">
                    <a:solidFill>
                      <a:srgbClr val="09405E"/>
                    </a:solidFill>
                  </a:rPr>
                  <a:t>的目标函数</a:t>
                </a:r>
                <a:r>
                  <a:rPr lang="zh-CN" altLang="en-US" dirty="0" smtClean="0">
                    <a:solidFill>
                      <a:srgbClr val="09405E"/>
                    </a:solidFill>
                  </a:rPr>
                  <a:t>为</a:t>
                </a:r>
                <a:endParaRPr lang="en-US" altLang="zh-CN" dirty="0" smtClean="0">
                  <a:solidFill>
                    <a:srgbClr val="09405E"/>
                  </a:solidFill>
                </a:endParaRPr>
              </a:p>
              <a:p>
                <a:endParaRPr kumimoji="1" lang="en-US" altLang="zh-CN" dirty="0">
                  <a:solidFill>
                    <a:srgbClr val="09405E"/>
                  </a:solidFill>
                </a:endParaRPr>
              </a:p>
              <a:p>
                <a:endParaRPr kumimoji="1" lang="en-US" altLang="zh-CN" dirty="0" smtClean="0">
                  <a:solidFill>
                    <a:srgbClr val="09405E"/>
                  </a:solidFill>
                </a:endParaRPr>
              </a:p>
              <a:p>
                <a:endParaRPr kumimoji="1" lang="en-US" altLang="zh-CN" dirty="0">
                  <a:solidFill>
                    <a:srgbClr val="09405E"/>
                  </a:solidFill>
                </a:endParaRPr>
              </a:p>
              <a:p>
                <a:r>
                  <a:rPr kumimoji="1" lang="zh-CN" altLang="en-US" dirty="0" smtClean="0">
                    <a:solidFill>
                      <a:srgbClr val="09405E"/>
                    </a:solidFill>
                  </a:rPr>
                  <a:t>其中超参数</a:t>
                </a:r>
                <a14:m>
                  <m:oMath xmlns:m="http://schemas.openxmlformats.org/officeDocument/2006/math">
                    <m:r>
                      <a:rPr kumimoji="1" lang="en-US" altLang="zh-CN" i="1">
                        <a:solidFill>
                          <a:srgbClr val="09405E"/>
                        </a:solidFill>
                        <a:latin typeface="Cambria Math" charset="0"/>
                        <a:ea typeface="Cambria Math" charset="0"/>
                        <a:cs typeface="Cambria Math" charset="0"/>
                      </a:rPr>
                      <m:t>𝐶</m:t>
                    </m:r>
                  </m:oMath>
                </a14:m>
                <a:r>
                  <a:rPr kumimoji="1" lang="zh-CN" altLang="en-US" dirty="0" smtClean="0">
                    <a:solidFill>
                      <a:srgbClr val="09405E"/>
                    </a:solidFill>
                  </a:rPr>
                  <a:t>起到正则作用，</a:t>
                </a:r>
                <a:r>
                  <a:rPr kumimoji="1" lang="en-US" altLang="zh-CN" dirty="0">
                    <a:solidFill>
                      <a:srgbClr val="09405E"/>
                    </a:solidFill>
                    <a:ea typeface="Cambria Math" charset="0"/>
                    <a:cs typeface="Cambria Math" charset="0"/>
                  </a:rPr>
                  <a:t> </a:t>
                </a:r>
                <a14:m>
                  <m:oMath xmlns:m="http://schemas.openxmlformats.org/officeDocument/2006/math">
                    <m:r>
                      <a:rPr kumimoji="1" lang="en-US" altLang="zh-CN" i="1">
                        <a:solidFill>
                          <a:srgbClr val="09405E"/>
                        </a:solidFill>
                        <a:latin typeface="Cambria Math" charset="0"/>
                        <a:ea typeface="Cambria Math" charset="0"/>
                        <a:cs typeface="Cambria Math" charset="0"/>
                      </a:rPr>
                      <m:t>𝐶</m:t>
                    </m:r>
                  </m:oMath>
                </a14:m>
                <a:r>
                  <a:rPr kumimoji="1" lang="zh-CN" altLang="en-US" dirty="0" smtClean="0">
                    <a:solidFill>
                      <a:srgbClr val="09405E"/>
                    </a:solidFill>
                  </a:rPr>
                  <a:t>越大，正则越少。</a:t>
                </a: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b="-1397"/>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err="1" smtClean="0"/>
              <a:t>Sklearn</a:t>
            </a:r>
            <a:r>
              <a:rPr kumimoji="1" lang="zh-CN" altLang="en-US" dirty="0" smtClean="0"/>
              <a:t>中的</a:t>
            </a:r>
            <a:r>
              <a:rPr kumimoji="1" lang="en-US" altLang="zh-CN" dirty="0"/>
              <a:t>Logistic</a:t>
            </a:r>
            <a:r>
              <a:rPr kumimoji="1" lang="zh-CN" altLang="en-US" dirty="0"/>
              <a:t>回归</a:t>
            </a:r>
          </a:p>
        </p:txBody>
      </p:sp>
      <p:sp>
        <p:nvSpPr>
          <p:cNvPr id="4" name="矩形 3"/>
          <p:cNvSpPr/>
          <p:nvPr/>
        </p:nvSpPr>
        <p:spPr>
          <a:xfrm>
            <a:off x="630056" y="1147763"/>
            <a:ext cx="10931888" cy="1569660"/>
          </a:xfrm>
          <a:prstGeom prst="rect">
            <a:avLst/>
          </a:prstGeom>
        </p:spPr>
        <p:txBody>
          <a:bodyPr wrap="square">
            <a:spAutoFit/>
          </a:bodyPr>
          <a:lstStyle/>
          <a:p>
            <a:r>
              <a:rPr lang="en-US" altLang="zh-CN" sz="2400" i="1" dirty="0" smtClean="0">
                <a:solidFill>
                  <a:srgbClr val="09405E"/>
                </a:solidFill>
                <a:latin typeface="Helvetica" charset="0"/>
              </a:rPr>
              <a:t>Class</a:t>
            </a:r>
            <a:r>
              <a:rPr lang="en-US" altLang="zh-CN" sz="2400" i="1" dirty="0">
                <a:solidFill>
                  <a:srgbClr val="09405E"/>
                </a:solidFill>
                <a:latin typeface="Helvetica" charset="0"/>
              </a:rPr>
              <a:t> </a:t>
            </a:r>
            <a:r>
              <a:rPr lang="en-US" altLang="zh-CN" sz="2400" dirty="0" err="1">
                <a:solidFill>
                  <a:srgbClr val="09405E"/>
                </a:solidFill>
              </a:rPr>
              <a:t>sklearn.linear_model.LogisticRegression</a:t>
            </a:r>
            <a:r>
              <a:rPr lang="en-US" altLang="zh-CN" sz="2400" dirty="0">
                <a:solidFill>
                  <a:srgbClr val="09405E"/>
                </a:solidFill>
                <a:latin typeface="Helvetica" charset="0"/>
              </a:rPr>
              <a:t>(</a:t>
            </a:r>
            <a:r>
              <a:rPr lang="en-US" altLang="zh-CN" sz="2400" i="1" dirty="0">
                <a:solidFill>
                  <a:srgbClr val="C00000"/>
                </a:solidFill>
                <a:latin typeface="Helvetica" charset="0"/>
              </a:rPr>
              <a:t>penalty</a:t>
            </a:r>
            <a:r>
              <a:rPr lang="en-US" altLang="zh-CN" sz="2400" i="1" dirty="0">
                <a:solidFill>
                  <a:srgbClr val="09405E"/>
                </a:solidFill>
                <a:latin typeface="Helvetica" charset="0"/>
              </a:rPr>
              <a:t>=’l2’</a:t>
            </a:r>
            <a:r>
              <a:rPr lang="en-US" altLang="zh-CN" sz="2400" dirty="0">
                <a:solidFill>
                  <a:srgbClr val="09405E"/>
                </a:solidFill>
                <a:latin typeface="Helvetica" charset="0"/>
              </a:rPr>
              <a:t>, </a:t>
            </a:r>
            <a:r>
              <a:rPr lang="en-US" altLang="zh-CN" sz="2400" i="1" dirty="0">
                <a:solidFill>
                  <a:srgbClr val="09405E"/>
                </a:solidFill>
                <a:latin typeface="Helvetica" charset="0"/>
              </a:rPr>
              <a:t>dual=False</a:t>
            </a:r>
            <a:r>
              <a:rPr lang="en-US" altLang="zh-CN" sz="2400" dirty="0">
                <a:solidFill>
                  <a:srgbClr val="09405E"/>
                </a:solidFill>
                <a:latin typeface="Helvetica" charset="0"/>
              </a:rPr>
              <a:t>, </a:t>
            </a:r>
            <a:r>
              <a:rPr lang="en-US" altLang="zh-CN" sz="2400" i="1" dirty="0" err="1">
                <a:solidFill>
                  <a:srgbClr val="09405E"/>
                </a:solidFill>
                <a:latin typeface="Helvetica" charset="0"/>
              </a:rPr>
              <a:t>tol</a:t>
            </a:r>
            <a:r>
              <a:rPr lang="en-US" altLang="zh-CN" sz="2400" i="1" dirty="0">
                <a:solidFill>
                  <a:srgbClr val="09405E"/>
                </a:solidFill>
                <a:latin typeface="Helvetica" charset="0"/>
              </a:rPr>
              <a:t>=0.0001</a:t>
            </a:r>
            <a:r>
              <a:rPr lang="en-US" altLang="zh-CN" sz="2400" dirty="0">
                <a:solidFill>
                  <a:srgbClr val="09405E"/>
                </a:solidFill>
                <a:latin typeface="Helvetica" charset="0"/>
              </a:rPr>
              <a:t>, </a:t>
            </a:r>
            <a:r>
              <a:rPr lang="en-US" altLang="zh-CN" sz="2400" i="1" dirty="0">
                <a:solidFill>
                  <a:srgbClr val="C00000"/>
                </a:solidFill>
                <a:latin typeface="Helvetica" charset="0"/>
              </a:rPr>
              <a:t>C</a:t>
            </a:r>
            <a:r>
              <a:rPr lang="en-US" altLang="zh-CN" sz="2400" i="1" dirty="0">
                <a:solidFill>
                  <a:srgbClr val="09405E"/>
                </a:solidFill>
                <a:latin typeface="Helvetica" charset="0"/>
              </a:rPr>
              <a:t>=1.0</a:t>
            </a:r>
            <a:r>
              <a:rPr lang="en-US" altLang="zh-CN" sz="2400" dirty="0">
                <a:solidFill>
                  <a:srgbClr val="09405E"/>
                </a:solidFill>
                <a:latin typeface="Helvetica" charset="0"/>
              </a:rPr>
              <a:t>, </a:t>
            </a:r>
            <a:r>
              <a:rPr lang="en-US" altLang="zh-CN" sz="2400" i="1" dirty="0" err="1">
                <a:solidFill>
                  <a:srgbClr val="09405E"/>
                </a:solidFill>
                <a:latin typeface="Helvetica" charset="0"/>
              </a:rPr>
              <a:t>fit_intercept</a:t>
            </a:r>
            <a:r>
              <a:rPr lang="en-US" altLang="zh-CN" sz="2400" i="1" dirty="0">
                <a:solidFill>
                  <a:srgbClr val="09405E"/>
                </a:solidFill>
                <a:latin typeface="Helvetica" charset="0"/>
              </a:rPr>
              <a:t>=True</a:t>
            </a:r>
            <a:r>
              <a:rPr lang="en-US" altLang="zh-CN" sz="2400" dirty="0">
                <a:solidFill>
                  <a:srgbClr val="09405E"/>
                </a:solidFill>
                <a:latin typeface="Helvetica" charset="0"/>
              </a:rPr>
              <a:t>, </a:t>
            </a:r>
            <a:r>
              <a:rPr lang="en-US" altLang="zh-CN" sz="2400" i="1" dirty="0" err="1">
                <a:solidFill>
                  <a:srgbClr val="09405E"/>
                </a:solidFill>
                <a:latin typeface="Helvetica" charset="0"/>
              </a:rPr>
              <a:t>intercept_scaling</a:t>
            </a:r>
            <a:r>
              <a:rPr lang="en-US" altLang="zh-CN" sz="2400" i="1" dirty="0">
                <a:solidFill>
                  <a:srgbClr val="09405E"/>
                </a:solidFill>
                <a:latin typeface="Helvetica" charset="0"/>
              </a:rPr>
              <a:t>=1</a:t>
            </a:r>
            <a:r>
              <a:rPr lang="en-US" altLang="zh-CN" sz="2400" dirty="0">
                <a:solidFill>
                  <a:srgbClr val="09405E"/>
                </a:solidFill>
                <a:latin typeface="Helvetica" charset="0"/>
              </a:rPr>
              <a:t>, </a:t>
            </a:r>
            <a:r>
              <a:rPr lang="en-US" altLang="zh-CN" sz="2400" i="1" dirty="0" err="1">
                <a:solidFill>
                  <a:srgbClr val="09405E"/>
                </a:solidFill>
                <a:latin typeface="Helvetica" charset="0"/>
              </a:rPr>
              <a:t>class_weight</a:t>
            </a:r>
            <a:r>
              <a:rPr lang="en-US" altLang="zh-CN" sz="2400" i="1" dirty="0">
                <a:solidFill>
                  <a:srgbClr val="09405E"/>
                </a:solidFill>
                <a:latin typeface="Helvetica" charset="0"/>
              </a:rPr>
              <a:t>=None</a:t>
            </a:r>
            <a:r>
              <a:rPr lang="en-US" altLang="zh-CN" sz="2400" dirty="0">
                <a:solidFill>
                  <a:srgbClr val="09405E"/>
                </a:solidFill>
                <a:latin typeface="Helvetica" charset="0"/>
              </a:rPr>
              <a:t>, </a:t>
            </a:r>
            <a:r>
              <a:rPr lang="en-US" altLang="zh-CN" sz="2400" i="1" dirty="0" err="1">
                <a:solidFill>
                  <a:srgbClr val="09405E"/>
                </a:solidFill>
                <a:latin typeface="Helvetica" charset="0"/>
              </a:rPr>
              <a:t>random_state</a:t>
            </a:r>
            <a:r>
              <a:rPr lang="en-US" altLang="zh-CN" sz="2400" i="1" dirty="0">
                <a:solidFill>
                  <a:srgbClr val="09405E"/>
                </a:solidFill>
                <a:latin typeface="Helvetica" charset="0"/>
              </a:rPr>
              <a:t>=None</a:t>
            </a:r>
            <a:r>
              <a:rPr lang="en-US" altLang="zh-CN" sz="2400" dirty="0">
                <a:solidFill>
                  <a:srgbClr val="09405E"/>
                </a:solidFill>
                <a:latin typeface="Helvetica" charset="0"/>
              </a:rPr>
              <a:t>, </a:t>
            </a:r>
            <a:r>
              <a:rPr lang="en-US" altLang="zh-CN" sz="2400" i="1" dirty="0">
                <a:solidFill>
                  <a:srgbClr val="09405E"/>
                </a:solidFill>
                <a:latin typeface="Helvetica" charset="0"/>
              </a:rPr>
              <a:t>solver=’</a:t>
            </a:r>
            <a:r>
              <a:rPr lang="en-US" altLang="zh-CN" sz="2400" i="1" dirty="0" err="1">
                <a:solidFill>
                  <a:srgbClr val="09405E"/>
                </a:solidFill>
                <a:latin typeface="Helvetica" charset="0"/>
              </a:rPr>
              <a:t>liblinear</a:t>
            </a:r>
            <a:r>
              <a:rPr lang="en-US" altLang="zh-CN" sz="2400" i="1" dirty="0">
                <a:solidFill>
                  <a:srgbClr val="09405E"/>
                </a:solidFill>
                <a:latin typeface="Helvetica" charset="0"/>
              </a:rPr>
              <a:t>’</a:t>
            </a:r>
            <a:r>
              <a:rPr lang="en-US" altLang="zh-CN" sz="2400" dirty="0">
                <a:solidFill>
                  <a:srgbClr val="09405E"/>
                </a:solidFill>
                <a:latin typeface="Helvetica" charset="0"/>
              </a:rPr>
              <a:t>, </a:t>
            </a:r>
            <a:r>
              <a:rPr lang="en-US" altLang="zh-CN" sz="2400" i="1" dirty="0" err="1">
                <a:solidFill>
                  <a:srgbClr val="09405E"/>
                </a:solidFill>
                <a:latin typeface="Helvetica" charset="0"/>
              </a:rPr>
              <a:t>max_iter</a:t>
            </a:r>
            <a:r>
              <a:rPr lang="en-US" altLang="zh-CN" sz="2400" i="1" dirty="0">
                <a:solidFill>
                  <a:srgbClr val="09405E"/>
                </a:solidFill>
                <a:latin typeface="Helvetica" charset="0"/>
              </a:rPr>
              <a:t>=100</a:t>
            </a:r>
            <a:r>
              <a:rPr lang="en-US" altLang="zh-CN" sz="2400" dirty="0">
                <a:solidFill>
                  <a:srgbClr val="09405E"/>
                </a:solidFill>
                <a:latin typeface="Helvetica" charset="0"/>
              </a:rPr>
              <a:t>, </a:t>
            </a:r>
            <a:r>
              <a:rPr lang="en-US" altLang="zh-CN" sz="2400" i="1" dirty="0" err="1">
                <a:solidFill>
                  <a:srgbClr val="09405E"/>
                </a:solidFill>
                <a:latin typeface="Helvetica" charset="0"/>
              </a:rPr>
              <a:t>multi_class</a:t>
            </a:r>
            <a:r>
              <a:rPr lang="en-US" altLang="zh-CN" sz="2400" i="1" dirty="0">
                <a:solidFill>
                  <a:srgbClr val="09405E"/>
                </a:solidFill>
                <a:latin typeface="Helvetica" charset="0"/>
              </a:rPr>
              <a:t>=’</a:t>
            </a:r>
            <a:r>
              <a:rPr lang="en-US" altLang="zh-CN" sz="2400" i="1" dirty="0" err="1">
                <a:solidFill>
                  <a:srgbClr val="09405E"/>
                </a:solidFill>
                <a:latin typeface="Helvetica" charset="0"/>
              </a:rPr>
              <a:t>ovr</a:t>
            </a:r>
            <a:r>
              <a:rPr lang="en-US" altLang="zh-CN" sz="2400" i="1" dirty="0">
                <a:solidFill>
                  <a:srgbClr val="09405E"/>
                </a:solidFill>
                <a:latin typeface="Helvetica" charset="0"/>
              </a:rPr>
              <a:t>’</a:t>
            </a:r>
            <a:r>
              <a:rPr lang="en-US" altLang="zh-CN" sz="2400" dirty="0">
                <a:solidFill>
                  <a:srgbClr val="09405E"/>
                </a:solidFill>
                <a:latin typeface="Helvetica" charset="0"/>
              </a:rPr>
              <a:t>, </a:t>
            </a:r>
            <a:r>
              <a:rPr lang="en-US" altLang="zh-CN" sz="2400" i="1" dirty="0">
                <a:solidFill>
                  <a:srgbClr val="09405E"/>
                </a:solidFill>
                <a:latin typeface="Helvetica" charset="0"/>
              </a:rPr>
              <a:t>verbose=0</a:t>
            </a:r>
            <a:r>
              <a:rPr lang="en-US" altLang="zh-CN" sz="2400" dirty="0">
                <a:solidFill>
                  <a:srgbClr val="09405E"/>
                </a:solidFill>
                <a:latin typeface="Helvetica" charset="0"/>
              </a:rPr>
              <a:t>, </a:t>
            </a:r>
            <a:r>
              <a:rPr lang="en-US" altLang="zh-CN" sz="2400" i="1" dirty="0" err="1">
                <a:solidFill>
                  <a:srgbClr val="09405E"/>
                </a:solidFill>
                <a:latin typeface="Helvetica" charset="0"/>
              </a:rPr>
              <a:t>warm_start</a:t>
            </a:r>
            <a:r>
              <a:rPr lang="en-US" altLang="zh-CN" sz="2400" i="1" dirty="0">
                <a:solidFill>
                  <a:srgbClr val="09405E"/>
                </a:solidFill>
                <a:latin typeface="Helvetica" charset="0"/>
              </a:rPr>
              <a:t>=False</a:t>
            </a:r>
            <a:r>
              <a:rPr lang="en-US" altLang="zh-CN" sz="2400" dirty="0">
                <a:solidFill>
                  <a:srgbClr val="09405E"/>
                </a:solidFill>
                <a:latin typeface="Helvetica" charset="0"/>
              </a:rPr>
              <a:t>, </a:t>
            </a:r>
            <a:r>
              <a:rPr lang="en-US" altLang="zh-CN" sz="2400" i="1" dirty="0" err="1">
                <a:solidFill>
                  <a:srgbClr val="09405E"/>
                </a:solidFill>
                <a:latin typeface="Helvetica" charset="0"/>
              </a:rPr>
              <a:t>n_jobs</a:t>
            </a:r>
            <a:r>
              <a:rPr lang="en-US" altLang="zh-CN" sz="2400" i="1" dirty="0">
                <a:solidFill>
                  <a:srgbClr val="09405E"/>
                </a:solidFill>
                <a:latin typeface="Helvetica" charset="0"/>
              </a:rPr>
              <a:t>=1</a:t>
            </a:r>
            <a:r>
              <a:rPr lang="en-US" altLang="zh-CN" sz="2400" dirty="0">
                <a:solidFill>
                  <a:srgbClr val="09405E"/>
                </a:solidFill>
                <a:latin typeface="Helvetica" charset="0"/>
              </a:rPr>
              <a:t>)</a:t>
            </a:r>
            <a:endParaRPr lang="zh-CN" altLang="en-US" sz="2400" dirty="0">
              <a:solidFill>
                <a:srgbClr val="09405E"/>
              </a:solidFill>
            </a:endParaRPr>
          </a:p>
        </p:txBody>
      </p:sp>
      <mc:AlternateContent xmlns:mc="http://schemas.openxmlformats.org/markup-compatibility/2006">
        <mc:Choice xmlns:a14="http://schemas.microsoft.com/office/drawing/2010/main" Requires="a14">
          <p:sp>
            <p:nvSpPr>
              <p:cNvPr id="5" name="矩形 4"/>
              <p:cNvSpPr/>
              <p:nvPr/>
            </p:nvSpPr>
            <p:spPr>
              <a:xfrm>
                <a:off x="1673796" y="3766398"/>
                <a:ext cx="6683755"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𝐽</m:t>
                      </m:r>
                      <m:d>
                        <m:dPr>
                          <m:ctrlPr>
                            <a:rPr lang="en-US" altLang="zh-CN" sz="2800" i="1">
                              <a:solidFill>
                                <a:srgbClr val="09405E"/>
                              </a:solidFill>
                              <a:latin typeface="Cambria Math"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b="0" i="0"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𝐶</m:t>
                          </m:r>
                        </m:e>
                      </m:d>
                      <m:r>
                        <a:rPr lang="en-US" altLang="zh-CN" sz="2800" i="1">
                          <a:solidFill>
                            <a:srgbClr val="09405E"/>
                          </a:solidFill>
                          <a:latin typeface="Cambria Math" charset="0"/>
                        </a:rPr>
                        <m:t>=</m:t>
                      </m:r>
                      <m:r>
                        <a:rPr lang="en-US" altLang="zh-CN" sz="2800" b="0" i="1" smtClean="0">
                          <a:solidFill>
                            <a:srgbClr val="C00000"/>
                          </a:solidFill>
                          <a:latin typeface="Cambria Math" charset="0"/>
                        </a:rPr>
                        <m:t>𝐶</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r>
                            <a:rPr lang="en-US" altLang="zh-CN" sz="2800" i="1">
                              <a:solidFill>
                                <a:srgbClr val="09405E"/>
                              </a:solidFill>
                              <a:latin typeface="Cambria Math" charset="0"/>
                            </a:rPr>
                            <m:t>𝐿</m:t>
                          </m:r>
                          <m:d>
                            <m:dPr>
                              <m:ctrlPr>
                                <a:rPr lang="en-US" altLang="zh-CN" sz="2800" i="1">
                                  <a:solidFill>
                                    <a:srgbClr val="09405E"/>
                                  </a:solidFill>
                                  <a:latin typeface="Cambria Math" charset="0"/>
                                </a:rPr>
                              </m:ctrlPr>
                            </m:dPr>
                            <m:e>
                              <m:sSub>
                                <m:sSubPr>
                                  <m:ctrlPr>
                                    <a:rPr lang="en-US" altLang="zh-CN" sz="2800" i="1">
                                      <a:solidFill>
                                        <a:srgbClr val="09405E"/>
                                      </a:solidFill>
                                      <a:latin typeface="Cambria Math"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b="0" i="1" smtClean="0">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𝒘</m:t>
                                  </m:r>
                                </m:e>
                              </m:d>
                            </m:e>
                          </m:d>
                          <m:r>
                            <a:rPr lang="en-US" altLang="zh-CN" sz="2800" i="1">
                              <a:solidFill>
                                <a:srgbClr val="09405E"/>
                              </a:solidFill>
                              <a:latin typeface="Cambria Math" charset="0"/>
                            </a:rPr>
                            <m:t>+</m:t>
                          </m:r>
                          <m:r>
                            <a:rPr lang="en-US" altLang="zh-CN" sz="2800" b="0" i="1" smtClean="0">
                              <a:solidFill>
                                <a:srgbClr val="C00000"/>
                              </a:solidFill>
                              <a:latin typeface="Cambria Math" charset="0"/>
                              <a:ea typeface="Cambria Math" charset="0"/>
                              <a:cs typeface="Cambria Math" charset="0"/>
                            </a:rPr>
                            <m:t>𝑅</m:t>
                          </m:r>
                          <m:r>
                            <a:rPr lang="en-US" altLang="zh-CN" sz="2800" b="0" i="1" smtClean="0">
                              <a:solidFill>
                                <a:srgbClr val="C00000"/>
                              </a:solidFill>
                              <a:latin typeface="Cambria Math" charset="0"/>
                              <a:ea typeface="Cambria Math" charset="0"/>
                              <a:cs typeface="Cambria Math" charset="0"/>
                            </a:rPr>
                            <m:t>(</m:t>
                          </m:r>
                          <m:r>
                            <a:rPr kumimoji="1" lang="en-US" altLang="zh-CN" sz="2800" b="1" i="1">
                              <a:solidFill>
                                <a:srgbClr val="C00000"/>
                              </a:solidFill>
                              <a:latin typeface="Cambria Math" charset="0"/>
                              <a:ea typeface="Cambria Math" charset="0"/>
                              <a:cs typeface="Cambria Math" charset="0"/>
                            </a:rPr>
                            <m:t>𝒘</m:t>
                          </m:r>
                          <m:r>
                            <a:rPr lang="en-US" altLang="zh-CN" sz="2800" b="0" i="1" smtClean="0">
                              <a:solidFill>
                                <a:srgbClr val="C00000"/>
                              </a:solidFill>
                              <a:latin typeface="Cambria Math" charset="0"/>
                              <a:ea typeface="Cambria Math" charset="0"/>
                              <a:cs typeface="Cambria Math" charset="0"/>
                            </a:rPr>
                            <m:t>)</m:t>
                          </m:r>
                          <m:r>
                            <a:rPr kumimoji="1" lang="mr-IN" altLang="zh-CN" sz="2800" i="1" smtClean="0">
                              <a:solidFill>
                                <a:srgbClr val="09405E"/>
                              </a:solidFill>
                              <a:latin typeface="Cambria Math" charset="0"/>
                            </a:rPr>
                            <m:t> </m:t>
                          </m:r>
                        </m:e>
                      </m:nary>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673796" y="3766398"/>
                <a:ext cx="6683755" cy="130388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3017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0"/>
            <a:ext cx="5653805" cy="7783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分类任务</a:t>
            </a:r>
            <a:endParaRPr kumimoji="1" lang="en-US" altLang="zh-CN" sz="24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4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回归</a:t>
            </a:r>
            <a:endParaRPr kumimoji="1" lang="en-US" altLang="zh-CN" sz="24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4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回归</a:t>
            </a: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的损失函数</a:t>
            </a:r>
            <a:endParaRPr kumimoji="1" lang="en-US" altLang="zh-CN" sz="24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400" dirty="0" smtClean="0">
                <a:solidFill>
                  <a:srgbClr val="09405E"/>
                </a:solidFill>
                <a:latin typeface="微软雅黑" panose="020B0503020204020204" pitchFamily="34" charset="-122"/>
                <a:ea typeface="微软雅黑" panose="020B0503020204020204" pitchFamily="34" charset="-122"/>
              </a:rPr>
              <a:t>Logistic</a:t>
            </a:r>
            <a:r>
              <a:rPr kumimoji="1" lang="zh-CN" altLang="en-US" sz="2400" dirty="0" smtClean="0">
                <a:solidFill>
                  <a:srgbClr val="09405E"/>
                </a:solidFill>
                <a:latin typeface="微软雅黑" panose="020B0503020204020204" pitchFamily="34" charset="-122"/>
                <a:ea typeface="微软雅黑" panose="020B0503020204020204" pitchFamily="34" charset="-122"/>
              </a:rPr>
              <a:t>回归的</a:t>
            </a:r>
            <a:r>
              <a:rPr kumimoji="1" lang="zh-CN" altLang="en-US" sz="2400" dirty="0">
                <a:solidFill>
                  <a:srgbClr val="09405E"/>
                </a:solidFill>
                <a:latin typeface="微软雅黑" panose="020B0503020204020204" pitchFamily="34" charset="-122"/>
                <a:ea typeface="微软雅黑" panose="020B0503020204020204" pitchFamily="34" charset="-122"/>
              </a:rPr>
              <a:t>优化</a:t>
            </a:r>
            <a:r>
              <a:rPr kumimoji="1" lang="zh-CN" altLang="en-US" sz="2400" dirty="0" smtClean="0">
                <a:solidFill>
                  <a:srgbClr val="09405E"/>
                </a:solidFill>
                <a:latin typeface="微软雅黑" panose="020B0503020204020204" pitchFamily="34" charset="-122"/>
                <a:ea typeface="微软雅黑" panose="020B0503020204020204" pitchFamily="34" charset="-122"/>
              </a:rPr>
              <a:t>算法</a:t>
            </a:r>
            <a:endParaRPr kumimoji="1" lang="en-US" altLang="zh-CN" sz="2400" dirty="0" smtClean="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400" dirty="0" smtClean="0">
                <a:solidFill>
                  <a:srgbClr val="09405E"/>
                </a:solidFill>
                <a:latin typeface="微软雅黑" panose="020B0503020204020204" pitchFamily="34" charset="-122"/>
                <a:ea typeface="微软雅黑" panose="020B0503020204020204" pitchFamily="34" charset="-122"/>
              </a:rPr>
              <a:t>梯度下降法</a:t>
            </a:r>
            <a:endParaRPr kumimoji="1" lang="en-US" altLang="zh-CN" sz="2400" dirty="0" smtClean="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400" dirty="0" smtClean="0">
                <a:solidFill>
                  <a:srgbClr val="09405E"/>
                </a:solidFill>
                <a:latin typeface="微软雅黑" panose="020B0503020204020204" pitchFamily="34" charset="-122"/>
                <a:ea typeface="微软雅黑" panose="020B0503020204020204" pitchFamily="34" charset="-122"/>
              </a:rPr>
              <a:t>牛顿法</a:t>
            </a:r>
            <a:endParaRPr kumimoji="1" lang="en-US" altLang="zh-CN" sz="24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4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400" dirty="0">
                <a:solidFill>
                  <a:schemeClr val="bg1">
                    <a:lumMod val="65000"/>
                  </a:schemeClr>
                </a:solidFill>
                <a:latin typeface="微软雅黑" panose="020B0503020204020204" pitchFamily="34" charset="-122"/>
                <a:ea typeface="微软雅黑" panose="020B0503020204020204" pitchFamily="34" charset="-122"/>
              </a:rPr>
              <a:t>回归的多类分类任务</a:t>
            </a:r>
            <a:endParaRPr kumimoji="1" lang="en-US" altLang="zh-CN" sz="24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分类任务中的样本不均衡</a:t>
            </a: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问题</a:t>
            </a:r>
            <a:endParaRPr kumimoji="1" lang="en-US" altLang="zh-CN" sz="24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400" dirty="0">
                <a:solidFill>
                  <a:schemeClr val="bg1">
                    <a:lumMod val="65000"/>
                  </a:schemeClr>
                </a:solidFill>
                <a:latin typeface="微软雅黑" panose="020B0503020204020204" pitchFamily="34" charset="-122"/>
                <a:ea typeface="微软雅黑" panose="020B0503020204020204" pitchFamily="34" charset="-122"/>
              </a:rPr>
              <a:t>分类模型的评价</a:t>
            </a: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指标</a:t>
            </a:r>
            <a:endParaRPr kumimoji="1" lang="en-US" altLang="zh-CN" sz="24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4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4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4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4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400" dirty="0" smtClean="0">
                <a:solidFill>
                  <a:schemeClr val="bg1">
                    <a:lumMod val="65000"/>
                  </a:schemeClr>
                </a:solidFill>
                <a:latin typeface="微软雅黑" panose="020B0503020204020204" pitchFamily="34" charset="-122"/>
                <a:ea typeface="微软雅黑" panose="020B0503020204020204" pitchFamily="34" charset="-122"/>
              </a:rPr>
              <a:t>API</a:t>
            </a:r>
            <a:endParaRPr kumimoji="1" lang="en-US" altLang="zh-CN" sz="24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4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400" dirty="0">
                <a:solidFill>
                  <a:schemeClr val="bg1">
                    <a:lumMod val="65000"/>
                  </a:schemeClr>
                </a:solidFill>
                <a:latin typeface="微软雅黑" panose="020B0503020204020204" pitchFamily="34" charset="-122"/>
                <a:ea typeface="微软雅黑" panose="020B0503020204020204" pitchFamily="34" charset="-122"/>
              </a:rPr>
              <a:t>回归案例分析</a:t>
            </a:r>
            <a:endParaRPr kumimoji="1" lang="en-US" altLang="zh-CN" sz="24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4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4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4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0208455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434340"/>
            <a:ext cx="5653805" cy="720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分类任务</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Logistic</a:t>
            </a:r>
            <a:r>
              <a:rPr kumimoji="1" lang="zh-CN" altLang="en-US" sz="2800" dirty="0" smtClean="0">
                <a:solidFill>
                  <a:srgbClr val="09405E"/>
                </a:solidFill>
                <a:latin typeface="微软雅黑" panose="020B0503020204020204" pitchFamily="34" charset="-122"/>
                <a:ea typeface="微软雅黑" panose="020B0503020204020204" pitchFamily="34" charset="-122"/>
              </a:rPr>
              <a:t>回归</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Logistic</a:t>
            </a:r>
            <a:r>
              <a:rPr kumimoji="1" lang="zh-CN" altLang="en-US" sz="2800" dirty="0" smtClean="0">
                <a:solidFill>
                  <a:srgbClr val="09405E"/>
                </a:solidFill>
                <a:latin typeface="微软雅黑" panose="020B0503020204020204" pitchFamily="34" charset="-122"/>
                <a:ea typeface="微软雅黑" panose="020B0503020204020204" pitchFamily="34" charset="-122"/>
              </a:rPr>
              <a:t>回归</a:t>
            </a:r>
            <a:r>
              <a:rPr kumimoji="1" lang="zh-CN" altLang="en-US" sz="2800" dirty="0" smtClean="0">
                <a:solidFill>
                  <a:srgbClr val="09405E"/>
                </a:solidFill>
                <a:latin typeface="微软雅黑" panose="020B0503020204020204" pitchFamily="34" charset="-122"/>
                <a:ea typeface="微软雅黑" panose="020B0503020204020204" pitchFamily="34" charset="-122"/>
              </a:rPr>
              <a:t>的损失函数</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Logistic</a:t>
            </a:r>
            <a:r>
              <a:rPr kumimoji="1" lang="zh-CN" altLang="en-US" sz="2800" dirty="0" smtClean="0">
                <a:solidFill>
                  <a:srgbClr val="09405E"/>
                </a:solidFill>
                <a:latin typeface="微软雅黑" panose="020B0503020204020204" pitchFamily="34" charset="-122"/>
                <a:ea typeface="微软雅黑" panose="020B0503020204020204" pitchFamily="34" charset="-122"/>
              </a:rPr>
              <a:t>回归的</a:t>
            </a:r>
            <a:r>
              <a:rPr kumimoji="1" lang="zh-CN" altLang="en-US" sz="2800" dirty="0">
                <a:solidFill>
                  <a:srgbClr val="09405E"/>
                </a:solidFill>
                <a:latin typeface="微软雅黑" panose="020B0503020204020204" pitchFamily="34" charset="-122"/>
                <a:ea typeface="微软雅黑" panose="020B0503020204020204" pitchFamily="34" charset="-122"/>
              </a:rPr>
              <a:t>优化</a:t>
            </a:r>
            <a:r>
              <a:rPr kumimoji="1" lang="zh-CN" altLang="en-US" sz="2800" dirty="0" smtClean="0">
                <a:solidFill>
                  <a:srgbClr val="09405E"/>
                </a:solidFill>
                <a:latin typeface="微软雅黑" panose="020B0503020204020204" pitchFamily="34" charset="-122"/>
                <a:ea typeface="微软雅黑" panose="020B0503020204020204" pitchFamily="34" charset="-122"/>
              </a:rPr>
              <a:t>算法</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Logistic</a:t>
            </a:r>
            <a:r>
              <a:rPr kumimoji="1" lang="zh-CN" altLang="en-US" sz="2800" dirty="0">
                <a:solidFill>
                  <a:srgbClr val="09405E"/>
                </a:solidFill>
                <a:latin typeface="微软雅黑" panose="020B0503020204020204" pitchFamily="34" charset="-122"/>
                <a:ea typeface="微软雅黑" panose="020B0503020204020204" pitchFamily="34" charset="-122"/>
              </a:rPr>
              <a:t>回归的多类分类任务</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分类任务中的样本不均衡</a:t>
            </a:r>
            <a:r>
              <a:rPr kumimoji="1" lang="zh-CN" altLang="en-US" sz="2800" dirty="0" smtClean="0">
                <a:solidFill>
                  <a:srgbClr val="09405E"/>
                </a:solidFill>
                <a:latin typeface="微软雅黑" panose="020B0503020204020204" pitchFamily="34" charset="-122"/>
                <a:ea typeface="微软雅黑" panose="020B0503020204020204" pitchFamily="34" charset="-122"/>
              </a:rPr>
              <a:t>问题</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分类模型的评价指标</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smtClean="0">
                <a:solidFill>
                  <a:srgbClr val="09405E"/>
                </a:solidFill>
                <a:latin typeface="微软雅黑" panose="020B0503020204020204" pitchFamily="34" charset="-122"/>
                <a:ea typeface="微软雅黑" panose="020B0503020204020204" pitchFamily="34" charset="-122"/>
              </a:rPr>
              <a:t>Sklearn</a:t>
            </a:r>
            <a:r>
              <a:rPr kumimoji="1" lang="zh-CN" altLang="en-US" sz="2800" dirty="0" smtClean="0">
                <a:solidFill>
                  <a:srgbClr val="09405E"/>
                </a:solidFill>
                <a:latin typeface="微软雅黑" panose="020B0503020204020204" pitchFamily="34" charset="-122"/>
                <a:ea typeface="微软雅黑" panose="020B0503020204020204" pitchFamily="34" charset="-122"/>
              </a:rPr>
              <a:t>中的</a:t>
            </a:r>
            <a:r>
              <a:rPr kumimoji="1" lang="en-US" altLang="zh-CN" sz="2800" dirty="0" smtClean="0">
                <a:solidFill>
                  <a:srgbClr val="09405E"/>
                </a:solidFill>
                <a:latin typeface="微软雅黑" panose="020B0503020204020204" pitchFamily="34" charset="-122"/>
                <a:ea typeface="微软雅黑" panose="020B0503020204020204" pitchFamily="34" charset="-122"/>
              </a:rPr>
              <a:t>Logistic</a:t>
            </a:r>
            <a:r>
              <a:rPr kumimoji="1" lang="zh-CN" altLang="en-US" sz="2800" dirty="0" smtClean="0">
                <a:solidFill>
                  <a:srgbClr val="09405E"/>
                </a:solidFill>
                <a:latin typeface="微软雅黑" panose="020B0503020204020204" pitchFamily="34" charset="-122"/>
                <a:ea typeface="微软雅黑" panose="020B0503020204020204" pitchFamily="34" charset="-122"/>
              </a:rPr>
              <a:t>回归</a:t>
            </a:r>
            <a:r>
              <a:rPr kumimoji="1" lang="en-US" altLang="zh-CN" sz="2800" dirty="0" smtClean="0">
                <a:solidFill>
                  <a:srgbClr val="09405E"/>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Logistic</a:t>
            </a:r>
            <a:r>
              <a:rPr kumimoji="1" lang="zh-CN" altLang="en-US" sz="2800" dirty="0" smtClean="0">
                <a:solidFill>
                  <a:srgbClr val="09405E"/>
                </a:solidFill>
                <a:latin typeface="微软雅黑" panose="020B0503020204020204" pitchFamily="34" charset="-122"/>
                <a:ea typeface="微软雅黑" panose="020B0503020204020204" pitchFamily="34" charset="-122"/>
              </a:rPr>
              <a:t>回归案例分析</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33144098"/>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Logistic</a:t>
            </a:r>
            <a:r>
              <a:rPr kumimoji="1" lang="zh-CN" altLang="en-US" dirty="0" smtClean="0"/>
              <a:t>回归的梯度下降求解</a:t>
            </a:r>
            <a:endParaRPr kumimoji="1" lang="zh-CN" altLang="en-US" dirty="0"/>
          </a:p>
        </p:txBody>
      </p:sp>
      <p:sp>
        <p:nvSpPr>
          <p:cNvPr id="3" name="内容占位符 2"/>
          <p:cNvSpPr>
            <a:spLocks noGrp="1"/>
          </p:cNvSpPr>
          <p:nvPr>
            <p:ph sz="quarter" idx="10"/>
          </p:nvPr>
        </p:nvSpPr>
        <p:spPr>
          <a:xfrm>
            <a:off x="630237" y="1147763"/>
            <a:ext cx="11180763" cy="5237271"/>
          </a:xfrm>
        </p:spPr>
        <p:txBody>
          <a:bodyPr/>
          <a:lstStyle/>
          <a:p>
            <a:pPr>
              <a:lnSpc>
                <a:spcPct val="100000"/>
              </a:lnSpc>
            </a:pPr>
            <a:r>
              <a:rPr kumimoji="1" lang="zh-CN" altLang="en-US" dirty="0" smtClean="0"/>
              <a:t> </a:t>
            </a:r>
            <a:r>
              <a:rPr kumimoji="1" lang="en-US" altLang="zh-CN" dirty="0"/>
              <a:t>Logistic</a:t>
            </a:r>
            <a:r>
              <a:rPr kumimoji="1" lang="zh-CN" altLang="en-US" dirty="0" smtClean="0"/>
              <a:t>回归模型没有解析解，迭代求解</a:t>
            </a:r>
            <a:endParaRPr kumimoji="1" lang="en-US" altLang="zh-CN" dirty="0"/>
          </a:p>
          <a:p>
            <a:pPr lvl="1">
              <a:lnSpc>
                <a:spcPct val="100000"/>
              </a:lnSpc>
            </a:pPr>
            <a:r>
              <a:rPr lang="zh-CN" altLang="en-US" dirty="0" smtClean="0"/>
              <a:t> 一阶：梯度</a:t>
            </a:r>
            <a:r>
              <a:rPr lang="zh-CN" altLang="en-US" dirty="0"/>
              <a:t>下降、随机梯度下降（</a:t>
            </a:r>
            <a:r>
              <a:rPr lang="en-US" altLang="zh-CN" dirty="0"/>
              <a:t>SGD</a:t>
            </a:r>
            <a:r>
              <a:rPr lang="zh-CN" altLang="en-US" dirty="0"/>
              <a:t>）、随机平均梯度法（</a:t>
            </a:r>
            <a:r>
              <a:rPr lang="en-US" altLang="zh-CN" dirty="0"/>
              <a:t>SAG</a:t>
            </a:r>
            <a:r>
              <a:rPr lang="zh-CN" altLang="en-US" dirty="0"/>
              <a:t>）、随机平均梯度法改进版（</a:t>
            </a:r>
            <a:r>
              <a:rPr lang="en-US" altLang="zh-CN" dirty="0"/>
              <a:t>SAGA</a:t>
            </a:r>
            <a:r>
              <a:rPr lang="zh-CN" altLang="en-US" dirty="0"/>
              <a:t>）、共轭梯度、坐标轴</a:t>
            </a:r>
            <a:r>
              <a:rPr lang="zh-CN" altLang="en-US" dirty="0" smtClean="0"/>
              <a:t>下降</a:t>
            </a:r>
            <a:endParaRPr lang="en-US" altLang="zh-CN" dirty="0" smtClean="0"/>
          </a:p>
          <a:p>
            <a:pPr lvl="1">
              <a:lnSpc>
                <a:spcPct val="100000"/>
              </a:lnSpc>
            </a:pPr>
            <a:r>
              <a:rPr lang="zh-CN" altLang="en-US" dirty="0" smtClean="0"/>
              <a:t> 二阶：</a:t>
            </a:r>
            <a:r>
              <a:rPr lang="zh-CN" altLang="en-US" dirty="0"/>
              <a:t>牛顿法及拟牛顿法（</a:t>
            </a:r>
            <a:r>
              <a:rPr lang="en-US" altLang="zh-CN" dirty="0"/>
              <a:t>BFGS</a:t>
            </a:r>
            <a:r>
              <a:rPr lang="zh-CN" altLang="en-US" dirty="0"/>
              <a:t>、</a:t>
            </a:r>
            <a:r>
              <a:rPr lang="en-US" altLang="zh-CN" dirty="0" smtClean="0"/>
              <a:t>L-BFGS</a:t>
            </a:r>
            <a:r>
              <a:rPr lang="zh-CN" altLang="en-US" dirty="0"/>
              <a:t>）</a:t>
            </a:r>
            <a:endParaRPr lang="en-US" altLang="zh-CN" dirty="0"/>
          </a:p>
          <a:p>
            <a:pPr>
              <a:lnSpc>
                <a:spcPct val="100000"/>
              </a:lnSpc>
            </a:pPr>
            <a:endParaRPr kumimoji="1" lang="en-US" altLang="zh-CN" dirty="0" smtClean="0"/>
          </a:p>
          <a:p>
            <a:pPr>
              <a:lnSpc>
                <a:spcPct val="100000"/>
              </a:lnSpc>
            </a:pPr>
            <a:endParaRPr kumimoji="1" lang="en-US" altLang="zh-CN" dirty="0"/>
          </a:p>
          <a:p>
            <a:pPr>
              <a:lnSpc>
                <a:spcPct val="100000"/>
              </a:lnSpc>
            </a:pPr>
            <a:r>
              <a:rPr kumimoji="1" lang="zh-CN" altLang="en-US" dirty="0" smtClean="0"/>
              <a:t>目标函数：</a:t>
            </a:r>
            <a:endParaRPr kumimoji="1" lang="en-US" altLang="zh-CN" dirty="0" smtClean="0"/>
          </a:p>
          <a:p>
            <a:pPr>
              <a:lnSpc>
                <a:spcPct val="100000"/>
              </a:lnSpc>
            </a:pPr>
            <a:endParaRPr kumimoji="1" lang="en-US" altLang="zh-CN" dirty="0" smtClean="0"/>
          </a:p>
          <a:p>
            <a:pPr>
              <a:lnSpc>
                <a:spcPct val="100000"/>
              </a:lnSpc>
            </a:pPr>
            <a:r>
              <a:rPr kumimoji="1" lang="zh-CN" altLang="en-US" dirty="0" smtClean="0"/>
              <a:t>正则项处理同线性回归。</a:t>
            </a:r>
            <a:endParaRPr kumimoji="1" lang="en-US" altLang="zh-CN" dirty="0"/>
          </a:p>
          <a:p>
            <a:pPr lvl="1">
              <a:lnSpc>
                <a:spcPct val="100000"/>
              </a:lnSpc>
            </a:pPr>
            <a:r>
              <a:rPr kumimoji="1" lang="zh-CN" altLang="en-US" dirty="0" smtClean="0"/>
              <a:t> </a:t>
            </a:r>
            <a:r>
              <a:rPr lang="en-US" altLang="zh-CN" dirty="0"/>
              <a:t>L2</a:t>
            </a:r>
            <a:r>
              <a:rPr lang="zh-CN" altLang="en-US" dirty="0"/>
              <a:t>正则函数连续</a:t>
            </a:r>
            <a:r>
              <a:rPr lang="zh-CN" altLang="en-US" dirty="0" smtClean="0"/>
              <a:t>，可采用梯度下降法</a:t>
            </a:r>
            <a:r>
              <a:rPr lang="en-US" altLang="zh-CN" dirty="0" smtClean="0"/>
              <a:t>/</a:t>
            </a:r>
            <a:r>
              <a:rPr lang="zh-CN" altLang="en-US" dirty="0" smtClean="0"/>
              <a:t>牛顿法等优化方法</a:t>
            </a:r>
            <a:endParaRPr lang="en-US" altLang="zh-CN" dirty="0" smtClean="0"/>
          </a:p>
          <a:p>
            <a:pPr lvl="1">
              <a:lnSpc>
                <a:spcPct val="100000"/>
              </a:lnSpc>
            </a:pPr>
            <a:r>
              <a:rPr lang="zh-CN" altLang="en-US" dirty="0"/>
              <a:t> </a:t>
            </a:r>
            <a:r>
              <a:rPr lang="zh-CN" altLang="en-US" dirty="0" smtClean="0"/>
              <a:t>由于</a:t>
            </a:r>
            <a:r>
              <a:rPr lang="en-US" altLang="zh-CN" dirty="0"/>
              <a:t>L1</a:t>
            </a:r>
            <a:r>
              <a:rPr lang="zh-CN" altLang="en-US" dirty="0"/>
              <a:t>正则函数不连续，</a:t>
            </a:r>
            <a:r>
              <a:rPr lang="zh-CN" altLang="en-US" dirty="0" smtClean="0"/>
              <a:t>所以梯度下降法</a:t>
            </a:r>
            <a:r>
              <a:rPr lang="en-US" altLang="zh-CN" dirty="0" smtClean="0"/>
              <a:t>/</a:t>
            </a:r>
            <a:r>
              <a:rPr lang="zh-CN" altLang="en-US" dirty="0" smtClean="0"/>
              <a:t>牛顿法不</a:t>
            </a:r>
            <a:r>
              <a:rPr lang="zh-CN" altLang="en-US" dirty="0"/>
              <a:t>适用。类似</a:t>
            </a:r>
            <a:r>
              <a:rPr lang="en-US" altLang="zh-CN" dirty="0"/>
              <a:t>Lasso</a:t>
            </a:r>
            <a:r>
              <a:rPr lang="zh-CN" altLang="en-US" dirty="0"/>
              <a:t>求解，可采用坐标轴下降</a:t>
            </a:r>
            <a:r>
              <a:rPr lang="zh-CN" altLang="en-US" dirty="0" smtClean="0"/>
              <a:t>法</a:t>
            </a:r>
            <a:endParaRPr lang="en-US" altLang="zh-CN" dirty="0" smtClean="0"/>
          </a:p>
        </p:txBody>
      </p:sp>
      <mc:AlternateContent xmlns:mc="http://schemas.openxmlformats.org/markup-compatibility/2006">
        <mc:Choice xmlns:a14="http://schemas.microsoft.com/office/drawing/2010/main" Requires="a14">
          <p:sp>
            <p:nvSpPr>
              <p:cNvPr id="4" name="矩形 3"/>
              <p:cNvSpPr/>
              <p:nvPr/>
            </p:nvSpPr>
            <p:spPr>
              <a:xfrm>
                <a:off x="2280821" y="3284538"/>
                <a:ext cx="6683755"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𝐽</m:t>
                      </m:r>
                      <m:d>
                        <m:dPr>
                          <m:ctrlPr>
                            <a:rPr lang="en-US" altLang="zh-CN" sz="2800" i="1">
                              <a:solidFill>
                                <a:srgbClr val="09405E"/>
                              </a:solidFill>
                              <a:latin typeface="Cambria Math"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b="0" i="0"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𝜆</m:t>
                          </m:r>
                        </m:e>
                      </m:d>
                      <m:r>
                        <a:rPr lang="en-US" altLang="zh-CN" sz="2800" i="1">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r>
                            <a:rPr lang="en-US" altLang="zh-CN" sz="2800" i="1">
                              <a:solidFill>
                                <a:srgbClr val="09405E"/>
                              </a:solidFill>
                              <a:latin typeface="Cambria Math" charset="0"/>
                            </a:rPr>
                            <m:t>𝐿</m:t>
                          </m:r>
                          <m:d>
                            <m:dPr>
                              <m:ctrlPr>
                                <a:rPr lang="en-US" altLang="zh-CN" sz="2800" i="1">
                                  <a:solidFill>
                                    <a:srgbClr val="09405E"/>
                                  </a:solidFill>
                                  <a:latin typeface="Cambria Math" charset="0"/>
                                </a:rPr>
                              </m:ctrlPr>
                            </m:dPr>
                            <m:e>
                              <m:sSub>
                                <m:sSubPr>
                                  <m:ctrlPr>
                                    <a:rPr lang="en-US" altLang="zh-CN" sz="2800" i="1">
                                      <a:solidFill>
                                        <a:srgbClr val="09405E"/>
                                      </a:solidFill>
                                      <a:latin typeface="Cambria Math"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b="0" i="1" smtClean="0">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𝒘</m:t>
                                  </m:r>
                                </m:e>
                              </m:d>
                            </m:e>
                          </m:d>
                          <m:r>
                            <a:rPr lang="en-US" altLang="zh-CN" sz="2800" i="1">
                              <a:solidFill>
                                <a:srgbClr val="09405E"/>
                              </a:solidFill>
                              <a:latin typeface="Cambria Math" charset="0"/>
                            </a:rPr>
                            <m:t>+</m:t>
                          </m:r>
                          <m:r>
                            <a:rPr lang="en-US" altLang="zh-CN" sz="2800" i="1" smtClean="0">
                              <a:solidFill>
                                <a:srgbClr val="09405E"/>
                              </a:solidFill>
                              <a:latin typeface="Cambria Math" charset="0"/>
                              <a:ea typeface="Cambria Math" charset="0"/>
                              <a:cs typeface="Cambria Math" charset="0"/>
                            </a:rPr>
                            <m:t>𝜆</m:t>
                          </m:r>
                          <m:r>
                            <a:rPr lang="en-US" altLang="zh-CN" sz="2800" b="0" i="1" smtClean="0">
                              <a:solidFill>
                                <a:srgbClr val="09405E"/>
                              </a:solidFill>
                              <a:latin typeface="Cambria Math" charset="0"/>
                              <a:ea typeface="Cambria Math" charset="0"/>
                              <a:cs typeface="Cambria Math" charset="0"/>
                            </a:rPr>
                            <m:t>𝑅</m:t>
                          </m:r>
                          <m:r>
                            <a:rPr lang="en-US" altLang="zh-CN" sz="2800" b="0" i="1" smtClean="0">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Cambria Math" charset="0"/>
                              <a:cs typeface="Cambria Math" charset="0"/>
                            </a:rPr>
                            <m:t>𝒘</m:t>
                          </m:r>
                          <m:r>
                            <a:rPr lang="en-US" altLang="zh-CN" sz="2800" b="0" i="1" smtClean="0">
                              <a:solidFill>
                                <a:srgbClr val="09405E"/>
                              </a:solidFill>
                              <a:latin typeface="Cambria Math" charset="0"/>
                              <a:ea typeface="Cambria Math" charset="0"/>
                              <a:cs typeface="Cambria Math" charset="0"/>
                            </a:rPr>
                            <m:t>)</m:t>
                          </m:r>
                          <m:r>
                            <a:rPr kumimoji="1" lang="mr-IN" altLang="zh-CN" sz="2800" i="1" smtClean="0">
                              <a:solidFill>
                                <a:srgbClr val="09405E"/>
                              </a:solidFill>
                              <a:latin typeface="Cambria Math" charset="0"/>
                            </a:rPr>
                            <m:t> </m:t>
                          </m:r>
                        </m:e>
                      </m:nary>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2280821" y="3284538"/>
                <a:ext cx="6683755" cy="1303883"/>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4786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719767" y="891939"/>
            <a:ext cx="10752465" cy="5237271"/>
          </a:xfrm>
        </p:spPr>
        <p:txBody>
          <a:bodyPr/>
          <a:lstStyle/>
          <a:p>
            <a:pPr>
              <a:lnSpc>
                <a:spcPct val="100000"/>
              </a:lnSpc>
            </a:pPr>
            <a:r>
              <a:rPr kumimoji="1" lang="zh-CN" altLang="en-US" dirty="0" smtClean="0">
                <a:solidFill>
                  <a:srgbClr val="09405E"/>
                </a:solidFill>
                <a:latin typeface="微软雅黑" pitchFamily="34" charset="-122"/>
                <a:ea typeface="微软雅黑" pitchFamily="34" charset="-122"/>
              </a:rPr>
              <a:t>我们先来看训练集上的损失函数</a:t>
            </a:r>
            <a:r>
              <a:rPr kumimoji="1" lang="zh-CN" altLang="en-US" dirty="0">
                <a:solidFill>
                  <a:srgbClr val="09405E"/>
                </a:solidFill>
                <a:latin typeface="微软雅黑" pitchFamily="34" charset="-122"/>
                <a:ea typeface="微软雅黑" pitchFamily="34" charset="-122"/>
              </a:rPr>
              <a:t>和</a:t>
            </a:r>
            <a:r>
              <a:rPr kumimoji="1" lang="zh-CN" altLang="en-US" dirty="0" smtClean="0">
                <a:solidFill>
                  <a:srgbClr val="09405E"/>
                </a:solidFill>
                <a:latin typeface="微软雅黑" pitchFamily="34" charset="-122"/>
                <a:ea typeface="微软雅黑" pitchFamily="34" charset="-122"/>
              </a:rPr>
              <a:t>部分</a:t>
            </a:r>
            <a:endParaRPr lang="en-US" altLang="zh-CN" i="1" dirty="0" smtClean="0">
              <a:solidFill>
                <a:srgbClr val="09405E"/>
              </a:solidFill>
              <a:latin typeface="Cambria Math" charset="0"/>
            </a:endParaRPr>
          </a:p>
          <a:p>
            <a:pPr lvl="1">
              <a:lnSpc>
                <a:spcPct val="100000"/>
              </a:lnSpc>
            </a:pPr>
            <a:endParaRPr kumimoji="1" lang="en-US" altLang="zh-CN" dirty="0" smtClean="0">
              <a:solidFill>
                <a:srgbClr val="09405E"/>
              </a:solidFill>
            </a:endParaRPr>
          </a:p>
          <a:p>
            <a:pPr lvl="1">
              <a:lnSpc>
                <a:spcPct val="100000"/>
              </a:lnSpc>
            </a:pPr>
            <a:endParaRPr kumimoji="1" lang="en-US" altLang="zh-CN" dirty="0" smtClean="0">
              <a:solidFill>
                <a:srgbClr val="09405E"/>
              </a:solidFill>
            </a:endParaRPr>
          </a:p>
          <a:p>
            <a:pPr>
              <a:lnSpc>
                <a:spcPct val="100000"/>
              </a:lnSpc>
            </a:pPr>
            <a:r>
              <a:rPr kumimoji="1" lang="zh-CN" altLang="en-US" dirty="0" smtClean="0">
                <a:solidFill>
                  <a:srgbClr val="09405E"/>
                </a:solidFill>
              </a:rPr>
              <a:t>则梯度</a:t>
            </a:r>
            <a:endParaRPr kumimoji="1" lang="en-US" altLang="zh-CN" dirty="0" smtClean="0">
              <a:solidFill>
                <a:srgbClr val="09405E"/>
              </a:solidFill>
            </a:endParaRPr>
          </a:p>
          <a:p>
            <a:pPr>
              <a:lnSpc>
                <a:spcPct val="100000"/>
              </a:lnSpc>
            </a:pPr>
            <a:endParaRPr kumimoji="1" lang="en-US" altLang="zh-CN" dirty="0">
              <a:solidFill>
                <a:srgbClr val="09405E"/>
              </a:solidFill>
            </a:endParaRPr>
          </a:p>
        </p:txBody>
      </p:sp>
      <p:sp>
        <p:nvSpPr>
          <p:cNvPr id="3" name="标题 2"/>
          <p:cNvSpPr>
            <a:spLocks noGrp="1"/>
          </p:cNvSpPr>
          <p:nvPr>
            <p:ph type="title"/>
          </p:nvPr>
        </p:nvSpPr>
        <p:spPr/>
        <p:txBody>
          <a:bodyPr/>
          <a:lstStyle/>
          <a:p>
            <a:r>
              <a:rPr kumimoji="1" lang="zh-CN" altLang="en-US" dirty="0" smtClean="0"/>
              <a:t>梯度</a:t>
            </a:r>
            <a:endParaRPr kumimoji="1" lang="zh-CN" altLang="en-US" dirty="0"/>
          </a:p>
        </p:txBody>
      </p:sp>
      <mc:AlternateContent xmlns:mc="http://schemas.openxmlformats.org/markup-compatibility/2006">
        <mc:Choice xmlns:a14="http://schemas.microsoft.com/office/drawing/2010/main" Requires="a14">
          <p:sp>
            <p:nvSpPr>
              <p:cNvPr id="5" name="矩形 4"/>
              <p:cNvSpPr/>
              <p:nvPr/>
            </p:nvSpPr>
            <p:spPr>
              <a:xfrm>
                <a:off x="406215" y="2608949"/>
                <a:ext cx="9556206"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rgbClr val="09405E"/>
                              </a:solidFill>
                              <a:latin typeface="Cambria Math" charset="0"/>
                            </a:rPr>
                          </m:ctrlPr>
                        </m:sSubPr>
                        <m:e>
                          <m:r>
                            <a:rPr lang="en-US" altLang="zh-CN" sz="2400" b="0" i="1" smtClean="0">
                              <a:solidFill>
                                <a:srgbClr val="09405E"/>
                              </a:solidFill>
                              <a:latin typeface="Cambria Math" charset="0"/>
                            </a:rPr>
                            <m:t>𝑔</m:t>
                          </m:r>
                        </m:e>
                        <m:sub>
                          <m:r>
                            <a:rPr lang="en-US" altLang="zh-CN" sz="2400" i="1">
                              <a:solidFill>
                                <a:srgbClr val="09405E"/>
                              </a:solidFill>
                              <a:latin typeface="Cambria Math" charset="0"/>
                            </a:rPr>
                            <m:t>1</m:t>
                          </m:r>
                        </m:sub>
                      </m:sSub>
                      <m:d>
                        <m:dPr>
                          <m:ctrlPr>
                            <a:rPr lang="en-US" altLang="zh-CN" sz="2400" i="1">
                              <a:solidFill>
                                <a:srgbClr val="09405E"/>
                              </a:solidFill>
                              <a:latin typeface="Cambria Math" charset="0"/>
                            </a:rPr>
                          </m:ctrlPr>
                        </m:dPr>
                        <m:e>
                          <m:r>
                            <a:rPr kumimoji="1" lang="en-US" altLang="zh-CN" sz="2400" b="1" i="1">
                              <a:solidFill>
                                <a:srgbClr val="09405E"/>
                              </a:solidFill>
                              <a:latin typeface="Cambria Math" charset="0"/>
                              <a:ea typeface="Cambria Math" charset="0"/>
                              <a:cs typeface="Cambria Math" charset="0"/>
                            </a:rPr>
                            <m:t>𝒘</m:t>
                          </m:r>
                        </m:e>
                      </m:d>
                      <m:r>
                        <a:rPr kumimoji="1" lang="en-US" altLang="zh-CN" sz="2400" b="0" i="1" smtClean="0">
                          <a:solidFill>
                            <a:srgbClr val="09405E"/>
                          </a:solidFill>
                          <a:latin typeface="Cambria Math" charset="0"/>
                          <a:ea typeface="Cambria Math" charset="0"/>
                          <a:cs typeface="Cambria Math" charset="0"/>
                        </a:rPr>
                        <m:t>=</m:t>
                      </m:r>
                      <m:f>
                        <m:fPr>
                          <m:ctrlPr>
                            <a:rPr kumimoji="1" lang="en-US" altLang="zh-CN" sz="2400" i="1" smtClean="0">
                              <a:solidFill>
                                <a:srgbClr val="09405E"/>
                              </a:solidFill>
                              <a:latin typeface="Cambria Math" charset="0"/>
                            </a:rPr>
                          </m:ctrlPr>
                        </m:fPr>
                        <m:num>
                          <m:r>
                            <a:rPr kumimoji="1" lang="en-US" altLang="zh-CN" sz="2400" i="1">
                              <a:solidFill>
                                <a:srgbClr val="09405E"/>
                              </a:solidFill>
                              <a:latin typeface="Cambria Math" charset="0"/>
                            </a:rPr>
                            <m:t>𝜕</m:t>
                          </m:r>
                          <m:sSub>
                            <m:sSubPr>
                              <m:ctrlPr>
                                <a:rPr lang="en-US" altLang="zh-CN" sz="2400" i="1">
                                  <a:solidFill>
                                    <a:srgbClr val="09405E"/>
                                  </a:solidFill>
                                  <a:latin typeface="Cambria Math" charset="0"/>
                                </a:rPr>
                              </m:ctrlPr>
                            </m:sSubPr>
                            <m:e>
                              <m:r>
                                <a:rPr lang="en-US" altLang="zh-CN" sz="2400" i="1">
                                  <a:solidFill>
                                    <a:srgbClr val="09405E"/>
                                  </a:solidFill>
                                  <a:latin typeface="Cambria Math" charset="0"/>
                                </a:rPr>
                                <m:t>𝐽</m:t>
                              </m:r>
                            </m:e>
                            <m:sub>
                              <m:r>
                                <a:rPr lang="en-US" altLang="zh-CN" sz="2400" i="1">
                                  <a:solidFill>
                                    <a:srgbClr val="09405E"/>
                                  </a:solidFill>
                                  <a:latin typeface="Cambria Math" charset="0"/>
                                </a:rPr>
                                <m:t>1</m:t>
                              </m:r>
                            </m:sub>
                          </m:sSub>
                          <m:d>
                            <m:dPr>
                              <m:ctrlPr>
                                <a:rPr lang="en-US" altLang="zh-CN" sz="2400" i="1">
                                  <a:solidFill>
                                    <a:srgbClr val="09405E"/>
                                  </a:solidFill>
                                  <a:latin typeface="Cambria Math" charset="0"/>
                                </a:rPr>
                              </m:ctrlPr>
                            </m:dPr>
                            <m:e>
                              <m:r>
                                <a:rPr kumimoji="1" lang="en-US" altLang="zh-CN" sz="2400" b="1" i="1">
                                  <a:solidFill>
                                    <a:srgbClr val="09405E"/>
                                  </a:solidFill>
                                  <a:latin typeface="Cambria Math" charset="0"/>
                                  <a:ea typeface="Cambria Math" charset="0"/>
                                  <a:cs typeface="Cambria Math" charset="0"/>
                                </a:rPr>
                                <m:t>𝒘</m:t>
                              </m:r>
                            </m:e>
                          </m:d>
                        </m:num>
                        <m:den>
                          <m:r>
                            <a:rPr kumimoji="1" lang="en-US" altLang="zh-CN" sz="2400" i="1">
                              <a:solidFill>
                                <a:srgbClr val="09405E"/>
                              </a:solidFill>
                              <a:latin typeface="Cambria Math" charset="0"/>
                            </a:rPr>
                            <m:t>𝜕</m:t>
                          </m:r>
                          <m:r>
                            <a:rPr kumimoji="1" lang="en-US" altLang="zh-CN" sz="2400" b="1" i="1">
                              <a:solidFill>
                                <a:srgbClr val="09405E"/>
                              </a:solidFill>
                              <a:latin typeface="Cambria Math" charset="0"/>
                              <a:ea typeface="Cambria Math" charset="0"/>
                              <a:cs typeface="Cambria Math" charset="0"/>
                            </a:rPr>
                            <m:t>𝒘</m:t>
                          </m:r>
                        </m:den>
                      </m:f>
                      <m:r>
                        <a:rPr kumimoji="1" lang="en-US" altLang="zh-CN" sz="2400" b="0" i="1" smtClean="0">
                          <a:solidFill>
                            <a:srgbClr val="09405E"/>
                          </a:solidFill>
                          <a:latin typeface="Cambria Math" charset="0"/>
                        </a:rPr>
                        <m:t>=−</m:t>
                      </m:r>
                      <m:nary>
                        <m:naryPr>
                          <m:chr m:val="∑"/>
                          <m:ctrlPr>
                            <a:rPr lang="is-IS" altLang="zh-CN" sz="2400" i="1">
                              <a:solidFill>
                                <a:srgbClr val="09405E"/>
                              </a:solidFill>
                              <a:latin typeface="Cambria Math"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d>
                            <m:dPr>
                              <m:ctrlPr>
                                <a:rPr lang="mr-IN" altLang="zh-CN" sz="2400" i="1">
                                  <a:solidFill>
                                    <a:srgbClr val="09405E"/>
                                  </a:solidFill>
                                  <a:latin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f>
                                <m:fPr>
                                  <m:ctrlPr>
                                    <a:rPr kumimoji="1" lang="bg-BG" altLang="zh-CN" sz="2400" i="1" smtClean="0">
                                      <a:solidFill>
                                        <a:srgbClr val="09405E"/>
                                      </a:solidFill>
                                      <a:latin typeface="Cambria Math" charset="0"/>
                                      <a:ea typeface="微软雅黑" pitchFamily="34" charset="-122"/>
                                    </a:rPr>
                                  </m:ctrlPr>
                                </m:fPr>
                                <m:num>
                                  <m:r>
                                    <a:rPr kumimoji="1" lang="en-US" altLang="zh-CN" sz="2400" b="0" i="1" smtClean="0">
                                      <a:solidFill>
                                        <a:srgbClr val="09405E"/>
                                      </a:solidFill>
                                      <a:latin typeface="Cambria Math" charset="0"/>
                                      <a:ea typeface="微软雅黑" pitchFamily="34" charset="-122"/>
                                    </a:rPr>
                                    <m:t>1</m:t>
                                  </m:r>
                                </m:num>
                                <m:den>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charset="0"/>
                                          <a:ea typeface="Cambria Math" charset="0"/>
                                          <a:cs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den>
                              </m:f>
                              <m:r>
                                <a:rPr kumimoji="1" lang="en-US" altLang="zh-CN" sz="2400" b="0" i="1" smtClean="0">
                                  <a:solidFill>
                                    <a:srgbClr val="09405E"/>
                                  </a:solidFill>
                                  <a:latin typeface="Cambria Math" charset="0"/>
                                  <a:ea typeface="微软雅黑" pitchFamily="34" charset="-122"/>
                                </a:rPr>
                                <m:t>−</m:t>
                              </m:r>
                              <m:r>
                                <a:rPr kumimoji="1" lang="en-US" altLang="zh-CN" sz="2400" i="1">
                                  <a:solidFill>
                                    <a:srgbClr val="09405E"/>
                                  </a:solidFill>
                                  <a:latin typeface="Cambria Math" charset="0"/>
                                  <a:ea typeface="微软雅黑" pitchFamily="34" charset="-122"/>
                                </a:rPr>
                                <m:t>(1−</m:t>
                              </m:r>
                              <m:sSub>
                                <m:sSubPr>
                                  <m:ctrlPr>
                                    <a:rPr kumimoji="1" lang="en-US" altLang="zh-CN" sz="2400" i="1">
                                      <a:solidFill>
                                        <a:srgbClr val="09405E"/>
                                      </a:solidFill>
                                      <a:latin typeface="Cambria Math"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r>
                                <a:rPr lang="en-US" altLang="zh-CN" sz="2400" i="1">
                                  <a:solidFill>
                                    <a:srgbClr val="09405E"/>
                                  </a:solidFill>
                                  <a:latin typeface="Cambria Math" charset="0"/>
                                </a:rPr>
                                <m:t>)</m:t>
                              </m:r>
                              <m:f>
                                <m:fPr>
                                  <m:ctrlPr>
                                    <a:rPr lang="bg-BG" altLang="zh-CN" sz="2400" i="1" smtClean="0">
                                      <a:solidFill>
                                        <a:srgbClr val="09405E"/>
                                      </a:solidFill>
                                      <a:latin typeface="Cambria Math" charset="0"/>
                                    </a:rPr>
                                  </m:ctrlPr>
                                </m:fPr>
                                <m:num>
                                  <m:r>
                                    <a:rPr lang="en-US" altLang="zh-CN" sz="2400" b="0" i="1" smtClean="0">
                                      <a:solidFill>
                                        <a:srgbClr val="09405E"/>
                                      </a:solidFill>
                                      <a:latin typeface="Cambria Math" charset="0"/>
                                    </a:rPr>
                                    <m:t>1</m:t>
                                  </m:r>
                                </m:num>
                                <m:den>
                                  <m:r>
                                    <a:rPr lang="en-US" altLang="zh-CN" sz="2400" i="1">
                                      <a:solidFill>
                                        <a:srgbClr val="09405E"/>
                                      </a:solidFill>
                                      <a:latin typeface="Cambria Math" charset="0"/>
                                    </a:rPr>
                                    <m:t>1−</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charset="0"/>
                                          <a:ea typeface="Cambria Math" charset="0"/>
                                          <a:cs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den>
                              </m:f>
                            </m:e>
                          </m:d>
                          <m:f>
                            <m:fPr>
                              <m:ctrlPr>
                                <a:rPr kumimoji="1" lang="en-US" altLang="zh-CN" sz="2400" i="1" smtClean="0">
                                  <a:solidFill>
                                    <a:srgbClr val="09405E"/>
                                  </a:solidFill>
                                  <a:latin typeface="Cambria Math" charset="0"/>
                                  <a:ea typeface="微软雅黑" pitchFamily="34" charset="-122"/>
                                </a:rPr>
                              </m:ctrlPr>
                            </m:fPr>
                            <m:num>
                              <m:r>
                                <a:rPr kumimoji="1" lang="en-US" altLang="zh-CN" sz="2400" i="1" smtClean="0">
                                  <a:solidFill>
                                    <a:srgbClr val="09405E"/>
                                  </a:solidFill>
                                  <a:latin typeface="Cambria Math" charset="0"/>
                                  <a:ea typeface="微软雅黑" pitchFamily="34" charset="-122"/>
                                </a:rPr>
                                <m:t>𝜕</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charset="0"/>
                                      <a:ea typeface="Cambria Math" charset="0"/>
                                      <a:cs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num>
                            <m:den>
                              <m:r>
                                <a:rPr kumimoji="1" lang="en-US" altLang="zh-CN" sz="2400" i="1" smtClean="0">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Cambria Math" charset="0"/>
                                  <a:cs typeface="Cambria Math" charset="0"/>
                                </a:rPr>
                                <m:t>𝒘</m:t>
                              </m:r>
                            </m:den>
                          </m:f>
                        </m:e>
                      </m:nary>
                    </m:oMath>
                  </m:oMathPara>
                </a14:m>
                <a:endParaRPr lang="zh-CN" altLang="en-US" sz="24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406215" y="2608949"/>
                <a:ext cx="9556206" cy="113082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741406" y="3720721"/>
                <a:ext cx="10239726"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400" b="0" i="1" smtClean="0">
                          <a:solidFill>
                            <a:srgbClr val="09405E"/>
                          </a:solidFill>
                          <a:latin typeface="Cambria Math" charset="0"/>
                        </a:rPr>
                        <m:t>=−</m:t>
                      </m:r>
                      <m:nary>
                        <m:naryPr>
                          <m:chr m:val="∑"/>
                          <m:ctrlPr>
                            <a:rPr lang="is-IS" altLang="zh-CN" sz="2400" i="1">
                              <a:solidFill>
                                <a:srgbClr val="09405E"/>
                              </a:solidFill>
                              <a:latin typeface="Cambria Math"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d>
                            <m:dPr>
                              <m:ctrlPr>
                                <a:rPr lang="mr-IN" altLang="zh-CN" sz="2400" i="1">
                                  <a:solidFill>
                                    <a:srgbClr val="09405E"/>
                                  </a:solidFill>
                                  <a:latin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f>
                                <m:fPr>
                                  <m:ctrlPr>
                                    <a:rPr kumimoji="1" lang="bg-BG" altLang="zh-CN" sz="2400" i="1" smtClean="0">
                                      <a:solidFill>
                                        <a:srgbClr val="09405E"/>
                                      </a:solidFill>
                                      <a:latin typeface="Cambria Math" charset="0"/>
                                      <a:ea typeface="微软雅黑" pitchFamily="34" charset="-122"/>
                                    </a:rPr>
                                  </m:ctrlPr>
                                </m:fPr>
                                <m:num>
                                  <m:r>
                                    <a:rPr kumimoji="1" lang="en-US" altLang="zh-CN" sz="2400" b="0" i="1" smtClean="0">
                                      <a:solidFill>
                                        <a:srgbClr val="09405E"/>
                                      </a:solidFill>
                                      <a:latin typeface="Cambria Math" charset="0"/>
                                      <a:ea typeface="微软雅黑" pitchFamily="34" charset="-122"/>
                                    </a:rPr>
                                    <m:t>1</m:t>
                                  </m:r>
                                </m:num>
                                <m:den>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charset="0"/>
                                          <a:ea typeface="Cambria Math" charset="0"/>
                                          <a:cs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den>
                              </m:f>
                              <m:r>
                                <a:rPr kumimoji="1" lang="en-US" altLang="zh-CN" sz="2400" b="0" i="1" smtClean="0">
                                  <a:solidFill>
                                    <a:srgbClr val="09405E"/>
                                  </a:solidFill>
                                  <a:latin typeface="Cambria Math" charset="0"/>
                                  <a:ea typeface="微软雅黑" pitchFamily="34" charset="-122"/>
                                </a:rPr>
                                <m:t>−</m:t>
                              </m:r>
                              <m:r>
                                <a:rPr kumimoji="1" lang="en-US" altLang="zh-CN" sz="2400" i="1">
                                  <a:solidFill>
                                    <a:srgbClr val="09405E"/>
                                  </a:solidFill>
                                  <a:latin typeface="Cambria Math" charset="0"/>
                                  <a:ea typeface="微软雅黑" pitchFamily="34" charset="-122"/>
                                </a:rPr>
                                <m:t>(1−</m:t>
                              </m:r>
                              <m:sSub>
                                <m:sSubPr>
                                  <m:ctrlPr>
                                    <a:rPr kumimoji="1" lang="en-US" altLang="zh-CN" sz="2400" i="1">
                                      <a:solidFill>
                                        <a:srgbClr val="09405E"/>
                                      </a:solidFill>
                                      <a:latin typeface="Cambria Math"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r>
                                <a:rPr lang="en-US" altLang="zh-CN" sz="2400" i="1">
                                  <a:solidFill>
                                    <a:srgbClr val="09405E"/>
                                  </a:solidFill>
                                  <a:latin typeface="Cambria Math" charset="0"/>
                                </a:rPr>
                                <m:t>)</m:t>
                              </m:r>
                              <m:f>
                                <m:fPr>
                                  <m:ctrlPr>
                                    <a:rPr lang="bg-BG" altLang="zh-CN" sz="2400" i="1" smtClean="0">
                                      <a:solidFill>
                                        <a:srgbClr val="09405E"/>
                                      </a:solidFill>
                                      <a:latin typeface="Cambria Math" charset="0"/>
                                    </a:rPr>
                                  </m:ctrlPr>
                                </m:fPr>
                                <m:num>
                                  <m:r>
                                    <a:rPr lang="en-US" altLang="zh-CN" sz="2400" b="0" i="1" smtClean="0">
                                      <a:solidFill>
                                        <a:srgbClr val="09405E"/>
                                      </a:solidFill>
                                      <a:latin typeface="Cambria Math" charset="0"/>
                                    </a:rPr>
                                    <m:t>1</m:t>
                                  </m:r>
                                </m:num>
                                <m:den>
                                  <m:r>
                                    <a:rPr lang="en-US" altLang="zh-CN" sz="2400" i="1">
                                      <a:solidFill>
                                        <a:srgbClr val="09405E"/>
                                      </a:solidFill>
                                      <a:latin typeface="Cambria Math" charset="0"/>
                                    </a:rPr>
                                    <m:t>1−</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charset="0"/>
                                          <a:ea typeface="Cambria Math" charset="0"/>
                                          <a:cs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den>
                              </m:f>
                            </m:e>
                          </m:d>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charset="0"/>
                                  <a:ea typeface="Cambria Math" charset="0"/>
                                  <a:cs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d>
                            <m:dPr>
                              <m:ctrlPr>
                                <a:rPr lang="is-IS" altLang="zh-CN" sz="2400" i="1" dirty="0" smtClean="0">
                                  <a:solidFill>
                                    <a:srgbClr val="09405E"/>
                                  </a:solidFill>
                                  <a:latin typeface="Cambria Math" charset="0"/>
                                </a:rPr>
                              </m:ctrlPr>
                            </m:dPr>
                            <m:e>
                              <m:r>
                                <a:rPr lang="en-US" altLang="zh-CN" sz="2400" b="0" i="1" dirty="0" smtClean="0">
                                  <a:solidFill>
                                    <a:srgbClr val="09405E"/>
                                  </a:solidFill>
                                  <a:latin typeface="Cambria Math" charset="0"/>
                                </a:rPr>
                                <m:t>1−</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charset="0"/>
                                      <a:ea typeface="Cambria Math" charset="0"/>
                                      <a:cs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e>
                          </m:d>
                          <m:f>
                            <m:fPr>
                              <m:ctrlPr>
                                <a:rPr kumimoji="1" lang="en-US" altLang="zh-CN" sz="2400" i="1" smtClean="0">
                                  <a:solidFill>
                                    <a:srgbClr val="09405E"/>
                                  </a:solidFill>
                                  <a:latin typeface="Cambria Math" charset="0"/>
                                  <a:ea typeface="微软雅黑" pitchFamily="34" charset="-122"/>
                                </a:rPr>
                              </m:ctrlPr>
                            </m:fPr>
                            <m:num>
                              <m:r>
                                <a:rPr kumimoji="1" lang="en-US" altLang="zh-CN" sz="2400" i="1" smtClean="0">
                                  <a:solidFill>
                                    <a:srgbClr val="09405E"/>
                                  </a:solidFill>
                                  <a:latin typeface="Cambria Math" charset="0"/>
                                  <a:ea typeface="微软雅黑" pitchFamily="34" charset="-122"/>
                                </a:rPr>
                                <m:t>𝜕</m:t>
                              </m:r>
                              <m:d>
                                <m:dPr>
                                  <m:ctrlPr>
                                    <a:rPr kumimoji="1" lang="en-US" altLang="zh-CN" sz="2400" i="1">
                                      <a:solidFill>
                                        <a:srgbClr val="09405E"/>
                                      </a:solidFill>
                                      <a:latin typeface="Cambria Math" charset="0"/>
                                      <a:ea typeface="Cambria Math" charset="0"/>
                                      <a:cs typeface="Cambria Math" charset="0"/>
                                    </a:rPr>
                                  </m:ctrlPr>
                                </m:dPr>
                                <m:e>
                                  <m:sSup>
                                    <m:sSupPr>
                                      <m:ctrlPr>
                                        <a:rPr kumimoji="1" lang="en-US" altLang="zh-CN" sz="2400" i="1">
                                          <a:solidFill>
                                            <a:srgbClr val="09405E"/>
                                          </a:solidFill>
                                          <a:latin typeface="Cambria Math" charset="0"/>
                                          <a:ea typeface="微软雅黑" pitchFamily="34" charset="-122"/>
                                        </a:rPr>
                                      </m:ctrlPr>
                                    </m:sSupPr>
                                    <m:e>
                                      <m:r>
                                        <a:rPr kumimoji="1" lang="en-US" altLang="zh-CN" sz="2400" b="1" i="1">
                                          <a:solidFill>
                                            <a:srgbClr val="09405E"/>
                                          </a:solidFill>
                                          <a:latin typeface="Cambria Math" charset="0"/>
                                          <a:ea typeface="微软雅黑" pitchFamily="34" charset="-122"/>
                                        </a:rPr>
                                        <m:t>𝒘</m:t>
                                      </m:r>
                                    </m:e>
                                    <m:sup>
                                      <m:r>
                                        <m:rPr>
                                          <m:sty m:val="p"/>
                                        </m:rPr>
                                        <a:rPr kumimoji="1" lang="en-US" altLang="zh-CN" sz="2400">
                                          <a:solidFill>
                                            <a:srgbClr val="09405E"/>
                                          </a:solidFill>
                                          <a:latin typeface="Cambria Math" charset="0"/>
                                          <a:ea typeface="微软雅黑" pitchFamily="34" charset="-122"/>
                                        </a:rPr>
                                        <m:t>T</m:t>
                                      </m:r>
                                    </m:sup>
                                  </m:sSup>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e>
                              </m:d>
                            </m:num>
                            <m:den>
                              <m:r>
                                <a:rPr kumimoji="1" lang="en-US" altLang="zh-CN" sz="2400" i="1" smtClean="0">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Cambria Math" charset="0"/>
                                  <a:cs typeface="Cambria Math" charset="0"/>
                                </a:rPr>
                                <m:t>𝒘</m:t>
                              </m:r>
                            </m:den>
                          </m:f>
                        </m:e>
                      </m:nary>
                    </m:oMath>
                  </m:oMathPara>
                </a14:m>
                <a:endParaRPr lang="zh-CN" altLang="en-US" sz="24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1741406" y="3720721"/>
                <a:ext cx="10239726"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9418901" y="4713687"/>
                <a:ext cx="2665345" cy="2076594"/>
              </a:xfrm>
              <a:prstGeom prst="rect">
                <a:avLst/>
              </a:prstGeom>
              <a:ln>
                <a:solidFill>
                  <a:srgbClr val="FF0000"/>
                </a:solidFill>
              </a:ln>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i="1" smtClean="0">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r>
                            <a:rPr lang="en-US" altLang="zh-CN" b="1" i="1">
                              <a:solidFill>
                                <a:srgbClr val="09405E"/>
                              </a:solidFill>
                              <a:latin typeface="Cambria Math" charset="0"/>
                            </a:rPr>
                            <m:t>𝒙</m:t>
                          </m:r>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微软雅黑" pitchFamily="34" charset="-122"/>
                            </a:rPr>
                            <m:t>𝒘</m:t>
                          </m:r>
                        </m:e>
                      </m:d>
                      <m:r>
                        <a:rPr kumimoji="1" lang="en-US" altLang="zh-CN" b="1"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𝜎</m:t>
                      </m:r>
                      <m:d>
                        <m:dPr>
                          <m:ctrlPr>
                            <a:rPr lang="en-US" altLang="zh-CN" i="1">
                              <a:solidFill>
                                <a:srgbClr val="09405E"/>
                              </a:solidFill>
                              <a:latin typeface="Cambria Math" charset="0"/>
                              <a:ea typeface="Cambria Math" charset="0"/>
                              <a:cs typeface="Cambria Math" charset="0"/>
                            </a:rPr>
                          </m:ctrlPr>
                        </m:dPr>
                        <m:e>
                          <m:sSup>
                            <m:sSupPr>
                              <m:ctrlPr>
                                <a:rPr kumimoji="1" lang="en-US" altLang="zh-CN" i="1">
                                  <a:solidFill>
                                    <a:srgbClr val="09405E"/>
                                  </a:solidFill>
                                  <a:latin typeface="Cambria Math" charset="0"/>
                                  <a:ea typeface="微软雅黑" pitchFamily="34" charset="-122"/>
                                </a:rPr>
                              </m:ctrlPr>
                            </m:sSupPr>
                            <m:e>
                              <m:r>
                                <a:rPr kumimoji="1" lang="en-US" altLang="zh-CN" b="1" i="1">
                                  <a:solidFill>
                                    <a:srgbClr val="09405E"/>
                                  </a:solidFill>
                                  <a:latin typeface="Cambria Math" charset="0"/>
                                  <a:ea typeface="微软雅黑" pitchFamily="34" charset="-122"/>
                                </a:rPr>
                                <m:t>𝒘</m:t>
                              </m:r>
                            </m:e>
                            <m:sup>
                              <m:r>
                                <m:rPr>
                                  <m:sty m:val="p"/>
                                </m:rPr>
                                <a:rPr kumimoji="1" lang="en-US" altLang="zh-CN" i="0">
                                  <a:solidFill>
                                    <a:srgbClr val="09405E"/>
                                  </a:solidFill>
                                  <a:latin typeface="Cambria Math" charset="0"/>
                                  <a:ea typeface="微软雅黑" pitchFamily="34" charset="-122"/>
                                </a:rPr>
                                <m:t>T</m:t>
                              </m:r>
                            </m:sup>
                          </m:sSup>
                          <m:r>
                            <a:rPr lang="en-US" altLang="zh-CN" b="1" i="1">
                              <a:solidFill>
                                <a:srgbClr val="09405E"/>
                              </a:solidFill>
                              <a:latin typeface="Cambria Math" charset="0"/>
                            </a:rPr>
                            <m:t>𝒙</m:t>
                          </m:r>
                        </m:e>
                      </m:d>
                    </m:oMath>
                  </m:oMathPara>
                </a14:m>
                <a:endParaRPr lang="en-US" altLang="zh-CN" dirty="0" smtClean="0">
                  <a:solidFill>
                    <a:srgbClr val="09405E"/>
                  </a:solidFill>
                  <a:ea typeface="Cambria Math" charset="0"/>
                  <a:cs typeface="Cambria Math" charset="0"/>
                </a:endParaRPr>
              </a:p>
              <a:p>
                <a14:m>
                  <m:oMathPara xmlns:m="http://schemas.openxmlformats.org/officeDocument/2006/math">
                    <m:oMathParaPr>
                      <m:jc m:val="centerGroup"/>
                    </m:oMathParaPr>
                    <m:oMath xmlns:m="http://schemas.openxmlformats.org/officeDocument/2006/math">
                      <m:r>
                        <a:rPr lang="en-US" altLang="zh-CN" i="1">
                          <a:solidFill>
                            <a:srgbClr val="09405E"/>
                          </a:solidFill>
                          <a:latin typeface="Cambria Math" charset="0"/>
                          <a:ea typeface="Cambria Math" charset="0"/>
                          <a:cs typeface="Cambria Math" charset="0"/>
                        </a:rPr>
                        <m:t>𝜎</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𝑧</m:t>
                      </m:r>
                      <m:r>
                        <a:rPr lang="en-US" altLang="zh-CN" i="1">
                          <a:solidFill>
                            <a:srgbClr val="09405E"/>
                          </a:solidFill>
                          <a:latin typeface="Cambria Math" charset="0"/>
                          <a:ea typeface="Cambria Math" charset="0"/>
                          <a:cs typeface="Cambria Math" charset="0"/>
                        </a:rPr>
                        <m:t>)=</m:t>
                      </m:r>
                      <m:f>
                        <m:fPr>
                          <m:ctrlPr>
                            <a:rPr lang="mr-IN" altLang="zh-CN" i="1">
                              <a:solidFill>
                                <a:srgbClr val="09405E"/>
                              </a:solidFill>
                              <a:latin typeface="Cambria Math" charset="0"/>
                              <a:ea typeface="Cambria Math" charset="0"/>
                              <a:cs typeface="Cambria Math" charset="0"/>
                            </a:rPr>
                          </m:ctrlPr>
                        </m:fPr>
                        <m:num>
                          <m:r>
                            <a:rPr lang="en-US" altLang="zh-CN" i="1">
                              <a:solidFill>
                                <a:srgbClr val="09405E"/>
                              </a:solidFill>
                              <a:latin typeface="Cambria Math" charset="0"/>
                              <a:ea typeface="Cambria Math" charset="0"/>
                              <a:cs typeface="Cambria Math" charset="0"/>
                            </a:rPr>
                            <m:t>1</m:t>
                          </m:r>
                        </m:num>
                        <m:den>
                          <m:r>
                            <a:rPr lang="en-US" altLang="zh-CN" i="1">
                              <a:solidFill>
                                <a:srgbClr val="09405E"/>
                              </a:solidFill>
                              <a:latin typeface="Cambria Math" charset="0"/>
                              <a:ea typeface="微软雅黑" pitchFamily="34" charset="-122"/>
                            </a:rPr>
                            <m:t>1+</m:t>
                          </m:r>
                          <m:sSup>
                            <m:sSupPr>
                              <m:ctrlPr>
                                <a:rPr lang="en-US" altLang="zh-CN" i="1">
                                  <a:solidFill>
                                    <a:srgbClr val="09405E"/>
                                  </a:solidFill>
                                  <a:latin typeface="Cambria Math" charset="0"/>
                                  <a:ea typeface="微软雅黑" pitchFamily="34" charset="-122"/>
                                </a:rPr>
                              </m:ctrlPr>
                            </m:sSupPr>
                            <m:e>
                              <m:r>
                                <a:rPr lang="en-US" altLang="zh-CN" i="1">
                                  <a:solidFill>
                                    <a:srgbClr val="09405E"/>
                                  </a:solidFill>
                                  <a:latin typeface="Cambria Math" charset="0"/>
                                  <a:ea typeface="微软雅黑" pitchFamily="34" charset="-122"/>
                                </a:rPr>
                                <m:t>𝑒</m:t>
                              </m:r>
                            </m:e>
                            <m:sup>
                              <m:r>
                                <a:rPr lang="en-US" altLang="zh-CN" i="1">
                                  <a:solidFill>
                                    <a:srgbClr val="09405E"/>
                                  </a:solidFill>
                                  <a:latin typeface="Cambria Math" charset="0"/>
                                  <a:ea typeface="微软雅黑" pitchFamily="34" charset="-122"/>
                                </a:rPr>
                                <m:t>−</m:t>
                              </m:r>
                              <m:r>
                                <a:rPr lang="en-US" altLang="zh-CN" i="1">
                                  <a:solidFill>
                                    <a:srgbClr val="09405E"/>
                                  </a:solidFill>
                                  <a:latin typeface="Cambria Math" charset="0"/>
                                  <a:ea typeface="微软雅黑" pitchFamily="34" charset="-122"/>
                                </a:rPr>
                                <m:t>𝑧</m:t>
                              </m:r>
                            </m:sup>
                          </m:sSup>
                        </m:den>
                      </m:f>
                    </m:oMath>
                  </m:oMathPara>
                </a14:m>
                <a:endParaRPr lang="en-US" altLang="zh-CN" dirty="0" smtClean="0">
                  <a:solidFill>
                    <a:srgbClr val="09405E"/>
                  </a:solidFill>
                </a:endParaRPr>
              </a:p>
              <a:p>
                <a14:m>
                  <m:oMathPara xmlns:m="http://schemas.openxmlformats.org/officeDocument/2006/math">
                    <m:oMathParaPr>
                      <m:jc m:val="centerGroup"/>
                    </m:oMathParaPr>
                    <m:oMath xmlns:m="http://schemas.openxmlformats.org/officeDocument/2006/math">
                      <m:f>
                        <m:fPr>
                          <m:ctrlPr>
                            <a:rPr lang="mr-IN" altLang="zh-CN" i="1">
                              <a:solidFill>
                                <a:srgbClr val="09405E"/>
                              </a:solidFill>
                              <a:latin typeface="Cambria Math" charset="0"/>
                              <a:ea typeface="Cambria Math" charset="0"/>
                              <a:cs typeface="Cambria Math" charset="0"/>
                            </a:rPr>
                          </m:ctrlPr>
                        </m:fPr>
                        <m:num>
                          <m:r>
                            <a:rPr lang="en-US" altLang="zh-CN" i="1">
                              <a:solidFill>
                                <a:srgbClr val="09405E"/>
                              </a:solidFill>
                              <a:latin typeface="Cambria Math" charset="0"/>
                              <a:ea typeface="Cambria Math" charset="0"/>
                              <a:cs typeface="Cambria Math" charset="0"/>
                            </a:rPr>
                            <m:t>𝑑</m:t>
                          </m:r>
                          <m:r>
                            <a:rPr lang="en-US" altLang="zh-CN" i="1">
                              <a:solidFill>
                                <a:srgbClr val="09405E"/>
                              </a:solidFill>
                              <a:latin typeface="Cambria Math" charset="0"/>
                              <a:ea typeface="Cambria Math" charset="0"/>
                              <a:cs typeface="Cambria Math" charset="0"/>
                            </a:rPr>
                            <m:t>𝜎</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𝑧</m:t>
                          </m:r>
                          <m:r>
                            <a:rPr lang="en-US" altLang="zh-CN" i="1">
                              <a:solidFill>
                                <a:srgbClr val="09405E"/>
                              </a:solidFill>
                              <a:latin typeface="Cambria Math" charset="0"/>
                              <a:ea typeface="Cambria Math" charset="0"/>
                              <a:cs typeface="Cambria Math" charset="0"/>
                            </a:rPr>
                            <m:t>) </m:t>
                          </m:r>
                        </m:num>
                        <m:den>
                          <m:r>
                            <a:rPr lang="en-US" altLang="zh-CN" i="1">
                              <a:solidFill>
                                <a:srgbClr val="09405E"/>
                              </a:solidFill>
                              <a:latin typeface="Cambria Math" charset="0"/>
                              <a:ea typeface="微软雅黑" pitchFamily="34" charset="-122"/>
                            </a:rPr>
                            <m:t>𝑑𝑧</m:t>
                          </m:r>
                        </m:den>
                      </m:f>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𝜎</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𝑧</m:t>
                      </m:r>
                      <m:r>
                        <a:rPr lang="en-US" altLang="zh-CN" i="1">
                          <a:solidFill>
                            <a:srgbClr val="09405E"/>
                          </a:solidFill>
                          <a:latin typeface="Cambria Math" charset="0"/>
                          <a:ea typeface="Cambria Math" charset="0"/>
                          <a:cs typeface="Cambria Math" charset="0"/>
                        </a:rPr>
                        <m:t>)</m:t>
                      </m:r>
                      <m:d>
                        <m:dPr>
                          <m:ctrlPr>
                            <a:rPr lang="is-IS" altLang="zh-CN" i="1">
                              <a:solidFill>
                                <a:srgbClr val="09405E"/>
                              </a:solidFill>
                              <a:latin typeface="Cambria Math" charset="0"/>
                              <a:ea typeface="Cambria Math" charset="0"/>
                              <a:cs typeface="Cambria Math" charset="0"/>
                            </a:rPr>
                          </m:ctrlPr>
                        </m:dPr>
                        <m:e>
                          <m:r>
                            <a:rPr lang="en-US" altLang="zh-CN" i="1">
                              <a:solidFill>
                                <a:srgbClr val="09405E"/>
                              </a:solidFill>
                              <a:latin typeface="Cambria Math" charset="0"/>
                              <a:ea typeface="Cambria Math" charset="0"/>
                              <a:cs typeface="Cambria Math" charset="0"/>
                            </a:rPr>
                            <m:t>1−</m:t>
                          </m:r>
                          <m:r>
                            <a:rPr lang="en-US" altLang="zh-CN" i="1">
                              <a:solidFill>
                                <a:srgbClr val="09405E"/>
                              </a:solidFill>
                              <a:latin typeface="Cambria Math" charset="0"/>
                              <a:ea typeface="Cambria Math" charset="0"/>
                              <a:cs typeface="Cambria Math" charset="0"/>
                            </a:rPr>
                            <m:t>𝜎</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𝑧</m:t>
                          </m:r>
                          <m:r>
                            <a:rPr lang="en-US" altLang="zh-CN" i="1">
                              <a:solidFill>
                                <a:srgbClr val="09405E"/>
                              </a:solidFill>
                              <a:latin typeface="Cambria Math" charset="0"/>
                              <a:ea typeface="Cambria Math" charset="0"/>
                              <a:cs typeface="Cambria Math" charset="0"/>
                            </a:rPr>
                            <m:t>)</m:t>
                          </m:r>
                        </m:e>
                      </m:d>
                    </m:oMath>
                  </m:oMathPara>
                </a14:m>
                <a:endParaRPr lang="en-US" altLang="zh-CN" dirty="0" smtClean="0">
                  <a:solidFill>
                    <a:srgbClr val="09405E"/>
                  </a:solidFill>
                </a:endParaRPr>
              </a:p>
              <a:p>
                <a14:m>
                  <m:oMathPara xmlns:m="http://schemas.openxmlformats.org/officeDocument/2006/math">
                    <m:oMathParaPr>
                      <m:jc m:val="centerGroup"/>
                    </m:oMathParaPr>
                    <m:oMath xmlns:m="http://schemas.openxmlformats.org/officeDocument/2006/math">
                      <m:f>
                        <m:fPr>
                          <m:ctrlPr>
                            <a:rPr lang="mr-IN" altLang="zh-CN" i="1">
                              <a:solidFill>
                                <a:srgbClr val="09405E"/>
                              </a:solidFill>
                              <a:latin typeface="Cambria Math" charset="0"/>
                              <a:ea typeface="Cambria Math" charset="0"/>
                              <a:cs typeface="Cambria Math" charset="0"/>
                            </a:rPr>
                          </m:ctrlPr>
                        </m:fPr>
                        <m:num>
                          <m:r>
                            <a:rPr lang="mr-IN" altLang="zh-CN" i="1">
                              <a:solidFill>
                                <a:srgbClr val="09405E"/>
                              </a:solidFill>
                              <a:latin typeface="Cambria Math" charset="0"/>
                              <a:ea typeface="Cambria Math" charset="0"/>
                              <a:cs typeface="Cambria Math" charset="0"/>
                            </a:rPr>
                            <m:t>𝜕</m:t>
                          </m:r>
                          <m:d>
                            <m:dPr>
                              <m:ctrlPr>
                                <a:rPr lang="en-US" altLang="zh-CN" i="1">
                                  <a:solidFill>
                                    <a:srgbClr val="09405E"/>
                                  </a:solidFill>
                                  <a:latin typeface="Cambria Math" charset="0"/>
                                  <a:ea typeface="Cambria Math" charset="0"/>
                                  <a:cs typeface="Cambria Math" charset="0"/>
                                </a:rPr>
                              </m:ctrlPr>
                            </m:dPr>
                            <m:e>
                              <m:sSup>
                                <m:sSupPr>
                                  <m:ctrlPr>
                                    <a:rPr lang="en-US" altLang="zh-CN" i="1">
                                      <a:solidFill>
                                        <a:srgbClr val="09405E"/>
                                      </a:solidFill>
                                      <a:latin typeface="Cambria Math" charset="0"/>
                                    </a:rPr>
                                  </m:ctrlPr>
                                </m:sSupPr>
                                <m:e>
                                  <m:r>
                                    <a:rPr lang="en-US" altLang="zh-CN" b="1" i="1" smtClean="0">
                                      <a:solidFill>
                                        <a:srgbClr val="09405E"/>
                                      </a:solidFill>
                                      <a:latin typeface="Cambria Math" charset="0"/>
                                    </a:rPr>
                                    <m:t>𝒘</m:t>
                                  </m:r>
                                </m:e>
                                <m:sup>
                                  <m:r>
                                    <m:rPr>
                                      <m:sty m:val="p"/>
                                    </m:rPr>
                                    <a:rPr lang="en-US" altLang="zh-CN">
                                      <a:solidFill>
                                        <a:srgbClr val="09405E"/>
                                      </a:solidFill>
                                      <a:latin typeface="Cambria Math" charset="0"/>
                                    </a:rPr>
                                    <m:t>T</m:t>
                                  </m:r>
                                </m:sup>
                              </m:sSup>
                              <m:r>
                                <a:rPr lang="en-US" altLang="zh-CN" b="1" i="1" smtClean="0">
                                  <a:solidFill>
                                    <a:srgbClr val="09405E"/>
                                  </a:solidFill>
                                  <a:latin typeface="Cambria Math" charset="0"/>
                                </a:rPr>
                                <m:t>𝒙</m:t>
                              </m:r>
                            </m:e>
                          </m:d>
                        </m:num>
                        <m:den>
                          <m:r>
                            <a:rPr lang="mr-IN" altLang="zh-CN" i="1">
                              <a:solidFill>
                                <a:srgbClr val="09405E"/>
                              </a:solidFill>
                              <a:latin typeface="Cambria Math" charset="0"/>
                              <a:ea typeface="Cambria Math" charset="0"/>
                              <a:cs typeface="Cambria Math" charset="0"/>
                            </a:rPr>
                            <m:t>𝜕</m:t>
                          </m:r>
                          <m:r>
                            <a:rPr kumimoji="1" lang="en-US" altLang="zh-CN" b="1" i="1" smtClean="0">
                              <a:solidFill>
                                <a:srgbClr val="09405E"/>
                              </a:solidFill>
                              <a:latin typeface="Cambria Math" charset="0"/>
                              <a:ea typeface="Cambria Math" charset="0"/>
                              <a:cs typeface="Cambria Math" charset="0"/>
                            </a:rPr>
                            <m:t>𝒘</m:t>
                          </m:r>
                        </m:den>
                      </m:f>
                      <m:r>
                        <a:rPr kumimoji="1" lang="en-US" altLang="zh-CN" i="1">
                          <a:solidFill>
                            <a:srgbClr val="09405E"/>
                          </a:solidFill>
                          <a:latin typeface="Cambria Math" charset="0"/>
                          <a:ea typeface="Cambria Math" charset="0"/>
                          <a:cs typeface="Cambria Math" charset="0"/>
                        </a:rPr>
                        <m:t>=</m:t>
                      </m:r>
                      <m:r>
                        <a:rPr lang="en-US" altLang="zh-CN" b="1" i="1">
                          <a:solidFill>
                            <a:srgbClr val="09405E"/>
                          </a:solidFill>
                          <a:latin typeface="Cambria Math" charset="0"/>
                        </a:rPr>
                        <m:t>𝒙</m:t>
                      </m:r>
                    </m:oMath>
                  </m:oMathPara>
                </a14:m>
                <a:endParaRPr lang="en-US" altLang="zh-CN" dirty="0" smtClean="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9418901" y="4713687"/>
                <a:ext cx="2665345" cy="2076594"/>
              </a:xfrm>
              <a:prstGeom prst="rect">
                <a:avLst/>
              </a:prstGeom>
              <a:blipFill rotWithShape="0">
                <a:blip r:embed="rId4"/>
                <a:stretch>
                  <a:fillRect/>
                </a:stretch>
              </a:blipFill>
              <a:ln>
                <a:solidFill>
                  <a:srgbClr val="FF0000"/>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1741406" y="4963384"/>
                <a:ext cx="6561220"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400" b="0" i="1" smtClean="0">
                          <a:solidFill>
                            <a:srgbClr val="09405E"/>
                          </a:solidFill>
                          <a:latin typeface="Cambria Math" charset="0"/>
                        </a:rPr>
                        <m:t>=−</m:t>
                      </m:r>
                      <m:nary>
                        <m:naryPr>
                          <m:chr m:val="∑"/>
                          <m:ctrlPr>
                            <a:rPr lang="is-IS" altLang="zh-CN" sz="2400" i="1">
                              <a:solidFill>
                                <a:srgbClr val="09405E"/>
                              </a:solidFill>
                              <a:latin typeface="Cambria Math"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d>
                            <m:dPr>
                              <m:ctrlPr>
                                <a:rPr lang="mr-IN" altLang="zh-CN" sz="2400" i="1">
                                  <a:solidFill>
                                    <a:srgbClr val="09405E"/>
                                  </a:solidFill>
                                  <a:latin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d>
                                <m:dPr>
                                  <m:ctrlPr>
                                    <a:rPr lang="is-IS" altLang="zh-CN" sz="2400" i="1" dirty="0">
                                      <a:solidFill>
                                        <a:srgbClr val="09405E"/>
                                      </a:solidFill>
                                      <a:latin typeface="Cambria Math" charset="0"/>
                                    </a:rPr>
                                  </m:ctrlPr>
                                </m:dPr>
                                <m:e>
                                  <m:r>
                                    <a:rPr lang="en-US" altLang="zh-CN" sz="2400" i="1" dirty="0">
                                      <a:solidFill>
                                        <a:srgbClr val="09405E"/>
                                      </a:solidFill>
                                      <a:latin typeface="Cambria Math" charset="0"/>
                                    </a:rPr>
                                    <m:t>1−</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charset="0"/>
                                          <a:ea typeface="Cambria Math" charset="0"/>
                                          <a:cs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e>
                              </m:d>
                              <m:r>
                                <a:rPr kumimoji="1" lang="en-US" altLang="zh-CN" sz="2400" b="0" i="1" smtClean="0">
                                  <a:solidFill>
                                    <a:srgbClr val="09405E"/>
                                  </a:solidFill>
                                  <a:latin typeface="Cambria Math" charset="0"/>
                                  <a:ea typeface="微软雅黑" pitchFamily="34" charset="-122"/>
                                </a:rPr>
                                <m:t>−</m:t>
                              </m:r>
                              <m:r>
                                <a:rPr kumimoji="1" lang="en-US" altLang="zh-CN" sz="2400" i="1">
                                  <a:solidFill>
                                    <a:srgbClr val="09405E"/>
                                  </a:solidFill>
                                  <a:latin typeface="Cambria Math" charset="0"/>
                                  <a:ea typeface="微软雅黑" pitchFamily="34" charset="-122"/>
                                </a:rPr>
                                <m:t>(1−</m:t>
                              </m:r>
                              <m:sSub>
                                <m:sSubPr>
                                  <m:ctrlPr>
                                    <a:rPr kumimoji="1" lang="en-US" altLang="zh-CN" sz="2400" i="1">
                                      <a:solidFill>
                                        <a:srgbClr val="09405E"/>
                                      </a:solidFill>
                                      <a:latin typeface="Cambria Math"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r>
                                <a:rPr lang="en-US" altLang="zh-CN" sz="2400" i="1">
                                  <a:solidFill>
                                    <a:srgbClr val="09405E"/>
                                  </a:solidFill>
                                  <a:latin typeface="Cambria Math" charset="0"/>
                                </a:rPr>
                                <m:t>)</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charset="0"/>
                                      <a:ea typeface="Cambria Math" charset="0"/>
                                      <a:cs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e>
                          </m:d>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e>
                      </m:nary>
                    </m:oMath>
                  </m:oMathPara>
                </a14:m>
                <a:endParaRPr lang="zh-CN" altLang="en-US" sz="2400" dirty="0">
                  <a:solidFill>
                    <a:srgbClr val="09405E"/>
                  </a:solidFill>
                </a:endParaRPr>
              </a:p>
            </p:txBody>
          </p:sp>
        </mc:Choice>
        <mc:Fallback>
          <p:sp>
            <p:nvSpPr>
              <p:cNvPr id="10" name="矩形 9"/>
              <p:cNvSpPr>
                <a:spLocks noRot="1" noChangeAspect="1" noMove="1" noResize="1" noEditPoints="1" noAdjustHandles="1" noChangeArrowheads="1" noChangeShapeType="1" noTextEdit="1"/>
              </p:cNvSpPr>
              <p:nvPr/>
            </p:nvSpPr>
            <p:spPr>
              <a:xfrm>
                <a:off x="1741406" y="4963384"/>
                <a:ext cx="6561220" cy="113082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1741406" y="6308435"/>
                <a:ext cx="1942583" cy="4682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400" b="0" i="1" smtClean="0">
                          <a:solidFill>
                            <a:srgbClr val="09405E"/>
                          </a:solidFill>
                          <a:latin typeface="Cambria Math" charset="0"/>
                          <a:ea typeface="微软雅黑" pitchFamily="34" charset="-122"/>
                        </a:rPr>
                        <m:t>=</m:t>
                      </m:r>
                      <m:sSup>
                        <m:sSupPr>
                          <m:ctrlPr>
                            <a:rPr kumimoji="1" lang="en-US" altLang="zh-CN" sz="2400" i="1">
                              <a:solidFill>
                                <a:srgbClr val="09405E"/>
                              </a:solidFill>
                              <a:latin typeface="Cambria Math" charset="0"/>
                              <a:ea typeface="微软雅黑" pitchFamily="34" charset="-122"/>
                            </a:rPr>
                          </m:ctrlPr>
                        </m:sSupPr>
                        <m:e>
                          <m:r>
                            <a:rPr kumimoji="1" lang="en-US" altLang="zh-CN" sz="2400" b="1" i="1">
                              <a:solidFill>
                                <a:srgbClr val="09405E"/>
                              </a:solidFill>
                              <a:latin typeface="Cambria Math" charset="0"/>
                              <a:ea typeface="微软雅黑" pitchFamily="34" charset="-122"/>
                            </a:rPr>
                            <m:t>𝑿</m:t>
                          </m:r>
                        </m:e>
                        <m:sup>
                          <m:r>
                            <m:rPr>
                              <m:sty m:val="p"/>
                            </m:rPr>
                            <a:rPr kumimoji="1" lang="en-US" altLang="zh-CN" sz="2400" i="0">
                              <a:solidFill>
                                <a:srgbClr val="09405E"/>
                              </a:solidFill>
                              <a:latin typeface="Cambria Math" charset="0"/>
                              <a:ea typeface="微软雅黑" pitchFamily="34" charset="-122"/>
                            </a:rPr>
                            <m:t>T</m:t>
                          </m:r>
                        </m:sup>
                      </m:sSup>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Cambria Math" charset="0"/>
                          <a:cs typeface="Cambria Math" charset="0"/>
                        </a:rPr>
                        <m:t>𝝁</m:t>
                      </m:r>
                      <m:r>
                        <a:rPr kumimoji="1" lang="en-US" altLang="zh-CN" sz="2400" i="1">
                          <a:solidFill>
                            <a:srgbClr val="09405E"/>
                          </a:solidFill>
                          <a:latin typeface="Cambria Math" charset="0"/>
                          <a:ea typeface="Cambria Math" charset="0"/>
                          <a:cs typeface="Cambria Math" charset="0"/>
                        </a:rPr>
                        <m:t>−</m:t>
                      </m:r>
                      <m:r>
                        <a:rPr kumimoji="1" lang="en-US" altLang="zh-CN" sz="2400" b="1" i="1">
                          <a:solidFill>
                            <a:srgbClr val="09405E"/>
                          </a:solidFill>
                          <a:latin typeface="Cambria Math" charset="0"/>
                          <a:ea typeface="Cambria Math" charset="0"/>
                          <a:cs typeface="Cambria Math" charset="0"/>
                        </a:rPr>
                        <m:t>𝒚</m:t>
                      </m:r>
                      <m:r>
                        <a:rPr kumimoji="1" lang="en-US" altLang="zh-CN" sz="2400" i="1">
                          <a:solidFill>
                            <a:srgbClr val="09405E"/>
                          </a:solidFill>
                          <a:latin typeface="Cambria Math" charset="0"/>
                          <a:ea typeface="微软雅黑" pitchFamily="34" charset="-122"/>
                        </a:rPr>
                        <m:t>)</m:t>
                      </m:r>
                    </m:oMath>
                  </m:oMathPara>
                </a14:m>
                <a:endParaRPr lang="zh-CN" altLang="en-US" sz="2400" dirty="0">
                  <a:solidFill>
                    <a:srgbClr val="09405E"/>
                  </a:solidFill>
                </a:endParaRPr>
              </a:p>
            </p:txBody>
          </p:sp>
        </mc:Choice>
        <mc:Fallback>
          <p:sp>
            <p:nvSpPr>
              <p:cNvPr id="12" name="矩形 11"/>
              <p:cNvSpPr>
                <a:spLocks noRot="1" noChangeAspect="1" noMove="1" noResize="1" noEditPoints="1" noAdjustHandles="1" noChangeArrowheads="1" noChangeShapeType="1" noTextEdit="1"/>
              </p:cNvSpPr>
              <p:nvPr/>
            </p:nvSpPr>
            <p:spPr>
              <a:xfrm>
                <a:off x="1741406" y="6308435"/>
                <a:ext cx="1942583" cy="468205"/>
              </a:xfrm>
              <a:prstGeom prst="rect">
                <a:avLst/>
              </a:prstGeom>
              <a:blipFill rotWithShape="0">
                <a:blip r:embed="rId6"/>
                <a:stretch>
                  <a:fillRect r="-629" b="-16883"/>
                </a:stretch>
              </a:blipFill>
            </p:spPr>
            <p:txBody>
              <a:bodyPr/>
              <a:lstStyle/>
              <a:p>
                <a:r>
                  <a:rPr lang="zh-CN" altLang="en-US">
                    <a:noFill/>
                  </a:rPr>
                  <a:t> </a:t>
                </a:r>
              </a:p>
            </p:txBody>
          </p:sp>
        </mc:Fallback>
      </mc:AlternateContent>
      <p:sp>
        <p:nvSpPr>
          <p:cNvPr id="13" name="文本框 12"/>
          <p:cNvSpPr txBox="1"/>
          <p:nvPr/>
        </p:nvSpPr>
        <p:spPr>
          <a:xfrm>
            <a:off x="4908018" y="6280928"/>
            <a:ext cx="2862320" cy="461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400" dirty="0" smtClean="0">
                <a:solidFill>
                  <a:srgbClr val="C00000"/>
                </a:solidFill>
                <a:latin typeface="微软雅黑" pitchFamily="34" charset="-122"/>
                <a:ea typeface="微软雅黑" pitchFamily="34" charset="-122"/>
              </a:rPr>
              <a:t>形式同线性回归模型</a:t>
            </a:r>
            <a:endParaRPr kumimoji="0" lang="zh-CN" altLang="en-US" sz="2400"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endParaRPr>
          </a:p>
        </p:txBody>
      </p:sp>
      <mc:AlternateContent xmlns:mc="http://schemas.openxmlformats.org/markup-compatibility/2006">
        <mc:Choice xmlns:a14="http://schemas.microsoft.com/office/drawing/2010/main" Requires="a14">
          <p:sp>
            <p:nvSpPr>
              <p:cNvPr id="14" name="矩形 13"/>
              <p:cNvSpPr/>
              <p:nvPr/>
            </p:nvSpPr>
            <p:spPr>
              <a:xfrm>
                <a:off x="1740148" y="1213362"/>
                <a:ext cx="7811434"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charset="0"/>
                            </a:rPr>
                          </m:ctrlPr>
                        </m:sSubPr>
                        <m:e>
                          <m:r>
                            <a:rPr lang="en-US" altLang="zh-CN" sz="2400" i="1">
                              <a:solidFill>
                                <a:srgbClr val="09405E"/>
                              </a:solidFill>
                              <a:latin typeface="Cambria Math" charset="0"/>
                            </a:rPr>
                            <m:t>𝐽</m:t>
                          </m:r>
                        </m:e>
                        <m:sub>
                          <m:r>
                            <a:rPr lang="en-US" altLang="zh-CN" sz="2400" i="1">
                              <a:solidFill>
                                <a:srgbClr val="09405E"/>
                              </a:solidFill>
                              <a:latin typeface="Cambria Math" charset="0"/>
                            </a:rPr>
                            <m:t>1</m:t>
                          </m:r>
                        </m:sub>
                      </m:sSub>
                      <m:d>
                        <m:dPr>
                          <m:ctrlPr>
                            <a:rPr lang="en-US" altLang="zh-CN" sz="2400" i="1">
                              <a:solidFill>
                                <a:srgbClr val="09405E"/>
                              </a:solidFill>
                              <a:latin typeface="Cambria Math" charset="0"/>
                            </a:rPr>
                          </m:ctrlPr>
                        </m:dPr>
                        <m:e>
                          <m:r>
                            <a:rPr kumimoji="1" lang="en-US" altLang="zh-CN" sz="2400" b="1" i="1">
                              <a:solidFill>
                                <a:srgbClr val="09405E"/>
                              </a:solidFill>
                              <a:latin typeface="Cambria Math" charset="0"/>
                              <a:ea typeface="Cambria Math" charset="0"/>
                              <a:cs typeface="Cambria Math" charset="0"/>
                            </a:rPr>
                            <m:t>𝒘</m:t>
                          </m:r>
                        </m:e>
                      </m:d>
                      <m:r>
                        <a:rPr kumimoji="1" lang="en-US" altLang="zh-CN" sz="2400" i="1">
                          <a:solidFill>
                            <a:srgbClr val="09405E"/>
                          </a:solidFill>
                          <a:latin typeface="Cambria Math" charset="0"/>
                          <a:ea typeface="Cambria Math" charset="0"/>
                          <a:cs typeface="Cambria Math" charset="0"/>
                        </a:rPr>
                        <m:t>=</m:t>
                      </m:r>
                      <m:nary>
                        <m:naryPr>
                          <m:chr m:val="∑"/>
                          <m:ctrlPr>
                            <a:rPr lang="is-IS" altLang="zh-CN" sz="2400" i="1">
                              <a:solidFill>
                                <a:srgbClr val="09405E"/>
                              </a:solidFill>
                              <a:latin typeface="Cambria Math"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d>
                            <m:dPr>
                              <m:ctrlPr>
                                <a:rPr lang="mr-IN" altLang="zh-CN" sz="2400" i="1">
                                  <a:solidFill>
                                    <a:srgbClr val="09405E"/>
                                  </a:solidFill>
                                  <a:latin typeface="Cambria Math" charset="0"/>
                                </a:rPr>
                              </m:ctrlPr>
                            </m:dPr>
                            <m:e>
                              <m:r>
                                <a:rPr lang="en-US" altLang="zh-CN" sz="2400" i="1">
                                  <a:solidFill>
                                    <a:srgbClr val="09405E"/>
                                  </a:solidFill>
                                  <a:latin typeface="Cambria Math" charset="0"/>
                                </a:rPr>
                                <m:t>−</m:t>
                              </m:r>
                              <m:sSub>
                                <m:sSubPr>
                                  <m:ctrlPr>
                                    <a:rPr kumimoji="1" lang="en-US" altLang="zh-CN" sz="2400" i="1">
                                      <a:solidFill>
                                        <a:srgbClr val="09405E"/>
                                      </a:solidFill>
                                      <a:latin typeface="Cambria Math"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func>
                                <m:funcPr>
                                  <m:ctrlPr>
                                    <a:rPr kumimoji="1" lang="en-US" altLang="zh-CN" sz="2400" i="1">
                                      <a:solidFill>
                                        <a:srgbClr val="09405E"/>
                                      </a:solidFill>
                                      <a:latin typeface="Cambria Math" charset="0"/>
                                      <a:ea typeface="微软雅黑" pitchFamily="34" charset="-122"/>
                                    </a:rPr>
                                  </m:ctrlPr>
                                </m:funcPr>
                                <m:fName>
                                  <m:r>
                                    <m:rPr>
                                      <m:sty m:val="p"/>
                                    </m:rPr>
                                    <a:rPr kumimoji="1" lang="en-US" altLang="zh-CN" sz="2400">
                                      <a:solidFill>
                                        <a:srgbClr val="09405E"/>
                                      </a:solidFill>
                                      <a:latin typeface="Cambria Math" charset="0"/>
                                      <a:ea typeface="微软雅黑" pitchFamily="34" charset="-122"/>
                                    </a:rPr>
                                    <m:t>ln</m:t>
                                  </m:r>
                                </m:fName>
                                <m:e>
                                  <m:d>
                                    <m:dPr>
                                      <m:ctrlPr>
                                        <a:rPr lang="mr-IN" altLang="zh-CN" sz="2400" i="1">
                                          <a:solidFill>
                                            <a:srgbClr val="09405E"/>
                                          </a:solidFill>
                                          <a:latin typeface="Cambria Math" charset="0"/>
                                        </a:rPr>
                                      </m:ctrlPr>
                                    </m:dPr>
                                    <m:e>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charset="0"/>
                                              <a:ea typeface="Cambria Math" charset="0"/>
                                              <a:cs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e>
                                  </m:d>
                                </m:e>
                              </m:func>
                              <m:r>
                                <a:rPr kumimoji="1" lang="en-US" altLang="zh-CN" sz="2400" i="1">
                                  <a:solidFill>
                                    <a:srgbClr val="09405E"/>
                                  </a:solidFill>
                                  <a:latin typeface="Cambria Math" charset="0"/>
                                  <a:ea typeface="微软雅黑" pitchFamily="34" charset="-122"/>
                                </a:rPr>
                                <m:t>−(1−</m:t>
                              </m:r>
                              <m:sSub>
                                <m:sSubPr>
                                  <m:ctrlPr>
                                    <a:rPr kumimoji="1" lang="en-US" altLang="zh-CN" sz="2400" i="1">
                                      <a:solidFill>
                                        <a:srgbClr val="09405E"/>
                                      </a:solidFill>
                                      <a:latin typeface="Cambria Math"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r>
                                <a:rPr lang="en-US" altLang="zh-CN" sz="2400" i="1">
                                  <a:solidFill>
                                    <a:srgbClr val="09405E"/>
                                  </a:solidFill>
                                  <a:latin typeface="Cambria Math" charset="0"/>
                                </a:rPr>
                                <m:t>)</m:t>
                              </m:r>
                              <m:func>
                                <m:funcPr>
                                  <m:ctrlPr>
                                    <a:rPr kumimoji="1" lang="en-US" altLang="zh-CN" sz="2400" i="1">
                                      <a:solidFill>
                                        <a:srgbClr val="09405E"/>
                                      </a:solidFill>
                                      <a:latin typeface="Cambria Math" charset="0"/>
                                      <a:ea typeface="微软雅黑" pitchFamily="34" charset="-122"/>
                                    </a:rPr>
                                  </m:ctrlPr>
                                </m:funcPr>
                                <m:fName>
                                  <m:r>
                                    <m:rPr>
                                      <m:sty m:val="p"/>
                                    </m:rPr>
                                    <a:rPr kumimoji="1" lang="en-US" altLang="zh-CN" sz="2400">
                                      <a:solidFill>
                                        <a:srgbClr val="09405E"/>
                                      </a:solidFill>
                                      <a:latin typeface="Cambria Math" charset="0"/>
                                      <a:ea typeface="微软雅黑" pitchFamily="34" charset="-122"/>
                                    </a:rPr>
                                    <m:t>ln</m:t>
                                  </m:r>
                                </m:fName>
                                <m:e>
                                  <m:d>
                                    <m:dPr>
                                      <m:ctrlPr>
                                        <a:rPr lang="mr-IN" altLang="zh-CN" sz="2400" i="1">
                                          <a:solidFill>
                                            <a:srgbClr val="09405E"/>
                                          </a:solidFill>
                                          <a:latin typeface="Cambria Math" charset="0"/>
                                        </a:rPr>
                                      </m:ctrlPr>
                                    </m:dPr>
                                    <m:e>
                                      <m:r>
                                        <a:rPr lang="en-US" altLang="zh-CN" sz="2400" i="1">
                                          <a:solidFill>
                                            <a:srgbClr val="09405E"/>
                                          </a:solidFill>
                                          <a:latin typeface="Cambria Math" charset="0"/>
                                        </a:rPr>
                                        <m:t>1−</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charset="0"/>
                                              <a:ea typeface="Cambria Math" charset="0"/>
                                              <a:cs typeface="Cambria Math" charset="0"/>
                                            </a:rPr>
                                          </m:ctrlPr>
                                        </m:dPr>
                                        <m:e>
                                          <m:sSub>
                                            <m:sSubPr>
                                              <m:ctrlPr>
                                                <a:rPr kumimoji="1" lang="en-US" altLang="zh-CN" sz="2400" i="1">
                                                  <a:solidFill>
                                                    <a:srgbClr val="09405E"/>
                                                  </a:solidFill>
                                                  <a:latin typeface="Cambria Math"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e>
                                  </m:d>
                                </m:e>
                              </m:func>
                            </m:e>
                          </m:d>
                        </m:e>
                      </m:nary>
                    </m:oMath>
                  </m:oMathPara>
                </a14:m>
                <a:endParaRPr lang="zh-CN" altLang="en-US" sz="2400" dirty="0"/>
              </a:p>
            </p:txBody>
          </p:sp>
        </mc:Choice>
        <mc:Fallback>
          <p:sp>
            <p:nvSpPr>
              <p:cNvPr id="14" name="矩形 13"/>
              <p:cNvSpPr>
                <a:spLocks noRot="1" noChangeAspect="1" noMove="1" noResize="1" noEditPoints="1" noAdjustHandles="1" noChangeArrowheads="1" noChangeShapeType="1" noTextEdit="1"/>
              </p:cNvSpPr>
              <p:nvPr/>
            </p:nvSpPr>
            <p:spPr>
              <a:xfrm>
                <a:off x="1740148" y="1213362"/>
                <a:ext cx="7811434" cy="1130822"/>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6457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kumimoji="1" lang="zh-CN" altLang="en-US" dirty="0" smtClean="0"/>
                  <a:t>损失函数和的梯度为</a:t>
                </a:r>
                <a:r>
                  <a:rPr kumimoji="1" lang="zh-CN" altLang="en-US" sz="2000" dirty="0" smtClean="0"/>
                  <a:t>（为书写简单，省略下标</a:t>
                </a:r>
                <a:r>
                  <a:rPr kumimoji="1" lang="en-US" altLang="zh-CN" sz="2000" dirty="0" smtClean="0"/>
                  <a:t>1</a:t>
                </a:r>
                <a:r>
                  <a:rPr kumimoji="1" lang="zh-CN" altLang="en-US" sz="2000" dirty="0" smtClean="0"/>
                  <a:t>）</a:t>
                </a:r>
                <a:r>
                  <a:rPr kumimoji="1" lang="zh-CN" altLang="en-US" dirty="0" smtClean="0"/>
                  <a:t>：</a:t>
                </a:r>
                <a14:m>
                  <m:oMath xmlns:m="http://schemas.openxmlformats.org/officeDocument/2006/math">
                    <m:r>
                      <a:rPr lang="en-US" altLang="zh-CN" i="1">
                        <a:latin typeface="Cambria Math" charset="0"/>
                      </a:rPr>
                      <m:t>𝑔</m:t>
                    </m:r>
                    <m:d>
                      <m:dPr>
                        <m:ctrlPr>
                          <a:rPr lang="en-US" altLang="zh-CN" i="1">
                            <a:latin typeface="Cambria Math" charset="0"/>
                          </a:rPr>
                        </m:ctrlPr>
                      </m:dPr>
                      <m:e>
                        <m:r>
                          <a:rPr kumimoji="1" lang="en-US" altLang="zh-CN" b="1" i="1">
                            <a:latin typeface="Cambria Math" charset="0"/>
                            <a:ea typeface="Cambria Math" charset="0"/>
                            <a:cs typeface="Cambria Math" charset="0"/>
                          </a:rPr>
                          <m:t>𝒘</m:t>
                        </m:r>
                      </m:e>
                    </m:d>
                    <m:r>
                      <a:rPr kumimoji="1" lang="en-US" altLang="zh-CN" i="1">
                        <a:latin typeface="Cambria Math" charset="0"/>
                        <a:ea typeface="Cambria Math" charset="0"/>
                        <a:cs typeface="Cambria Math" charset="0"/>
                      </a:rPr>
                      <m:t>=</m:t>
                    </m:r>
                    <m:sSup>
                      <m:sSupPr>
                        <m:ctrlPr>
                          <a:rPr kumimoji="1" lang="en-US" altLang="zh-CN" i="1">
                            <a:latin typeface="Cambria Math" charset="0"/>
                            <a:ea typeface="微软雅黑" pitchFamily="34" charset="-122"/>
                          </a:rPr>
                        </m:ctrlPr>
                      </m:sSupPr>
                      <m:e>
                        <m:r>
                          <a:rPr kumimoji="1" lang="en-US" altLang="zh-CN" b="1" i="1">
                            <a:latin typeface="Cambria Math" charset="0"/>
                            <a:ea typeface="微软雅黑" pitchFamily="34" charset="-122"/>
                          </a:rPr>
                          <m:t>𝑿</m:t>
                        </m:r>
                      </m:e>
                      <m:sup>
                        <m:r>
                          <m:rPr>
                            <m:sty m:val="p"/>
                          </m:rPr>
                          <a:rPr kumimoji="1" lang="en-US" altLang="zh-CN">
                            <a:latin typeface="Cambria Math" charset="0"/>
                            <a:ea typeface="微软雅黑" pitchFamily="34" charset="-122"/>
                          </a:rPr>
                          <m:t>T</m:t>
                        </m:r>
                      </m:sup>
                    </m:sSup>
                    <m:r>
                      <a:rPr kumimoji="1" lang="en-US" altLang="zh-CN" i="1">
                        <a:latin typeface="Cambria Math" charset="0"/>
                        <a:ea typeface="微软雅黑" pitchFamily="34" charset="-122"/>
                      </a:rPr>
                      <m:t>(</m:t>
                    </m:r>
                    <m:r>
                      <a:rPr kumimoji="1" lang="en-US" altLang="zh-CN" b="1" i="1">
                        <a:latin typeface="Cambria Math" charset="0"/>
                        <a:ea typeface="Cambria Math" charset="0"/>
                        <a:cs typeface="Cambria Math" charset="0"/>
                      </a:rPr>
                      <m:t>𝝁</m:t>
                    </m:r>
                    <m:r>
                      <a:rPr kumimoji="1" lang="en-US" altLang="zh-CN" i="1">
                        <a:latin typeface="Cambria Math" charset="0"/>
                        <a:ea typeface="Cambria Math" charset="0"/>
                        <a:cs typeface="Cambria Math" charset="0"/>
                      </a:rPr>
                      <m:t>−</m:t>
                    </m:r>
                    <m:r>
                      <a:rPr kumimoji="1" lang="en-US" altLang="zh-CN" b="1" i="1">
                        <a:latin typeface="Cambria Math" charset="0"/>
                        <a:ea typeface="Cambria Math" charset="0"/>
                        <a:cs typeface="Cambria Math" charset="0"/>
                      </a:rPr>
                      <m:t>𝒚</m:t>
                    </m:r>
                    <m:r>
                      <a:rPr kumimoji="1" lang="en-US" altLang="zh-CN" i="1">
                        <a:latin typeface="Cambria Math" charset="0"/>
                        <a:ea typeface="微软雅黑" pitchFamily="34" charset="-122"/>
                      </a:rPr>
                      <m:t>)</m:t>
                    </m:r>
                  </m:oMath>
                </a14:m>
                <a:endParaRPr kumimoji="1" lang="en-US" altLang="zh-CN" dirty="0" smtClean="0"/>
              </a:p>
              <a:p>
                <a:r>
                  <a:rPr kumimoji="1" lang="zh-CN" altLang="en-US" dirty="0" smtClean="0"/>
                  <a:t>则</a:t>
                </a:r>
                <a:r>
                  <a:rPr kumimoji="1" lang="en-US" altLang="zh-CN" dirty="0" smtClean="0"/>
                  <a:t>Hessian</a:t>
                </a:r>
                <a:r>
                  <a:rPr kumimoji="1" lang="zh-CN" altLang="en-US" dirty="0" smtClean="0"/>
                  <a:t>矩阵为：</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14:m>
                  <m:oMath xmlns:m="http://schemas.openxmlformats.org/officeDocument/2006/math">
                    <m:r>
                      <a:rPr lang="en-US" altLang="zh-CN" b="1" i="1">
                        <a:latin typeface="Cambria Math" charset="0"/>
                      </a:rPr>
                      <m:t>𝑯</m:t>
                    </m:r>
                    <m:d>
                      <m:dPr>
                        <m:ctrlPr>
                          <a:rPr lang="en-US" altLang="zh-CN" i="1">
                            <a:latin typeface="Cambria Math" charset="0"/>
                          </a:rPr>
                        </m:ctrlPr>
                      </m:dPr>
                      <m:e>
                        <m:r>
                          <a:rPr kumimoji="1" lang="en-US" altLang="zh-CN" b="1" i="1">
                            <a:latin typeface="Cambria Math" charset="0"/>
                            <a:ea typeface="Cambria Math" charset="0"/>
                            <a:cs typeface="Cambria Math" charset="0"/>
                          </a:rPr>
                          <m:t>𝒘</m:t>
                        </m:r>
                      </m:e>
                    </m:d>
                  </m:oMath>
                </a14:m>
                <a:r>
                  <a:rPr kumimoji="1" lang="zh-CN" altLang="en-US" dirty="0" smtClean="0"/>
                  <a:t>为正定矩阵，梯度下降能找到全局最小值。</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b="-163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smtClean="0"/>
              <a:t>Hessian</a:t>
            </a:r>
            <a:r>
              <a:rPr kumimoji="1" lang="zh-CN" altLang="en-US" dirty="0" smtClean="0"/>
              <a:t>矩阵</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874617" y="2473819"/>
                <a:ext cx="6896888" cy="981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9405E"/>
                          </a:solidFill>
                          <a:latin typeface="Cambria Math" charset="0"/>
                        </a:rPr>
                        <m:t>𝑯</m:t>
                      </m:r>
                      <m:d>
                        <m:dPr>
                          <m:ctrlPr>
                            <a:rPr lang="en-US" altLang="zh-CN" sz="2800" i="1">
                              <a:solidFill>
                                <a:srgbClr val="09405E"/>
                              </a:solidFill>
                              <a:latin typeface="Cambria Math" charset="0"/>
                            </a:rPr>
                          </m:ctrlPr>
                        </m:dPr>
                        <m:e>
                          <m:r>
                            <a:rPr kumimoji="1" lang="en-US" altLang="zh-CN" sz="2800" b="1" i="1">
                              <a:solidFill>
                                <a:srgbClr val="09405E"/>
                              </a:solidFill>
                              <a:latin typeface="Cambria Math" charset="0"/>
                              <a:ea typeface="Cambria Math" charset="0"/>
                              <a:cs typeface="Cambria Math" charset="0"/>
                            </a:rPr>
                            <m:t>𝒘</m:t>
                          </m:r>
                        </m:e>
                      </m:d>
                      <m:r>
                        <a:rPr lang="en-US" altLang="zh-CN" sz="2800" i="1">
                          <a:solidFill>
                            <a:srgbClr val="09405E"/>
                          </a:solidFill>
                          <a:latin typeface="Cambria Math" charset="0"/>
                        </a:rPr>
                        <m:t>=</m:t>
                      </m:r>
                      <m:f>
                        <m:fPr>
                          <m:ctrlPr>
                            <a:rPr lang="mr-IN" altLang="zh-CN" sz="2800" i="1" smtClean="0">
                              <a:solidFill>
                                <a:srgbClr val="09405E"/>
                              </a:solidFill>
                              <a:latin typeface="Cambria Math" charset="0"/>
                            </a:rPr>
                          </m:ctrlPr>
                        </m:fPr>
                        <m:num>
                          <m:r>
                            <a:rPr lang="mr-IN"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rPr>
                            <m:t>𝑔</m:t>
                          </m:r>
                          <m:d>
                            <m:dPr>
                              <m:ctrlPr>
                                <a:rPr lang="en-US" altLang="zh-CN" sz="2800" i="1">
                                  <a:solidFill>
                                    <a:srgbClr val="09405E"/>
                                  </a:solidFill>
                                  <a:latin typeface="Cambria Math" charset="0"/>
                                </a:rPr>
                              </m:ctrlPr>
                            </m:dPr>
                            <m:e>
                              <m:r>
                                <a:rPr kumimoji="1" lang="en-US" altLang="zh-CN" sz="2800" b="1" i="1">
                                  <a:solidFill>
                                    <a:srgbClr val="09405E"/>
                                  </a:solidFill>
                                  <a:latin typeface="Cambria Math" charset="0"/>
                                  <a:ea typeface="Cambria Math" charset="0"/>
                                  <a:cs typeface="Cambria Math" charset="0"/>
                                </a:rPr>
                                <m:t>𝒘</m:t>
                              </m:r>
                            </m:e>
                          </m:d>
                        </m:num>
                        <m:den>
                          <m:r>
                            <a:rPr lang="mr-IN" altLang="zh-CN" sz="2800" i="1" smtClean="0">
                              <a:solidFill>
                                <a:srgbClr val="09405E"/>
                              </a:solidFill>
                              <a:latin typeface="Cambria Math" charset="0"/>
                            </a:rPr>
                            <m:t>𝜕</m:t>
                          </m:r>
                          <m:sSup>
                            <m:sSupPr>
                              <m:ctrlPr>
                                <a:rPr lang="zh-CN" altLang="en-US" sz="2800" i="1">
                                  <a:solidFill>
                                    <a:srgbClr val="09405E"/>
                                  </a:solidFill>
                                  <a:latin typeface="Cambria Math" charset="0"/>
                                </a:rPr>
                              </m:ctrlPr>
                            </m:sSupPr>
                            <m:e>
                              <m:r>
                                <a:rPr kumimoji="1" lang="en-US" altLang="zh-CN" sz="2800" b="1" i="1">
                                  <a:solidFill>
                                    <a:srgbClr val="09405E"/>
                                  </a:solidFill>
                                  <a:latin typeface="Cambria Math" charset="0"/>
                                  <a:ea typeface="Cambria Math" charset="0"/>
                                  <a:cs typeface="Cambria Math" charset="0"/>
                                </a:rPr>
                                <m:t>𝒘</m:t>
                              </m:r>
                            </m:e>
                            <m:sup>
                              <m:r>
                                <m:rPr>
                                  <m:sty m:val="p"/>
                                </m:rPr>
                                <a:rPr lang="zh-CN" altLang="en-US" sz="2800">
                                  <a:solidFill>
                                    <a:srgbClr val="09405E"/>
                                  </a:solidFill>
                                  <a:latin typeface="Cambria Math" charset="0"/>
                                </a:rPr>
                                <m:t>T</m:t>
                              </m:r>
                            </m:sup>
                          </m:sSup>
                        </m:den>
                      </m:f>
                      <m:r>
                        <a:rPr lang="en-US" altLang="zh-CN" sz="2800" i="1">
                          <a:solidFill>
                            <a:srgbClr val="09405E"/>
                          </a:solidFill>
                          <a:latin typeface="Cambria Math" charset="0"/>
                        </a:rPr>
                        <m:t>=</m:t>
                      </m:r>
                      <m:f>
                        <m:fPr>
                          <m:ctrlPr>
                            <a:rPr lang="mr-IN" altLang="zh-CN" sz="2800" i="1">
                              <a:solidFill>
                                <a:srgbClr val="09405E"/>
                              </a:solidFill>
                              <a:latin typeface="Cambria Math" charset="0"/>
                            </a:rPr>
                          </m:ctrlPr>
                        </m:fPr>
                        <m:num>
                          <m:r>
                            <a:rPr lang="mr-IN" altLang="zh-CN" sz="2800" b="0" i="1" smtClean="0">
                              <a:solidFill>
                                <a:srgbClr val="09405E"/>
                              </a:solidFill>
                              <a:latin typeface="Cambria Math" charset="0"/>
                              <a:ea typeface="Cambria Math" charset="0"/>
                              <a:cs typeface="Cambria Math" charset="0"/>
                            </a:rPr>
                            <m:t>𝜕</m:t>
                          </m:r>
                          <m:d>
                            <m:dPr>
                              <m:ctrlPr>
                                <a:rPr lang="is-IS" altLang="zh-CN" sz="2800" b="0" i="1" smtClean="0">
                                  <a:solidFill>
                                    <a:srgbClr val="09405E"/>
                                  </a:solidFill>
                                  <a:latin typeface="Cambria Math" charset="0"/>
                                  <a:ea typeface="Cambria Math" charset="0"/>
                                  <a:cs typeface="Cambria Math" charset="0"/>
                                </a:rPr>
                              </m:ctrlPr>
                            </m:dPr>
                            <m:e>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d>
                                    <m:dPr>
                                      <m:ctrlPr>
                                        <a:rPr lang="mr-IN" altLang="zh-CN" sz="2800" i="1">
                                          <a:solidFill>
                                            <a:srgbClr val="09405E"/>
                                          </a:solidFill>
                                          <a:latin typeface="Cambria Math" charset="0"/>
                                        </a:rPr>
                                      </m:ctrlPr>
                                    </m:dPr>
                                    <m:e>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微软雅黑" pitchFamily="34" charset="-122"/>
                                            </a:rPr>
                                            <m:t>𝒘</m:t>
                                          </m:r>
                                        </m:e>
                                      </m:d>
                                      <m:r>
                                        <a:rPr kumimoji="1" lang="en-US" altLang="zh-CN" sz="2800" b="1" i="1">
                                          <a:solidFill>
                                            <a:srgbClr val="09405E"/>
                                          </a:solidFill>
                                          <a:latin typeface="Cambria Math" charset="0"/>
                                          <a:ea typeface="微软雅黑" pitchFamily="34" charset="-122"/>
                                        </a:rPr>
                                        <m:t>−</m:t>
                                      </m:r>
                                      <m:sSub>
                                        <m:sSubPr>
                                          <m:ctrlPr>
                                            <a:rPr kumimoji="1" lang="en-US" altLang="zh-CN" sz="2800" i="1">
                                              <a:solidFill>
                                                <a:srgbClr val="09405E"/>
                                              </a:solidFill>
                                              <a:latin typeface="Cambria Math"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e>
                                  </m:d>
                                  <m:sSub>
                                    <m:sSubPr>
                                      <m:ctrlPr>
                                        <a:rPr kumimoji="1" lang="en-US" altLang="zh-CN" sz="2800" i="1">
                                          <a:solidFill>
                                            <a:srgbClr val="09405E"/>
                                          </a:solidFill>
                                          <a:latin typeface="Cambria Math"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e>
                              </m:nary>
                            </m:e>
                          </m:d>
                        </m:num>
                        <m:den>
                          <m:r>
                            <a:rPr lang="mr-IN" altLang="zh-CN" sz="2800" i="1">
                              <a:solidFill>
                                <a:srgbClr val="09405E"/>
                              </a:solidFill>
                              <a:latin typeface="Cambria Math" charset="0"/>
                            </a:rPr>
                            <m:t>𝜕</m:t>
                          </m:r>
                          <m:sSup>
                            <m:sSupPr>
                              <m:ctrlPr>
                                <a:rPr lang="zh-CN" altLang="en-US" sz="2800" i="1">
                                  <a:solidFill>
                                    <a:srgbClr val="09405E"/>
                                  </a:solidFill>
                                  <a:latin typeface="Cambria Math" charset="0"/>
                                </a:rPr>
                              </m:ctrlPr>
                            </m:sSupPr>
                            <m:e>
                              <m:r>
                                <a:rPr kumimoji="1" lang="en-US" altLang="zh-CN" sz="2800" b="1" i="1">
                                  <a:solidFill>
                                    <a:srgbClr val="09405E"/>
                                  </a:solidFill>
                                  <a:latin typeface="Cambria Math" charset="0"/>
                                  <a:ea typeface="Cambria Math" charset="0"/>
                                  <a:cs typeface="Cambria Math" charset="0"/>
                                </a:rPr>
                                <m:t>𝒘</m:t>
                              </m:r>
                            </m:e>
                            <m:sup>
                              <m:r>
                                <m:rPr>
                                  <m:sty m:val="p"/>
                                </m:rPr>
                                <a:rPr lang="zh-CN" altLang="en-US" sz="2800">
                                  <a:solidFill>
                                    <a:srgbClr val="09405E"/>
                                  </a:solidFill>
                                  <a:latin typeface="Cambria Math" charset="0"/>
                                </a:rPr>
                                <m:t>T</m:t>
                              </m:r>
                            </m:sup>
                          </m:sSup>
                        </m:den>
                      </m:f>
                    </m:oMath>
                  </m:oMathPara>
                </a14:m>
                <a:endParaRPr kumimoji="1" lang="en-US" altLang="zh-CN" sz="2800" b="1" i="1" dirty="0" smtClean="0">
                  <a:solidFill>
                    <a:srgbClr val="09405E"/>
                  </a:solidFill>
                  <a:latin typeface="Cambria Math" charset="0"/>
                  <a:ea typeface="Cambria Math" charset="0"/>
                  <a:cs typeface="Cambria Math" charset="0"/>
                </a:endParaRPr>
              </a:p>
            </p:txBody>
          </p:sp>
        </mc:Choice>
        <mc:Fallback>
          <p:sp>
            <p:nvSpPr>
              <p:cNvPr id="4" name="矩形 3"/>
              <p:cNvSpPr>
                <a:spLocks noRot="1" noChangeAspect="1" noMove="1" noResize="1" noEditPoints="1" noAdjustHandles="1" noChangeArrowheads="1" noChangeShapeType="1" noTextEdit="1"/>
              </p:cNvSpPr>
              <p:nvPr/>
            </p:nvSpPr>
            <p:spPr>
              <a:xfrm>
                <a:off x="874617" y="2473819"/>
                <a:ext cx="6896888" cy="981551"/>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8760253" y="3195972"/>
                <a:ext cx="1465273" cy="7260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borderBox>
                        <m:borderBoxPr>
                          <m:ctrlPr>
                            <a:rPr kumimoji="0" lang="mr-IN" altLang="zh-CN"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borderBoxPr>
                        <m:e>
                          <m:f>
                            <m:fPr>
                              <m:ctrlPr>
                                <a:rPr lang="mr-IN" altLang="zh-CN" i="1">
                                  <a:solidFill>
                                    <a:srgbClr val="09405E"/>
                                  </a:solidFill>
                                  <a:latin typeface="Cambria Math" charset="0"/>
                                </a:rPr>
                              </m:ctrlPr>
                            </m:fPr>
                            <m:num>
                              <m:r>
                                <a:rPr lang="mr-IN" altLang="zh-CN" i="1">
                                  <a:solidFill>
                                    <a:srgbClr val="09405E"/>
                                  </a:solidFill>
                                  <a:latin typeface="Cambria Math" charset="0"/>
                                </a:rPr>
                                <m:t>𝜕</m:t>
                              </m:r>
                              <m:r>
                                <a:rPr kumimoji="1" lang="en-US" altLang="zh-CN" i="1">
                                  <a:solidFill>
                                    <a:srgbClr val="09405E"/>
                                  </a:solidFill>
                                  <a:latin typeface="Cambria Math" charset="0"/>
                                  <a:ea typeface="Cambria Math" charset="0"/>
                                  <a:cs typeface="Cambria Math" charset="0"/>
                                </a:rPr>
                                <m:t>(</m:t>
                              </m:r>
                              <m:sSup>
                                <m:sSupPr>
                                  <m:ctrlPr>
                                    <a:rPr kumimoji="1" lang="en-US" altLang="zh-CN" i="1">
                                      <a:solidFill>
                                        <a:srgbClr val="09405E"/>
                                      </a:solidFill>
                                      <a:latin typeface="Cambria Math"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𝒂</m:t>
                                  </m:r>
                                </m:e>
                                <m:sup>
                                  <m:r>
                                    <a:rPr kumimoji="1" lang="en-US" altLang="zh-CN" i="1">
                                      <a:solidFill>
                                        <a:srgbClr val="09405E"/>
                                      </a:solidFill>
                                      <a:latin typeface="Cambria Math" charset="0"/>
                                      <a:ea typeface="Cambria Math" charset="0"/>
                                      <a:cs typeface="Cambria Math" charset="0"/>
                                    </a:rPr>
                                    <m:t>𝑇</m:t>
                                  </m:r>
                                </m:sup>
                              </m:sSup>
                              <m:r>
                                <a:rPr kumimoji="1" lang="en-US" altLang="zh-CN" b="1" i="1">
                                  <a:solidFill>
                                    <a:srgbClr val="09405E"/>
                                  </a:solidFill>
                                  <a:latin typeface="Cambria Math" charset="0"/>
                                  <a:ea typeface="Cambria Math" charset="0"/>
                                  <a:cs typeface="Cambria Math" charset="0"/>
                                </a:rPr>
                                <m:t>𝒚</m:t>
                              </m:r>
                              <m:r>
                                <a:rPr kumimoji="1" lang="en-US" altLang="zh-CN" i="1">
                                  <a:solidFill>
                                    <a:srgbClr val="09405E"/>
                                  </a:solidFill>
                                  <a:latin typeface="Cambria Math" charset="0"/>
                                  <a:ea typeface="Cambria Math" charset="0"/>
                                  <a:cs typeface="Cambria Math" charset="0"/>
                                </a:rPr>
                                <m:t>)</m:t>
                              </m:r>
                            </m:num>
                            <m:den>
                              <m:r>
                                <a:rPr lang="mr-IN" altLang="zh-CN" i="1">
                                  <a:solidFill>
                                    <a:srgbClr val="09405E"/>
                                  </a:solidFill>
                                  <a:latin typeface="Cambria Math" charset="0"/>
                                </a:rPr>
                                <m:t>𝜕</m:t>
                              </m:r>
                              <m:r>
                                <a:rPr kumimoji="1" lang="en-US" altLang="zh-CN" b="1" i="1">
                                  <a:solidFill>
                                    <a:srgbClr val="09405E"/>
                                  </a:solidFill>
                                  <a:latin typeface="Cambria Math" charset="0"/>
                                  <a:ea typeface="Cambria Math" charset="0"/>
                                  <a:cs typeface="Cambria Math" charset="0"/>
                                </a:rPr>
                                <m:t>𝒚</m:t>
                              </m:r>
                            </m:den>
                          </m:f>
                          <m:r>
                            <a:rPr kumimoji="1" lang="en-US" altLang="zh-CN" b="1" i="1">
                              <a:solidFill>
                                <a:srgbClr val="09405E"/>
                              </a:solidFill>
                              <a:latin typeface="Cambria Math" charset="0"/>
                              <a:ea typeface="Cambria Math" charset="0"/>
                              <a:cs typeface="Cambria Math" charset="0"/>
                            </a:rPr>
                            <m:t>=</m:t>
                          </m:r>
                          <m:sSup>
                            <m:sSupPr>
                              <m:ctrlPr>
                                <a:rPr kumimoji="1" lang="en-US" altLang="zh-CN" i="1">
                                  <a:solidFill>
                                    <a:srgbClr val="09405E"/>
                                  </a:solidFill>
                                  <a:latin typeface="Cambria Math"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𝒂</m:t>
                              </m:r>
                            </m:e>
                            <m:sup>
                              <m:r>
                                <m:rPr>
                                  <m:sty m:val="p"/>
                                </m:rPr>
                                <a:rPr kumimoji="1" lang="en-US" altLang="zh-CN" i="0">
                                  <a:solidFill>
                                    <a:srgbClr val="09405E"/>
                                  </a:solidFill>
                                  <a:latin typeface="Cambria Math" charset="0"/>
                                  <a:ea typeface="Cambria Math" charset="0"/>
                                  <a:cs typeface="Cambria Math" charset="0"/>
                                </a:rPr>
                                <m:t>T</m:t>
                              </m:r>
                            </m:sup>
                          </m:sSup>
                        </m:e>
                      </m:borderBox>
                    </m:oMath>
                  </m:oMathPara>
                </a14:m>
                <a:endParaRPr kumimoji="0" lang="zh-CN" altLang="en-US"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7" name="文本框 6"/>
              <p:cNvSpPr txBox="1">
                <a:spLocks noRot="1" noChangeAspect="1" noMove="1" noResize="1" noEditPoints="1" noAdjustHandles="1" noChangeArrowheads="1" noChangeShapeType="1" noTextEdit="1"/>
              </p:cNvSpPr>
              <p:nvPr/>
            </p:nvSpPr>
            <p:spPr>
              <a:xfrm>
                <a:off x="8760253" y="3195972"/>
                <a:ext cx="1465273" cy="726096"/>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8760253" y="4079571"/>
                <a:ext cx="2720680" cy="660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borderBox>
                        <m:borderBoxPr>
                          <m:ctrlPr>
                            <a:rPr kumimoji="0" lang="mr-IN" altLang="zh-CN"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borderBoxPr>
                        <m:e>
                          <m:f>
                            <m:fPr>
                              <m:ctrlPr>
                                <a:rPr lang="mr-IN" altLang="zh-CN" i="1">
                                  <a:solidFill>
                                    <a:srgbClr val="09405E"/>
                                  </a:solidFill>
                                  <a:latin typeface="Cambria Math" charset="0"/>
                                </a:rPr>
                              </m:ctrlPr>
                            </m:fPr>
                            <m:num>
                              <m:r>
                                <a:rPr lang="mr-IN" altLang="zh-CN" i="1">
                                  <a:solidFill>
                                    <a:srgbClr val="09405E"/>
                                  </a:solidFill>
                                  <a:latin typeface="Cambria Math" charset="0"/>
                                </a:rPr>
                                <m:t>𝜕</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charset="0"/>
                                      <a:ea typeface="Cambria Math" charset="0"/>
                                      <a:cs typeface="Cambria Math" charset="0"/>
                                    </a:rPr>
                                  </m:ctrlPr>
                                </m:dPr>
                                <m:e>
                                  <m:sSub>
                                    <m:sSubPr>
                                      <m:ctrlPr>
                                        <a:rPr kumimoji="1" lang="en-US" altLang="zh-CN" i="1">
                                          <a:solidFill>
                                            <a:srgbClr val="09405E"/>
                                          </a:solidFill>
                                          <a:latin typeface="Cambria Math" charset="0"/>
                                          <a:ea typeface="微软雅黑" pitchFamily="34" charset="-122"/>
                                        </a:rPr>
                                      </m:ctrlPr>
                                    </m:sSubPr>
                                    <m:e>
                                      <m:r>
                                        <a:rPr kumimoji="1" lang="en-US" altLang="zh-CN" b="1" i="1">
                                          <a:solidFill>
                                            <a:srgbClr val="09405E"/>
                                          </a:solidFill>
                                          <a:latin typeface="Cambria Math" charset="0"/>
                                          <a:ea typeface="微软雅黑" pitchFamily="34" charset="-122"/>
                                        </a:rPr>
                                        <m:t>𝒙</m:t>
                                      </m:r>
                                    </m:e>
                                    <m:sub>
                                      <m:r>
                                        <a:rPr kumimoji="1" lang="en-US" altLang="zh-CN" i="1">
                                          <a:solidFill>
                                            <a:srgbClr val="09405E"/>
                                          </a:solidFill>
                                          <a:latin typeface="Cambria Math" charset="0"/>
                                          <a:ea typeface="微软雅黑" pitchFamily="34" charset="-122"/>
                                        </a:rPr>
                                        <m:t>𝑖</m:t>
                                      </m:r>
                                    </m:sub>
                                  </m:sSub>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Cambria Math" charset="0"/>
                                      <a:cs typeface="Cambria Math" charset="0"/>
                                    </a:rPr>
                                    <m:t>𝒘</m:t>
                                  </m:r>
                                </m:e>
                              </m:d>
                            </m:num>
                            <m:den>
                              <m:r>
                                <a:rPr lang="mr-IN" altLang="zh-CN" i="1">
                                  <a:solidFill>
                                    <a:srgbClr val="09405E"/>
                                  </a:solidFill>
                                  <a:latin typeface="Cambria Math" charset="0"/>
                                </a:rPr>
                                <m:t>𝜕</m:t>
                              </m:r>
                              <m:sSup>
                                <m:sSupPr>
                                  <m:ctrlPr>
                                    <a:rPr lang="zh-CN" altLang="en-US" i="1">
                                      <a:solidFill>
                                        <a:srgbClr val="09405E"/>
                                      </a:solidFill>
                                      <a:latin typeface="Cambria Math" charset="0"/>
                                    </a:rPr>
                                  </m:ctrlPr>
                                </m:sSupPr>
                                <m:e>
                                  <m:r>
                                    <a:rPr kumimoji="1" lang="en-US" altLang="zh-CN" b="1" i="1">
                                      <a:solidFill>
                                        <a:srgbClr val="09405E"/>
                                      </a:solidFill>
                                      <a:latin typeface="Cambria Math" charset="0"/>
                                      <a:ea typeface="Cambria Math" charset="0"/>
                                      <a:cs typeface="Cambria Math" charset="0"/>
                                    </a:rPr>
                                    <m:t>𝒘</m:t>
                                  </m:r>
                                </m:e>
                                <m:sup>
                                  <m:r>
                                    <m:rPr>
                                      <m:sty m:val="p"/>
                                    </m:rPr>
                                    <a:rPr lang="zh-CN" altLang="en-US">
                                      <a:solidFill>
                                        <a:srgbClr val="09405E"/>
                                      </a:solidFill>
                                      <a:latin typeface="Cambria Math" charset="0"/>
                                    </a:rPr>
                                    <m:t>T</m:t>
                                  </m:r>
                                </m:sup>
                              </m:sSup>
                            </m:den>
                          </m:f>
                          <m:r>
                            <a:rPr kumimoji="1" lang="en-US" altLang="zh-CN" b="1" i="1">
                              <a:solidFill>
                                <a:srgbClr val="09405E"/>
                              </a:solidFill>
                              <a:latin typeface="Cambria Math" charset="0"/>
                              <a:ea typeface="Cambria Math" charset="0"/>
                              <a:cs typeface="Cambria Math" charset="0"/>
                            </a:rPr>
                            <m:t>=</m:t>
                          </m:r>
                          <m:sSubSup>
                            <m:sSubSupPr>
                              <m:ctrlPr>
                                <a:rPr lang="en-US" altLang="zh-CN" i="1">
                                  <a:solidFill>
                                    <a:srgbClr val="09405E"/>
                                  </a:solidFill>
                                  <a:latin typeface="Cambria Math" charset="0"/>
                                </a:rPr>
                              </m:ctrlPr>
                            </m:sSubSupPr>
                            <m:e>
                              <m:r>
                                <a:rPr kumimoji="1" lang="en-US" altLang="zh-CN" b="1" i="1">
                                  <a:solidFill>
                                    <a:srgbClr val="09405E"/>
                                  </a:solidFill>
                                  <a:latin typeface="Cambria Math" charset="0"/>
                                  <a:ea typeface="微软雅黑" pitchFamily="34" charset="-122"/>
                                </a:rPr>
                                <m:t>𝒙</m:t>
                              </m:r>
                            </m:e>
                            <m:sub>
                              <m:r>
                                <a:rPr lang="en-US" altLang="zh-CN" i="1">
                                  <a:solidFill>
                                    <a:srgbClr val="09405E"/>
                                  </a:solidFill>
                                  <a:latin typeface="Cambria Math" charset="0"/>
                                </a:rPr>
                                <m:t>𝑖</m:t>
                              </m:r>
                            </m:sub>
                            <m:sup>
                              <m:r>
                                <m:rPr>
                                  <m:sty m:val="p"/>
                                </m:rPr>
                                <a:rPr lang="en-US" altLang="zh-CN">
                                  <a:solidFill>
                                    <a:srgbClr val="09405E"/>
                                  </a:solidFill>
                                  <a:latin typeface="Cambria Math" charset="0"/>
                                </a:rPr>
                                <m:t>T</m:t>
                              </m:r>
                            </m:sup>
                          </m:sSubSup>
                          <m:sSub>
                            <m:sSubPr>
                              <m:ctrlPr>
                                <a:rPr kumimoji="1" lang="en-US" altLang="zh-CN" i="1">
                                  <a:solidFill>
                                    <a:srgbClr val="09405E"/>
                                  </a:solidFill>
                                  <a:latin typeface="Cambria Math" charset="0"/>
                                  <a:ea typeface="Cambria Math" charset="0"/>
                                  <a:cs typeface="Cambria Math" charset="0"/>
                                </a:rPr>
                              </m:ctrlPr>
                            </m:sSubPr>
                            <m:e>
                              <m:r>
                                <a:rPr kumimoji="1" lang="en-US" altLang="zh-CN" i="1">
                                  <a:solidFill>
                                    <a:srgbClr val="09405E"/>
                                  </a:solidFill>
                                  <a:latin typeface="Cambria Math" charset="0"/>
                                  <a:ea typeface="Cambria Math" charset="0"/>
                                  <a:cs typeface="Cambria Math" charset="0"/>
                                </a:rPr>
                                <m:t>𝜇</m:t>
                              </m:r>
                            </m:e>
                            <m:sub>
                              <m:r>
                                <a:rPr kumimoji="1" lang="en-US" altLang="zh-CN" i="1">
                                  <a:solidFill>
                                    <a:srgbClr val="09405E"/>
                                  </a:solidFill>
                                  <a:latin typeface="Cambria Math" charset="0"/>
                                  <a:ea typeface="Cambria Math" charset="0"/>
                                  <a:cs typeface="Cambria Math" charset="0"/>
                                </a:rPr>
                                <m:t>𝑖</m:t>
                              </m:r>
                            </m:sub>
                          </m:sSub>
                          <m:r>
                            <a:rPr kumimoji="1" lang="en-US" altLang="zh-CN" i="1">
                              <a:solidFill>
                                <a:srgbClr val="09405E"/>
                              </a:solidFill>
                              <a:latin typeface="Cambria Math" charset="0"/>
                              <a:ea typeface="Cambria Math" charset="0"/>
                              <a:cs typeface="Cambria Math" charset="0"/>
                            </a:rPr>
                            <m:t>(1−</m:t>
                          </m:r>
                          <m:sSub>
                            <m:sSubPr>
                              <m:ctrlPr>
                                <a:rPr kumimoji="1" lang="en-US" altLang="zh-CN" i="1">
                                  <a:solidFill>
                                    <a:srgbClr val="09405E"/>
                                  </a:solidFill>
                                  <a:latin typeface="Cambria Math" charset="0"/>
                                  <a:ea typeface="Cambria Math" charset="0"/>
                                  <a:cs typeface="Cambria Math" charset="0"/>
                                </a:rPr>
                              </m:ctrlPr>
                            </m:sSubPr>
                            <m:e>
                              <m:r>
                                <a:rPr kumimoji="1" lang="en-US" altLang="zh-CN" i="1">
                                  <a:solidFill>
                                    <a:srgbClr val="09405E"/>
                                  </a:solidFill>
                                  <a:latin typeface="Cambria Math" charset="0"/>
                                  <a:ea typeface="Cambria Math" charset="0"/>
                                  <a:cs typeface="Cambria Math" charset="0"/>
                                </a:rPr>
                                <m:t>𝜇</m:t>
                              </m:r>
                            </m:e>
                            <m:sub>
                              <m:r>
                                <a:rPr kumimoji="1" lang="en-US" altLang="zh-CN" i="1">
                                  <a:solidFill>
                                    <a:srgbClr val="09405E"/>
                                  </a:solidFill>
                                  <a:latin typeface="Cambria Math" charset="0"/>
                                  <a:ea typeface="Cambria Math" charset="0"/>
                                  <a:cs typeface="Cambria Math" charset="0"/>
                                </a:rPr>
                                <m:t>𝑖</m:t>
                              </m:r>
                            </m:sub>
                          </m:sSub>
                          <m:r>
                            <a:rPr kumimoji="1" lang="en-US" altLang="zh-CN" i="1">
                              <a:solidFill>
                                <a:srgbClr val="09405E"/>
                              </a:solidFill>
                              <a:latin typeface="Cambria Math" charset="0"/>
                              <a:ea typeface="Cambria Math" charset="0"/>
                              <a:cs typeface="Cambria Math" charset="0"/>
                            </a:rPr>
                            <m:t>)</m:t>
                          </m:r>
                          <m:r>
                            <a:rPr lang="en-US" altLang="zh-CN" i="1" smtClean="0">
                              <a:solidFill>
                                <a:srgbClr val="09405E"/>
                              </a:solidFill>
                              <a:latin typeface="Cambria Math" charset="0"/>
                            </a:rPr>
                            <m:t> </m:t>
                          </m:r>
                        </m:e>
                      </m:borderBox>
                    </m:oMath>
                  </m:oMathPara>
                </a14:m>
                <a:endParaRPr kumimoji="0" lang="zh-CN" altLang="en-US"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8" name="文本框 7"/>
              <p:cNvSpPr txBox="1">
                <a:spLocks noRot="1" noChangeAspect="1" noMove="1" noResize="1" noEditPoints="1" noAdjustHandles="1" noChangeArrowheads="1" noChangeShapeType="1" noTextEdit="1"/>
              </p:cNvSpPr>
              <p:nvPr/>
            </p:nvSpPr>
            <p:spPr>
              <a:xfrm>
                <a:off x="8760253" y="4079571"/>
                <a:ext cx="2720680" cy="660245"/>
              </a:xfrm>
              <a:prstGeom prst="rect">
                <a:avLst/>
              </a:prstGeom>
              <a:blipFill rotWithShape="0">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8760253" y="5054822"/>
                <a:ext cx="2321661" cy="3802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borderBox>
                        <m:borderBoxPr>
                          <m:ctrlPr>
                            <a:rPr kumimoji="0" lang="mr-IN" altLang="zh-CN"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borderBoxPr>
                        <m:e>
                          <m:r>
                            <a:rPr lang="en-US" altLang="zh-CN" b="1" i="1" smtClean="0">
                              <a:solidFill>
                                <a:srgbClr val="09405E"/>
                              </a:solidFill>
                              <a:latin typeface="Cambria Math" charset="0"/>
                              <a:ea typeface="微软雅黑" pitchFamily="34" charset="-122"/>
                            </a:rPr>
                            <m:t>𝑺</m:t>
                          </m:r>
                          <m:r>
                            <a:rPr lang="en-US" altLang="zh-CN" b="0" i="1" smtClean="0">
                              <a:solidFill>
                                <a:srgbClr val="09405E"/>
                              </a:solidFill>
                              <a:latin typeface="Cambria Math" charset="0"/>
                              <a:ea typeface="微软雅黑" pitchFamily="34" charset="-122"/>
                            </a:rPr>
                            <m:t>≜</m:t>
                          </m:r>
                          <m:r>
                            <a:rPr lang="en-US" altLang="zh-CN" b="0" i="1" smtClean="0">
                              <a:solidFill>
                                <a:srgbClr val="09405E"/>
                              </a:solidFill>
                              <a:latin typeface="Cambria Math" charset="0"/>
                              <a:ea typeface="微软雅黑" pitchFamily="34" charset="-122"/>
                            </a:rPr>
                            <m:t>𝑑𝑖𝑎𝑔</m:t>
                          </m:r>
                          <m:d>
                            <m:dPr>
                              <m:ctrlPr>
                                <a:rPr lang="mr-IN" altLang="zh-CN" b="0" i="1" smtClean="0">
                                  <a:solidFill>
                                    <a:srgbClr val="09405E"/>
                                  </a:solidFill>
                                  <a:latin typeface="Cambria Math" charset="0"/>
                                  <a:ea typeface="微软雅黑" pitchFamily="34" charset="-122"/>
                                </a:rPr>
                              </m:ctrlPr>
                            </m:dPr>
                            <m:e>
                              <m:sSub>
                                <m:sSubPr>
                                  <m:ctrlPr>
                                    <a:rPr kumimoji="1" lang="en-US" altLang="zh-CN" i="1">
                                      <a:solidFill>
                                        <a:srgbClr val="09405E"/>
                                      </a:solidFill>
                                      <a:latin typeface="Cambria Math" charset="0"/>
                                      <a:ea typeface="Cambria Math" charset="0"/>
                                      <a:cs typeface="Cambria Math" charset="0"/>
                                    </a:rPr>
                                  </m:ctrlPr>
                                </m:sSubPr>
                                <m:e>
                                  <m:r>
                                    <a:rPr kumimoji="1" lang="en-US" altLang="zh-CN" i="1">
                                      <a:solidFill>
                                        <a:srgbClr val="09405E"/>
                                      </a:solidFill>
                                      <a:latin typeface="Cambria Math" charset="0"/>
                                      <a:ea typeface="Cambria Math" charset="0"/>
                                      <a:cs typeface="Cambria Math" charset="0"/>
                                    </a:rPr>
                                    <m:t>𝜇</m:t>
                                  </m:r>
                                </m:e>
                                <m:sub>
                                  <m:r>
                                    <a:rPr kumimoji="1" lang="en-US" altLang="zh-CN" i="1">
                                      <a:solidFill>
                                        <a:srgbClr val="09405E"/>
                                      </a:solidFill>
                                      <a:latin typeface="Cambria Math" charset="0"/>
                                      <a:ea typeface="Cambria Math" charset="0"/>
                                      <a:cs typeface="Cambria Math" charset="0"/>
                                    </a:rPr>
                                    <m:t>𝑖</m:t>
                                  </m:r>
                                </m:sub>
                              </m:sSub>
                              <m:r>
                                <a:rPr kumimoji="1" lang="en-US" altLang="zh-CN" i="1">
                                  <a:solidFill>
                                    <a:srgbClr val="09405E"/>
                                  </a:solidFill>
                                  <a:latin typeface="Cambria Math" charset="0"/>
                                  <a:ea typeface="Cambria Math" charset="0"/>
                                  <a:cs typeface="Cambria Math" charset="0"/>
                                </a:rPr>
                                <m:t>(1−</m:t>
                              </m:r>
                              <m:sSub>
                                <m:sSubPr>
                                  <m:ctrlPr>
                                    <a:rPr kumimoji="1" lang="en-US" altLang="zh-CN" i="1">
                                      <a:solidFill>
                                        <a:srgbClr val="09405E"/>
                                      </a:solidFill>
                                      <a:latin typeface="Cambria Math" charset="0"/>
                                      <a:ea typeface="Cambria Math" charset="0"/>
                                      <a:cs typeface="Cambria Math" charset="0"/>
                                    </a:rPr>
                                  </m:ctrlPr>
                                </m:sSubPr>
                                <m:e>
                                  <m:r>
                                    <a:rPr kumimoji="1" lang="en-US" altLang="zh-CN" i="1">
                                      <a:solidFill>
                                        <a:srgbClr val="09405E"/>
                                      </a:solidFill>
                                      <a:latin typeface="Cambria Math" charset="0"/>
                                      <a:ea typeface="Cambria Math" charset="0"/>
                                      <a:cs typeface="Cambria Math" charset="0"/>
                                    </a:rPr>
                                    <m:t>𝜇</m:t>
                                  </m:r>
                                </m:e>
                                <m:sub>
                                  <m:r>
                                    <a:rPr kumimoji="1" lang="en-US" altLang="zh-CN" i="1">
                                      <a:solidFill>
                                        <a:srgbClr val="09405E"/>
                                      </a:solidFill>
                                      <a:latin typeface="Cambria Math" charset="0"/>
                                      <a:ea typeface="Cambria Math" charset="0"/>
                                      <a:cs typeface="Cambria Math" charset="0"/>
                                    </a:rPr>
                                    <m:t>𝑖</m:t>
                                  </m:r>
                                </m:sub>
                              </m:sSub>
                              <m:r>
                                <a:rPr kumimoji="1" lang="en-US" altLang="zh-CN" i="1">
                                  <a:solidFill>
                                    <a:srgbClr val="09405E"/>
                                  </a:solidFill>
                                  <a:latin typeface="Cambria Math" charset="0"/>
                                  <a:ea typeface="Cambria Math" charset="0"/>
                                  <a:cs typeface="Cambria Math" charset="0"/>
                                </a:rPr>
                                <m:t>)</m:t>
                              </m:r>
                              <m:r>
                                <a:rPr kumimoji="1" lang="en-US" altLang="zh-CN" i="1" smtClean="0">
                                  <a:solidFill>
                                    <a:srgbClr val="09405E"/>
                                  </a:solidFill>
                                  <a:latin typeface="Cambria Math" charset="0"/>
                                  <a:ea typeface="微软雅黑" pitchFamily="34" charset="-122"/>
                                </a:rPr>
                                <m:t> </m:t>
                              </m:r>
                            </m:e>
                          </m:d>
                        </m:e>
                      </m:borderBox>
                    </m:oMath>
                  </m:oMathPara>
                </a14:m>
                <a:endParaRPr kumimoji="0" lang="zh-CN" altLang="en-US"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9" name="文本框 8"/>
              <p:cNvSpPr txBox="1">
                <a:spLocks noRot="1" noChangeAspect="1" noMove="1" noResize="1" noEditPoints="1" noAdjustHandles="1" noChangeArrowheads="1" noChangeShapeType="1" noTextEdit="1"/>
              </p:cNvSpPr>
              <p:nvPr/>
            </p:nvSpPr>
            <p:spPr>
              <a:xfrm>
                <a:off x="8760253" y="5054822"/>
                <a:ext cx="2321661" cy="380297"/>
              </a:xfrm>
              <a:prstGeom prst="rect">
                <a:avLst/>
              </a:prstGeom>
              <a:blipFill rotWithShape="0">
                <a:blip r:embed="rId6"/>
                <a:stretch>
                  <a:fillRect t="-93651" b="-112698"/>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3614405" y="5150990"/>
                <a:ext cx="1413528" cy="4682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kumimoji="1" lang="en-US" altLang="zh-CN" sz="2400" b="1" i="1" smtClean="0">
                              <a:solidFill>
                                <a:srgbClr val="09405E"/>
                              </a:solidFill>
                              <a:latin typeface="Cambria Math" charset="0"/>
                              <a:ea typeface="Cambria Math" charset="0"/>
                              <a:cs typeface="Cambria Math" charset="0"/>
                            </a:rPr>
                          </m:ctrlPr>
                        </m:sSupPr>
                        <m:e>
                          <m:r>
                            <a:rPr kumimoji="1" lang="en-US" altLang="zh-CN" sz="2400" b="1" i="0" smtClean="0">
                              <a:solidFill>
                                <a:srgbClr val="09405E"/>
                              </a:solidFill>
                              <a:latin typeface="Cambria Math" charset="0"/>
                              <a:ea typeface="Cambria Math" charset="0"/>
                              <a:cs typeface="Cambria Math" charset="0"/>
                            </a:rPr>
                            <m:t>=</m:t>
                          </m:r>
                          <m:r>
                            <a:rPr kumimoji="1" lang="en-US" altLang="zh-CN" sz="2400" b="1" i="1">
                              <a:solidFill>
                                <a:srgbClr val="09405E"/>
                              </a:solidFill>
                              <a:latin typeface="Cambria Math" charset="0"/>
                              <a:ea typeface="Cambria Math" charset="0"/>
                              <a:cs typeface="Cambria Math" charset="0"/>
                            </a:rPr>
                            <m:t>𝑿</m:t>
                          </m:r>
                        </m:e>
                        <m:sup>
                          <m:r>
                            <m:rPr>
                              <m:sty m:val="p"/>
                            </m:rPr>
                            <a:rPr kumimoji="1" lang="en-US" altLang="zh-CN" sz="2400" i="0">
                              <a:solidFill>
                                <a:srgbClr val="09405E"/>
                              </a:solidFill>
                              <a:latin typeface="Cambria Math" charset="0"/>
                              <a:ea typeface="Cambria Math" charset="0"/>
                              <a:cs typeface="Cambria Math" charset="0"/>
                            </a:rPr>
                            <m:t>T</m:t>
                          </m:r>
                        </m:sup>
                      </m:sSup>
                      <m:r>
                        <a:rPr lang="en-US" altLang="zh-CN" sz="2400" b="1" i="1">
                          <a:solidFill>
                            <a:srgbClr val="09405E"/>
                          </a:solidFill>
                          <a:latin typeface="Cambria Math" charset="0"/>
                        </a:rPr>
                        <m:t>𝑺𝑿</m:t>
                      </m:r>
                    </m:oMath>
                  </m:oMathPara>
                </a14:m>
                <a:endParaRPr lang="zh-CN" altLang="en-US" sz="2400" i="1" dirty="0">
                  <a:solidFill>
                    <a:srgbClr val="09405E"/>
                  </a:solidFill>
                </a:endParaRPr>
              </a:p>
            </p:txBody>
          </p:sp>
        </mc:Choice>
        <mc:Fallback>
          <p:sp>
            <p:nvSpPr>
              <p:cNvPr id="10" name="矩形 9"/>
              <p:cNvSpPr>
                <a:spLocks noRot="1" noChangeAspect="1" noMove="1" noResize="1" noEditPoints="1" noAdjustHandles="1" noChangeArrowheads="1" noChangeShapeType="1" noTextEdit="1"/>
              </p:cNvSpPr>
              <p:nvPr/>
            </p:nvSpPr>
            <p:spPr>
              <a:xfrm>
                <a:off x="3614405" y="5150990"/>
                <a:ext cx="1413528" cy="46820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3614405" y="3549475"/>
                <a:ext cx="3427220"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kumimoji="1" lang="en-US" altLang="zh-CN" sz="2800" i="1">
                                  <a:solidFill>
                                    <a:srgbClr val="09405E"/>
                                  </a:solidFill>
                                  <a:latin typeface="Cambria Math"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𝜇</m:t>
                              </m:r>
                            </m:e>
                            <m:sub>
                              <m:r>
                                <a:rPr kumimoji="1" lang="en-US" altLang="zh-CN" sz="2800" i="1">
                                  <a:solidFill>
                                    <a:srgbClr val="09405E"/>
                                  </a:solidFill>
                                  <a:latin typeface="Cambria Math" charset="0"/>
                                  <a:ea typeface="Cambria Math" charset="0"/>
                                  <a:cs typeface="Cambria Math" charset="0"/>
                                </a:rPr>
                                <m:t>𝑖</m:t>
                              </m:r>
                            </m:sub>
                          </m:sSub>
                          <m:r>
                            <a:rPr kumimoji="1" lang="en-US" altLang="zh-CN" sz="2800" i="1">
                              <a:solidFill>
                                <a:srgbClr val="09405E"/>
                              </a:solidFill>
                              <a:latin typeface="Cambria Math" charset="0"/>
                              <a:ea typeface="Cambria Math" charset="0"/>
                              <a:cs typeface="Cambria Math" charset="0"/>
                            </a:rPr>
                            <m:t>(1−</m:t>
                          </m:r>
                          <m:sSub>
                            <m:sSubPr>
                              <m:ctrlPr>
                                <a:rPr kumimoji="1" lang="en-US" altLang="zh-CN" sz="2800" i="1">
                                  <a:solidFill>
                                    <a:srgbClr val="09405E"/>
                                  </a:solidFill>
                                  <a:latin typeface="Cambria Math"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𝜇</m:t>
                              </m:r>
                            </m:e>
                            <m:sub>
                              <m:r>
                                <a:rPr kumimoji="1" lang="en-US" altLang="zh-CN" sz="2800" i="1">
                                  <a:solidFill>
                                    <a:srgbClr val="09405E"/>
                                  </a:solidFill>
                                  <a:latin typeface="Cambria Math" charset="0"/>
                                  <a:ea typeface="Cambria Math" charset="0"/>
                                  <a:cs typeface="Cambria Math" charset="0"/>
                                </a:rPr>
                                <m:t>𝑖</m:t>
                              </m:r>
                            </m:sub>
                          </m:sSub>
                          <m:r>
                            <a:rPr kumimoji="1"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sSubSup>
                            <m:sSubSupPr>
                              <m:ctrlPr>
                                <a:rPr lang="en-US" altLang="zh-CN" sz="2800" i="1">
                                  <a:solidFill>
                                    <a:srgbClr val="09405E"/>
                                  </a:solidFill>
                                  <a:latin typeface="Cambria Math" charset="0"/>
                                </a:rPr>
                              </m:ctrlPr>
                            </m:sSubSupPr>
                            <m:e>
                              <m:r>
                                <a:rPr kumimoji="1"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rPr>
                                <m:t>𝑖</m:t>
                              </m:r>
                            </m:sub>
                            <m:sup>
                              <m:r>
                                <m:rPr>
                                  <m:sty m:val="p"/>
                                </m:rPr>
                                <a:rPr lang="en-US" altLang="zh-CN" sz="2800" i="0">
                                  <a:solidFill>
                                    <a:srgbClr val="09405E"/>
                                  </a:solidFill>
                                  <a:latin typeface="Cambria Math" charset="0"/>
                                </a:rPr>
                                <m:t>T</m:t>
                              </m:r>
                            </m:sup>
                          </m:sSubSup>
                        </m:e>
                      </m:nary>
                    </m:oMath>
                  </m:oMathPara>
                </a14:m>
                <a:endParaRPr kumimoji="1" lang="en-US" altLang="zh-CN" sz="2800" b="1" i="1" dirty="0" smtClean="0">
                  <a:solidFill>
                    <a:srgbClr val="09405E"/>
                  </a:solidFill>
                  <a:latin typeface="Cambria Math" charset="0"/>
                  <a:ea typeface="Cambria Math" charset="0"/>
                  <a:cs typeface="Cambria Math" charset="0"/>
                </a:endParaRPr>
              </a:p>
            </p:txBody>
          </p:sp>
        </mc:Choice>
        <mc:Fallback>
          <p:sp>
            <p:nvSpPr>
              <p:cNvPr id="12" name="矩形 11"/>
              <p:cNvSpPr>
                <a:spLocks noRot="1" noChangeAspect="1" noMove="1" noResize="1" noEditPoints="1" noAdjustHandles="1" noChangeArrowheads="1" noChangeShapeType="1" noTextEdit="1"/>
              </p:cNvSpPr>
              <p:nvPr/>
            </p:nvSpPr>
            <p:spPr>
              <a:xfrm>
                <a:off x="3614405" y="3549475"/>
                <a:ext cx="3427220" cy="1303883"/>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1298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67640"/>
            <a:ext cx="5653805" cy="7783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分类任务</a:t>
            </a:r>
            <a:endParaRPr kumimoji="1" lang="en-US" altLang="zh-CN" sz="24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4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回归</a:t>
            </a:r>
            <a:endParaRPr kumimoji="1" lang="en-US" altLang="zh-CN" sz="24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4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回归</a:t>
            </a: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的损失函数</a:t>
            </a:r>
            <a:endParaRPr kumimoji="1" lang="en-US" altLang="zh-CN" sz="24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400" dirty="0" smtClean="0">
                <a:solidFill>
                  <a:srgbClr val="09405E"/>
                </a:solidFill>
                <a:latin typeface="微软雅黑" panose="020B0503020204020204" pitchFamily="34" charset="-122"/>
                <a:ea typeface="微软雅黑" panose="020B0503020204020204" pitchFamily="34" charset="-122"/>
              </a:rPr>
              <a:t>Logistic</a:t>
            </a:r>
            <a:r>
              <a:rPr kumimoji="1" lang="zh-CN" altLang="en-US" sz="2400" dirty="0" smtClean="0">
                <a:solidFill>
                  <a:srgbClr val="09405E"/>
                </a:solidFill>
                <a:latin typeface="微软雅黑" panose="020B0503020204020204" pitchFamily="34" charset="-122"/>
                <a:ea typeface="微软雅黑" panose="020B0503020204020204" pitchFamily="34" charset="-122"/>
              </a:rPr>
              <a:t>回归的</a:t>
            </a:r>
            <a:r>
              <a:rPr kumimoji="1" lang="zh-CN" altLang="en-US" sz="2400" dirty="0">
                <a:solidFill>
                  <a:srgbClr val="09405E"/>
                </a:solidFill>
                <a:latin typeface="微软雅黑" panose="020B0503020204020204" pitchFamily="34" charset="-122"/>
                <a:ea typeface="微软雅黑" panose="020B0503020204020204" pitchFamily="34" charset="-122"/>
              </a:rPr>
              <a:t>优化</a:t>
            </a:r>
            <a:r>
              <a:rPr kumimoji="1" lang="zh-CN" altLang="en-US" sz="2400" dirty="0" smtClean="0">
                <a:solidFill>
                  <a:srgbClr val="09405E"/>
                </a:solidFill>
                <a:latin typeface="微软雅黑" panose="020B0503020204020204" pitchFamily="34" charset="-122"/>
                <a:ea typeface="微软雅黑" panose="020B0503020204020204" pitchFamily="34" charset="-122"/>
              </a:rPr>
              <a:t>算法</a:t>
            </a:r>
            <a:endParaRPr kumimoji="1" lang="en-US" altLang="zh-CN" sz="2400" dirty="0" smtClean="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梯度下降法</a:t>
            </a:r>
            <a:endParaRPr kumimoji="1" lang="en-US" altLang="zh-CN" sz="2400" dirty="0" smtClean="0">
              <a:solidFill>
                <a:schemeClr val="bg1">
                  <a:lumMod val="65000"/>
                </a:schemeClr>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400" dirty="0" smtClean="0">
                <a:solidFill>
                  <a:srgbClr val="09405E"/>
                </a:solidFill>
                <a:latin typeface="微软雅黑" panose="020B0503020204020204" pitchFamily="34" charset="-122"/>
                <a:ea typeface="微软雅黑" panose="020B0503020204020204" pitchFamily="34" charset="-122"/>
              </a:rPr>
              <a:t>牛顿法</a:t>
            </a:r>
            <a:endParaRPr kumimoji="1" lang="en-US" altLang="zh-CN" sz="24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4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400" dirty="0">
                <a:solidFill>
                  <a:schemeClr val="bg1">
                    <a:lumMod val="65000"/>
                  </a:schemeClr>
                </a:solidFill>
                <a:latin typeface="微软雅黑" panose="020B0503020204020204" pitchFamily="34" charset="-122"/>
                <a:ea typeface="微软雅黑" panose="020B0503020204020204" pitchFamily="34" charset="-122"/>
              </a:rPr>
              <a:t>回归的多类分类任务</a:t>
            </a:r>
            <a:endParaRPr kumimoji="1" lang="en-US" altLang="zh-CN" sz="24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分类任务中的样本不均衡</a:t>
            </a: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问题</a:t>
            </a:r>
            <a:endParaRPr kumimoji="1" lang="en-US" altLang="zh-CN" sz="24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400" dirty="0">
                <a:solidFill>
                  <a:schemeClr val="bg1">
                    <a:lumMod val="65000"/>
                  </a:schemeClr>
                </a:solidFill>
                <a:latin typeface="微软雅黑" panose="020B0503020204020204" pitchFamily="34" charset="-122"/>
                <a:ea typeface="微软雅黑" panose="020B0503020204020204" pitchFamily="34" charset="-122"/>
              </a:rPr>
              <a:t>分类模型的评价</a:t>
            </a:r>
            <a:r>
              <a:rPr kumimoji="1" lang="zh-CN" altLang="en-US" sz="2400" dirty="0" smtClean="0">
                <a:solidFill>
                  <a:schemeClr val="bg1">
                    <a:lumMod val="65000"/>
                  </a:schemeClr>
                </a:solidFill>
                <a:latin typeface="微软雅黑" panose="020B0503020204020204" pitchFamily="34" charset="-122"/>
                <a:ea typeface="微软雅黑" panose="020B0503020204020204" pitchFamily="34" charset="-122"/>
              </a:rPr>
              <a:t>指标</a:t>
            </a:r>
            <a:endParaRPr kumimoji="1" lang="en-US" altLang="zh-CN" sz="24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4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4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4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4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4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4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400" dirty="0">
                <a:solidFill>
                  <a:schemeClr val="bg1">
                    <a:lumMod val="65000"/>
                  </a:schemeClr>
                </a:solidFill>
                <a:latin typeface="微软雅黑" panose="020B0503020204020204" pitchFamily="34" charset="-122"/>
                <a:ea typeface="微软雅黑" panose="020B0503020204020204" pitchFamily="34" charset="-122"/>
              </a:rPr>
              <a:t>回归案例分析</a:t>
            </a:r>
            <a:endParaRPr kumimoji="1" lang="en-US" altLang="zh-CN" sz="24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4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4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4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2953992"/>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a:t>牛顿法</a:t>
                </a:r>
                <a:r>
                  <a:rPr lang="zh-CN" altLang="zh-CN" dirty="0"/>
                  <a:t>亦</a:t>
                </a:r>
                <a:r>
                  <a:rPr lang="zh-CN" altLang="en-US" dirty="0"/>
                  <a:t>被称为</a:t>
                </a:r>
                <a:r>
                  <a:rPr lang="zh-CN" altLang="zh-CN" dirty="0"/>
                  <a:t>牛顿-拉夫逊（ Newton-Raphson ）方法</a:t>
                </a:r>
                <a:r>
                  <a:rPr lang="zh-CN" altLang="en-US" dirty="0"/>
                  <a:t>。 牛顿在</a:t>
                </a:r>
                <a:r>
                  <a:rPr lang="en-US" altLang="zh-CN" dirty="0"/>
                  <a:t>17</a:t>
                </a:r>
                <a:r>
                  <a:rPr lang="zh-CN" altLang="en-US" dirty="0"/>
                  <a:t>世纪提出用来求解方程的</a:t>
                </a:r>
                <a:r>
                  <a:rPr lang="zh-CN" altLang="en-US" dirty="0" smtClean="0"/>
                  <a:t>根。</a:t>
                </a:r>
                <a:endParaRPr kumimoji="1" lang="en-US" altLang="zh-CN" dirty="0" smtClean="0"/>
              </a:p>
              <a:p>
                <a:pPr>
                  <a:lnSpc>
                    <a:spcPct val="100000"/>
                  </a:lnSpc>
                </a:pPr>
                <a:r>
                  <a:rPr lang="zh-CN" altLang="en-US" dirty="0"/>
                  <a:t>假设点</a:t>
                </a:r>
                <a14:m>
                  <m:oMath xmlns:m="http://schemas.openxmlformats.org/officeDocument/2006/math">
                    <m:sSup>
                      <m:sSupPr>
                        <m:ctrlPr>
                          <a:rPr lang="en-US" altLang="zh-CN" i="1">
                            <a:latin typeface="Cambria Math" charset="0"/>
                          </a:rPr>
                        </m:ctrlPr>
                      </m:sSupPr>
                      <m:e>
                        <m:r>
                          <a:rPr lang="en-US" altLang="zh-CN" i="1">
                            <a:latin typeface="Cambria Math" charset="0"/>
                          </a:rPr>
                          <m:t>𝑥</m:t>
                        </m:r>
                      </m:e>
                      <m:sup>
                        <m:r>
                          <a:rPr lang="en-US" altLang="zh-CN" i="1">
                            <a:latin typeface="Cambria Math" charset="0"/>
                          </a:rPr>
                          <m:t>∗</m:t>
                        </m:r>
                      </m:sup>
                    </m:sSup>
                  </m:oMath>
                </a14:m>
                <a:r>
                  <a:rPr lang="zh-CN" altLang="en-US" dirty="0"/>
                  <a:t>为函数</a:t>
                </a:r>
                <a14:m>
                  <m:oMath xmlns:m="http://schemas.openxmlformats.org/officeDocument/2006/math">
                    <m:r>
                      <a:rPr lang="en-US" altLang="zh-CN" i="1">
                        <a:latin typeface="Cambria Math" charset="0"/>
                      </a:rPr>
                      <m:t>𝑓</m:t>
                    </m:r>
                    <m:r>
                      <a:rPr lang="en-US" altLang="zh-CN" i="1">
                        <a:latin typeface="Cambria Math" charset="0"/>
                      </a:rPr>
                      <m:t>(</m:t>
                    </m:r>
                    <m:r>
                      <a:rPr lang="en-US" altLang="zh-CN" i="1">
                        <a:latin typeface="Cambria Math" charset="0"/>
                      </a:rPr>
                      <m:t>𝑥</m:t>
                    </m:r>
                    <m:r>
                      <a:rPr lang="en-US" altLang="zh-CN" i="1">
                        <a:latin typeface="Cambria Math" charset="0"/>
                      </a:rPr>
                      <m:t>)</m:t>
                    </m:r>
                  </m:oMath>
                </a14:m>
                <a:r>
                  <a:rPr lang="zh-CN" altLang="en-US" dirty="0"/>
                  <a:t> </a:t>
                </a:r>
                <a:r>
                  <a:rPr lang="zh-CN" altLang="en-US" dirty="0"/>
                  <a:t>的根</a:t>
                </a:r>
                <a:r>
                  <a:rPr lang="zh-CN" altLang="en-US" dirty="0"/>
                  <a:t>，则</a:t>
                </a:r>
                <a14:m>
                  <m:oMath xmlns:m="http://schemas.openxmlformats.org/officeDocument/2006/math">
                    <m:r>
                      <a:rPr lang="en-US" altLang="zh-CN" i="1">
                        <a:latin typeface="Cambria Math" charset="0"/>
                      </a:rPr>
                      <m:t>𝑓</m:t>
                    </m:r>
                    <m:r>
                      <a:rPr lang="en-US" altLang="zh-CN" i="1">
                        <a:latin typeface="Cambria Math" charset="0"/>
                      </a:rPr>
                      <m:t>(</m:t>
                    </m:r>
                    <m:sSup>
                      <m:sSupPr>
                        <m:ctrlPr>
                          <a:rPr lang="en-US" altLang="zh-CN" i="1">
                            <a:latin typeface="Cambria Math" charset="0"/>
                          </a:rPr>
                        </m:ctrlPr>
                      </m:sSupPr>
                      <m:e>
                        <m:r>
                          <a:rPr lang="en-US" altLang="zh-CN" i="1">
                            <a:latin typeface="Cambria Math" charset="0"/>
                          </a:rPr>
                          <m:t>𝑥</m:t>
                        </m:r>
                      </m:e>
                      <m:sup>
                        <m:r>
                          <a:rPr lang="en-US" altLang="zh-CN" i="1">
                            <a:latin typeface="Cambria Math" charset="0"/>
                          </a:rPr>
                          <m:t>∗</m:t>
                        </m:r>
                      </m:sup>
                    </m:sSup>
                    <m:r>
                      <a:rPr lang="en-US" altLang="zh-CN" i="1">
                        <a:latin typeface="Cambria Math" charset="0"/>
                      </a:rPr>
                      <m:t>)=0</m:t>
                    </m:r>
                  </m:oMath>
                </a14:m>
                <a:r>
                  <a:rPr kumimoji="1" lang="zh-CN" altLang="en-US" dirty="0" smtClean="0"/>
                  <a:t>。</a:t>
                </a:r>
                <a:endParaRPr kumimoji="1" lang="en-US" altLang="zh-CN" dirty="0" smtClean="0"/>
              </a:p>
              <a:p>
                <a:pPr>
                  <a:lnSpc>
                    <a:spcPct val="100000"/>
                  </a:lnSpc>
                </a:pPr>
                <a:r>
                  <a:rPr lang="zh-CN" altLang="en-US" dirty="0"/>
                  <a:t>现在</a:t>
                </a:r>
                <a:r>
                  <a:rPr lang="zh-CN" altLang="en-US" dirty="0"/>
                  <a:t>我们将函数</a:t>
                </a:r>
                <a14:m>
                  <m:oMath xmlns:m="http://schemas.openxmlformats.org/officeDocument/2006/math">
                    <m:r>
                      <a:rPr lang="en-US" altLang="zh-CN" i="1">
                        <a:latin typeface="Cambria Math" charset="0"/>
                      </a:rPr>
                      <m:t>𝑓</m:t>
                    </m:r>
                    <m:r>
                      <a:rPr lang="en-US" altLang="zh-CN" i="1">
                        <a:latin typeface="Cambria Math" charset="0"/>
                      </a:rPr>
                      <m:t>(</m:t>
                    </m:r>
                    <m:r>
                      <a:rPr lang="en-US" altLang="zh-CN" i="1">
                        <a:latin typeface="Cambria Math" charset="0"/>
                      </a:rPr>
                      <m:t>𝑥</m:t>
                    </m:r>
                    <m:r>
                      <a:rPr lang="en-US" altLang="zh-CN" i="1">
                        <a:latin typeface="Cambria Math" charset="0"/>
                      </a:rPr>
                      <m:t>)</m:t>
                    </m:r>
                  </m:oMath>
                </a14:m>
                <a:r>
                  <a:rPr lang="zh-CN" altLang="en-US" dirty="0"/>
                  <a:t>在点</a:t>
                </a:r>
                <a14:m>
                  <m:oMath xmlns:m="http://schemas.openxmlformats.org/officeDocument/2006/math">
                    <m:sSup>
                      <m:sSupPr>
                        <m:ctrlPr>
                          <a:rPr lang="en-US" altLang="zh-CN" i="1">
                            <a:latin typeface="Cambria Math" charset="0"/>
                          </a:rPr>
                        </m:ctrlPr>
                      </m:sSupPr>
                      <m:e>
                        <m:r>
                          <a:rPr lang="en-US" altLang="zh-CN" i="1">
                            <a:latin typeface="Cambria Math" charset="0"/>
                          </a:rPr>
                          <m:t>𝑥</m:t>
                        </m:r>
                      </m:e>
                      <m:sup>
                        <m:r>
                          <a:rPr lang="en-US" altLang="zh-CN" i="1">
                            <a:latin typeface="Cambria Math" charset="0"/>
                          </a:rPr>
                          <m:t>(</m:t>
                        </m:r>
                        <m:r>
                          <a:rPr lang="en-US" altLang="zh-CN" i="1">
                            <a:latin typeface="Cambria Math" charset="0"/>
                          </a:rPr>
                          <m:t>𝑡</m:t>
                        </m:r>
                        <m:r>
                          <a:rPr lang="en-US" altLang="zh-CN" i="1">
                            <a:latin typeface="Cambria Math" charset="0"/>
                          </a:rPr>
                          <m:t>) </m:t>
                        </m:r>
                      </m:sup>
                    </m:sSup>
                  </m:oMath>
                </a14:m>
                <a:r>
                  <a:rPr lang="zh-CN" altLang="en-US" dirty="0"/>
                  <a:t>处进行一</a:t>
                </a:r>
                <a:r>
                  <a:rPr lang="zh-CN" altLang="en-US" dirty="0"/>
                  <a:t>阶泰勒展开</a:t>
                </a:r>
                <a:r>
                  <a:rPr lang="zh-CN" altLang="en-US" dirty="0" smtClean="0"/>
                  <a:t>有</a:t>
                </a:r>
                <a:endParaRPr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r>
                  <a:rPr lang="zh-CN" altLang="en-US" dirty="0"/>
                  <a:t>假设点</a:t>
                </a:r>
                <a14:m>
                  <m:oMath xmlns:m="http://schemas.openxmlformats.org/officeDocument/2006/math">
                    <m:sSup>
                      <m:sSupPr>
                        <m:ctrlPr>
                          <a:rPr lang="en-US" altLang="zh-CN" i="1">
                            <a:latin typeface="Cambria Math" charset="0"/>
                          </a:rPr>
                        </m:ctrlPr>
                      </m:sSupPr>
                      <m:e>
                        <m:r>
                          <a:rPr lang="en-US" altLang="zh-CN" i="1">
                            <a:latin typeface="Cambria Math" charset="0"/>
                          </a:rPr>
                          <m:t>𝑥</m:t>
                        </m:r>
                      </m:e>
                      <m:sup>
                        <m:r>
                          <a:rPr lang="en-US" altLang="zh-CN" i="1">
                            <a:latin typeface="Cambria Math" charset="0"/>
                          </a:rPr>
                          <m:t>(</m:t>
                        </m:r>
                        <m:r>
                          <a:rPr lang="en-US" altLang="zh-CN" i="1">
                            <a:latin typeface="Cambria Math" charset="0"/>
                          </a:rPr>
                          <m:t>𝑡</m:t>
                        </m:r>
                        <m:r>
                          <a:rPr lang="en-US" altLang="zh-CN" i="1">
                            <a:latin typeface="Cambria Math" charset="0"/>
                          </a:rPr>
                          <m:t>+1</m:t>
                        </m:r>
                        <m:r>
                          <a:rPr lang="en-US" altLang="zh-CN" i="1">
                            <a:latin typeface="Cambria Math" charset="0"/>
                          </a:rPr>
                          <m:t>) </m:t>
                        </m:r>
                      </m:sup>
                    </m:sSup>
                  </m:oMath>
                </a14:m>
                <a:r>
                  <a:rPr lang="zh-CN" altLang="en-US" dirty="0"/>
                  <a:t>为函数</a:t>
                </a:r>
                <a14:m>
                  <m:oMath xmlns:m="http://schemas.openxmlformats.org/officeDocument/2006/math">
                    <m:r>
                      <a:rPr lang="en-US" altLang="zh-CN" i="1">
                        <a:latin typeface="Cambria Math" charset="0"/>
                      </a:rPr>
                      <m:t>𝑓</m:t>
                    </m:r>
                    <m:r>
                      <a:rPr lang="en-US" altLang="zh-CN" i="1">
                        <a:latin typeface="Cambria Math" charset="0"/>
                      </a:rPr>
                      <m:t>(</m:t>
                    </m:r>
                    <m:r>
                      <a:rPr lang="en-US" altLang="zh-CN" i="1">
                        <a:latin typeface="Cambria Math" charset="0"/>
                      </a:rPr>
                      <m:t>𝑥</m:t>
                    </m:r>
                    <m:r>
                      <a:rPr lang="en-US" altLang="zh-CN" i="1">
                        <a:latin typeface="Cambria Math" charset="0"/>
                      </a:rPr>
                      <m:t>)</m:t>
                    </m:r>
                  </m:oMath>
                </a14:m>
                <a:r>
                  <a:rPr lang="zh-CN" altLang="en-US" dirty="0"/>
                  <a:t> </a:t>
                </a:r>
                <a:r>
                  <a:rPr lang="zh-CN" altLang="en-US" dirty="0"/>
                  <a:t>的根</a:t>
                </a:r>
                <a:r>
                  <a:rPr lang="zh-CN" altLang="en-US" dirty="0"/>
                  <a:t>，则</a:t>
                </a:r>
                <a:r>
                  <a:rPr lang="zh-CN" altLang="en-US" dirty="0" smtClean="0"/>
                  <a:t>有</a:t>
                </a:r>
                <a:endParaRPr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r>
                  <a:rPr lang="zh-CN" altLang="en-US" dirty="0"/>
                  <a:t>那么可以得到</a:t>
                </a:r>
                <a:endParaRPr kumimoji="1" lang="en-US" altLang="zh-CN" dirty="0"/>
              </a:p>
              <a:p>
                <a:pPr>
                  <a:lnSpc>
                    <a:spcPct val="100000"/>
                  </a:lnSpc>
                </a:pPr>
                <a:endParaRPr kumimoji="1" lang="en-US" altLang="zh-CN" dirty="0" smtClean="0"/>
              </a:p>
              <a:p>
                <a:pPr>
                  <a:lnSpc>
                    <a:spcPct val="100000"/>
                  </a:lnSpc>
                </a:pPr>
                <a:endParaRPr kumimoji="1" lang="en-US" altLang="zh-CN"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r="-45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smtClean="0"/>
              <a:t>牛顿法</a:t>
            </a:r>
            <a:endParaRPr kumimoji="1" lang="zh-CN" altLang="en-US" dirty="0"/>
          </a:p>
        </p:txBody>
      </p:sp>
      <mc:AlternateContent xmlns:mc="http://schemas.openxmlformats.org/markup-compatibility/2006">
        <mc:Choice xmlns:a14="http://schemas.microsoft.com/office/drawing/2010/main" Requires="a14">
          <p:sp>
            <p:nvSpPr>
              <p:cNvPr id="11" name="矩形 10"/>
              <p:cNvSpPr/>
              <p:nvPr/>
            </p:nvSpPr>
            <p:spPr>
              <a:xfrm>
                <a:off x="2734315" y="3088976"/>
                <a:ext cx="5554919" cy="586827"/>
              </a:xfrm>
              <a:prstGeom prst="rect">
                <a:avLst/>
              </a:prstGeom>
            </p:spPr>
            <p:txBody>
              <a:bodyPr wrap="none">
                <a:spAutoFit/>
              </a:bodyPr>
              <a:lstStyle/>
              <a:p>
                <a14:m>
                  <m:oMath xmlns:m="http://schemas.openxmlformats.org/officeDocument/2006/math">
                    <m:r>
                      <a:rPr lang="en-US" altLang="zh-CN" sz="2800" i="1" dirty="0" smtClean="0">
                        <a:solidFill>
                          <a:srgbClr val="09405E"/>
                        </a:solidFill>
                        <a:latin typeface="Cambria Math" charset="0"/>
                        <a:ea typeface="Microsoft YaHei" charset="-122"/>
                        <a:cs typeface="Microsoft YaHei" charset="-122"/>
                      </a:rPr>
                      <m:t>𝑓</m:t>
                    </m:r>
                    <m:d>
                      <m:dPr>
                        <m:ctrlPr>
                          <a:rPr lang="en-US" altLang="zh-CN" sz="2800" i="1" dirty="0" smtClean="0">
                            <a:solidFill>
                              <a:srgbClr val="09405E"/>
                            </a:solidFill>
                            <a:latin typeface="Cambria Math" charset="0"/>
                            <a:ea typeface="Microsoft YaHei" charset="-122"/>
                            <a:cs typeface="Microsoft YaHei" charset="-122"/>
                          </a:rPr>
                        </m:ctrlPr>
                      </m:dPr>
                      <m:e>
                        <m:r>
                          <a:rPr lang="en-US" altLang="zh-CN" sz="2800" i="1" dirty="0" smtClean="0">
                            <a:solidFill>
                              <a:srgbClr val="09405E"/>
                            </a:solidFill>
                            <a:latin typeface="Cambria Math" charset="0"/>
                            <a:ea typeface="Microsoft YaHei" charset="-122"/>
                            <a:cs typeface="Microsoft YaHei" charset="-122"/>
                          </a:rPr>
                          <m:t>𝑥</m:t>
                        </m:r>
                      </m:e>
                    </m:d>
                    <m:r>
                      <a:rPr lang="en-US" altLang="zh-CN" sz="2800" b="0" i="1" dirty="0" smtClean="0">
                        <a:solidFill>
                          <a:srgbClr val="09405E"/>
                        </a:solidFill>
                        <a:latin typeface="Cambria Math" charset="0"/>
                        <a:ea typeface="Cambria Math" charset="0"/>
                        <a:cs typeface="Cambria Math" charset="0"/>
                      </a:rPr>
                      <m:t>≈</m:t>
                    </m:r>
                    <m:r>
                      <a:rPr lang="en-US" altLang="zh-CN" sz="2800" i="1" dirty="0">
                        <a:solidFill>
                          <a:srgbClr val="09405E"/>
                        </a:solidFill>
                        <a:latin typeface="Cambria Math" charset="0"/>
                        <a:ea typeface="Microsoft YaHei" charset="-122"/>
                        <a:cs typeface="Microsoft YaHei" charset="-122"/>
                      </a:rPr>
                      <m:t>𝑓</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oMath>
                </a14:m>
                <a:r>
                  <a:rPr lang="en-US" altLang="zh-CN" sz="2800" dirty="0" smtClean="0">
                    <a:solidFill>
                      <a:srgbClr val="09405E"/>
                    </a:solidFill>
                  </a:rPr>
                  <a:t>+</a:t>
                </a:r>
                <a:r>
                  <a:rPr lang="en-US" altLang="zh-CN" sz="2800" dirty="0">
                    <a:solidFill>
                      <a:srgbClr val="09405E"/>
                    </a:solidFill>
                    <a:ea typeface="Cambria Math" charset="0"/>
                    <a:cs typeface="Cambria Math" charset="0"/>
                  </a:rPr>
                  <a:t> </a:t>
                </a:r>
                <a14:m>
                  <m:oMath xmlns:m="http://schemas.openxmlformats.org/officeDocument/2006/math">
                    <m:d>
                      <m:dPr>
                        <m:ctrlPr>
                          <a:rPr lang="en-US" altLang="zh-CN" sz="2800" i="1" dirty="0">
                            <a:solidFill>
                              <a:srgbClr val="09405E"/>
                            </a:solidFill>
                            <a:latin typeface="Cambria Math" charset="0"/>
                            <a:ea typeface="Cambria Math" charset="0"/>
                            <a:cs typeface="Cambria Math" charset="0"/>
                          </a:rPr>
                        </m:ctrlPr>
                      </m:dPr>
                      <m:e>
                        <m:sSup>
                          <m:sSupPr>
                            <m:ctrlPr>
                              <a:rPr lang="en-US" altLang="zh-CN" sz="2800" i="1">
                                <a:solidFill>
                                  <a:srgbClr val="09405E"/>
                                </a:solidFill>
                                <a:latin typeface="Cambria Math" charset="0"/>
                              </a:rPr>
                            </m:ctrlPr>
                          </m:sSupPr>
                          <m:e>
                            <m:r>
                              <a:rPr lang="en-US" altLang="zh-CN" sz="2800" b="0" i="1" smtClean="0">
                                <a:solidFill>
                                  <a:srgbClr val="09405E"/>
                                </a:solidFill>
                                <a:latin typeface="Cambria Math" charset="0"/>
                              </a:rPr>
                              <m:t>𝑥</m:t>
                            </m:r>
                            <m:r>
                              <a:rPr lang="en-US" altLang="zh-CN" sz="2800" b="0" i="1" smtClean="0">
                                <a:solidFill>
                                  <a:srgbClr val="09405E"/>
                                </a:solidFill>
                                <a:latin typeface="Cambria Math" charset="0"/>
                              </a:rPr>
                              <m:t>−</m:t>
                            </m:r>
                            <m:r>
                              <a:rPr lang="en-US" altLang="zh-CN" sz="2800" i="1">
                                <a:solidFill>
                                  <a:srgbClr val="09405E"/>
                                </a:solidFill>
                                <a:latin typeface="Cambria Math" charset="0"/>
                              </a:rPr>
                              <m:t>𝑥</m:t>
                            </m:r>
                          </m:e>
                          <m:sup>
                            <m:d>
                              <m:dPr>
                                <m:ctrlPr>
                                  <a:rPr lang="en-US" altLang="zh-CN" sz="2800" i="1">
                                    <a:solidFill>
                                      <a:srgbClr val="09405E"/>
                                    </a:solidFill>
                                    <a:latin typeface="Cambria Math" charset="0"/>
                                  </a:rPr>
                                </m:ctrlPr>
                              </m:dPr>
                              <m:e>
                                <m:r>
                                  <a:rPr lang="en-US" altLang="zh-CN" sz="2800" i="1">
                                    <a:solidFill>
                                      <a:srgbClr val="09405E"/>
                                    </a:solidFill>
                                    <a:latin typeface="Cambria Math" charset="0"/>
                                  </a:rPr>
                                  <m:t>𝑡</m:t>
                                </m:r>
                              </m:e>
                            </m:d>
                          </m:sup>
                        </m:sSup>
                      </m:e>
                    </m:d>
                    <m:r>
                      <a:rPr lang="en-US" altLang="zh-CN" sz="2800" i="1" dirty="0">
                        <a:solidFill>
                          <a:srgbClr val="09405E"/>
                        </a:solidFill>
                        <a:latin typeface="Cambria Math" charset="0"/>
                        <a:ea typeface="Microsoft YaHei" charset="-122"/>
                        <a:cs typeface="Microsoft YaHei" charset="-122"/>
                      </a:rPr>
                      <m:t>𝑓</m:t>
                    </m:r>
                    <m:r>
                      <a:rPr lang="en-US" altLang="zh-CN" sz="2800" b="0" i="1" dirty="0" smtClean="0">
                        <a:solidFill>
                          <a:srgbClr val="09405E"/>
                        </a:solidFill>
                        <a:latin typeface="Cambria Math" charset="0"/>
                        <a:ea typeface="Microsoft YaHei" charset="-122"/>
                        <a:cs typeface="Microsoft YaHei" charset="-122"/>
                      </a:rPr>
                      <m:t>′</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oMath>
                </a14:m>
                <a:endParaRPr lang="zh-CN" altLang="en-US" sz="2800" dirty="0">
                  <a:solidFill>
                    <a:srgbClr val="09405E"/>
                  </a:solidFill>
                </a:endParaRPr>
              </a:p>
            </p:txBody>
          </p:sp>
        </mc:Choice>
        <mc:Fallback>
          <p:sp>
            <p:nvSpPr>
              <p:cNvPr id="11" name="矩形 10"/>
              <p:cNvSpPr>
                <a:spLocks noRot="1" noChangeAspect="1" noMove="1" noResize="1" noEditPoints="1" noAdjustHandles="1" noChangeArrowheads="1" noChangeShapeType="1" noTextEdit="1"/>
              </p:cNvSpPr>
              <p:nvPr/>
            </p:nvSpPr>
            <p:spPr>
              <a:xfrm>
                <a:off x="2734315" y="3088976"/>
                <a:ext cx="5554919" cy="586827"/>
              </a:xfrm>
              <a:prstGeom prst="rect">
                <a:avLst/>
              </a:prstGeom>
              <a:blipFill rotWithShape="0">
                <a:blip r:embed="rId3"/>
                <a:stretch>
                  <a:fillRect t="-3125" b="-260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2702971" y="4384396"/>
                <a:ext cx="7796301" cy="586827"/>
              </a:xfrm>
              <a:prstGeom prst="rect">
                <a:avLst/>
              </a:prstGeom>
            </p:spPr>
            <p:txBody>
              <a:bodyPr wrap="none">
                <a:spAutoFit/>
              </a:bodyPr>
              <a:lstStyle/>
              <a:p>
                <a14:m>
                  <m:oMath xmlns:m="http://schemas.openxmlformats.org/officeDocument/2006/math">
                    <m:r>
                      <a:rPr lang="en-US" altLang="zh-CN" sz="2800" i="1" dirty="0" smtClean="0">
                        <a:solidFill>
                          <a:srgbClr val="09405E"/>
                        </a:solidFill>
                        <a:latin typeface="Cambria Math" charset="0"/>
                        <a:ea typeface="Microsoft YaHei" charset="-122"/>
                        <a:cs typeface="Microsoft YaHei" charset="-122"/>
                      </a:rPr>
                      <m:t>𝑓</m:t>
                    </m:r>
                    <m:d>
                      <m:dPr>
                        <m:ctrlPr>
                          <a:rPr lang="en-US" altLang="zh-CN" sz="2800" i="1" dirty="0" smtClean="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𝑥</m:t>
                            </m:r>
                          </m:e>
                          <m:sup>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𝑡</m:t>
                            </m:r>
                            <m:r>
                              <a:rPr lang="en-US" altLang="zh-CN" sz="2800" i="1">
                                <a:solidFill>
                                  <a:srgbClr val="09405E"/>
                                </a:solidFill>
                                <a:latin typeface="Cambria Math" charset="0"/>
                                <a:ea typeface="Microsoft YaHei" charset="-122"/>
                                <a:cs typeface="Microsoft YaHei" charset="-122"/>
                              </a:rPr>
                              <m:t>+1) </m:t>
                            </m:r>
                          </m:sup>
                        </m:sSup>
                      </m:e>
                    </m:d>
                    <m:r>
                      <a:rPr lang="en-US" altLang="zh-CN" sz="2800" b="0" i="1" dirty="0" smtClean="0">
                        <a:solidFill>
                          <a:srgbClr val="09405E"/>
                        </a:solidFill>
                        <a:latin typeface="Cambria Math" charset="0"/>
                        <a:ea typeface="Cambria Math" charset="0"/>
                        <a:cs typeface="Cambria Math" charset="0"/>
                      </a:rPr>
                      <m:t>≈</m:t>
                    </m:r>
                    <m:r>
                      <a:rPr lang="en-US" altLang="zh-CN" sz="2800" i="1" dirty="0">
                        <a:solidFill>
                          <a:srgbClr val="09405E"/>
                        </a:solidFill>
                        <a:latin typeface="Cambria Math" charset="0"/>
                        <a:ea typeface="Microsoft YaHei" charset="-122"/>
                        <a:cs typeface="Microsoft YaHei" charset="-122"/>
                      </a:rPr>
                      <m:t>𝑓</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oMath>
                </a14:m>
                <a:r>
                  <a:rPr lang="en-US" altLang="zh-CN" sz="2800" dirty="0" smtClean="0">
                    <a:solidFill>
                      <a:srgbClr val="09405E"/>
                    </a:solidFill>
                  </a:rPr>
                  <a:t>+</a:t>
                </a:r>
                <a:r>
                  <a:rPr lang="en-US" altLang="zh-CN" sz="2800" dirty="0">
                    <a:solidFill>
                      <a:srgbClr val="09405E"/>
                    </a:solidFill>
                    <a:ea typeface="Cambria Math" charset="0"/>
                    <a:cs typeface="Cambria Math" charset="0"/>
                  </a:rPr>
                  <a:t> </a:t>
                </a:r>
                <a14:m>
                  <m:oMath xmlns:m="http://schemas.openxmlformats.org/officeDocument/2006/math">
                    <m:d>
                      <m:dPr>
                        <m:ctrlPr>
                          <a:rPr lang="en-US" altLang="zh-CN" sz="2800" i="1" dirty="0">
                            <a:solidFill>
                              <a:srgbClr val="09405E"/>
                            </a:solidFill>
                            <a:latin typeface="Cambria Math" charset="0"/>
                            <a:ea typeface="Cambria Math" charset="0"/>
                            <a:cs typeface="Cambria Math" charset="0"/>
                          </a:rPr>
                        </m:ctrlPr>
                      </m:dPr>
                      <m:e>
                        <m:sSup>
                          <m:sSupPr>
                            <m:ctrlPr>
                              <a:rPr lang="en-US" altLang="zh-CN" sz="2800" i="1">
                                <a:solidFill>
                                  <a:srgbClr val="09405E"/>
                                </a:solidFill>
                                <a:latin typeface="Cambria Math" charset="0"/>
                              </a:rPr>
                            </m:ctrlPr>
                          </m:sSupPr>
                          <m:e>
                            <m:sSup>
                              <m:sSupPr>
                                <m:ctrlPr>
                                  <a:rPr lang="en-US" altLang="zh-CN" sz="2800" i="1">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𝑥</m:t>
                                </m:r>
                              </m:e>
                              <m:sup>
                                <m:d>
                                  <m:dPr>
                                    <m:ctrlPr>
                                      <a:rPr lang="en-US" altLang="zh-CN" sz="2800" i="1">
                                        <a:solidFill>
                                          <a:srgbClr val="09405E"/>
                                        </a:solidFill>
                                        <a:latin typeface="Cambria Math" charset="0"/>
                                        <a:ea typeface="Microsoft YaHei" charset="-122"/>
                                        <a:cs typeface="Microsoft YaHei" charset="-122"/>
                                      </a:rPr>
                                    </m:ctrlPr>
                                  </m:dPr>
                                  <m:e>
                                    <m:r>
                                      <a:rPr lang="en-US" altLang="zh-CN" sz="2800" i="1">
                                        <a:solidFill>
                                          <a:srgbClr val="09405E"/>
                                        </a:solidFill>
                                        <a:latin typeface="Cambria Math" charset="0"/>
                                        <a:ea typeface="Microsoft YaHei" charset="-122"/>
                                        <a:cs typeface="Microsoft YaHei" charset="-122"/>
                                      </a:rPr>
                                      <m:t>𝑡</m:t>
                                    </m:r>
                                    <m:r>
                                      <a:rPr lang="en-US" altLang="zh-CN" sz="2800" i="1">
                                        <a:solidFill>
                                          <a:srgbClr val="09405E"/>
                                        </a:solidFill>
                                        <a:latin typeface="Cambria Math" charset="0"/>
                                        <a:ea typeface="Microsoft YaHei" charset="-122"/>
                                        <a:cs typeface="Microsoft YaHei" charset="-122"/>
                                      </a:rPr>
                                      <m:t>+1</m:t>
                                    </m:r>
                                  </m:e>
                                </m:d>
                              </m:sup>
                            </m:sSup>
                            <m:r>
                              <a:rPr lang="en-US" altLang="zh-CN" sz="2800" b="0" i="1" smtClean="0">
                                <a:solidFill>
                                  <a:srgbClr val="09405E"/>
                                </a:solidFill>
                                <a:latin typeface="Cambria Math" charset="0"/>
                              </a:rPr>
                              <m:t>−</m:t>
                            </m:r>
                            <m:r>
                              <a:rPr lang="en-US" altLang="zh-CN" sz="2800" i="1">
                                <a:solidFill>
                                  <a:srgbClr val="09405E"/>
                                </a:solidFill>
                                <a:latin typeface="Cambria Math" charset="0"/>
                              </a:rPr>
                              <m:t>𝑥</m:t>
                            </m:r>
                          </m:e>
                          <m:sup>
                            <m:d>
                              <m:dPr>
                                <m:ctrlPr>
                                  <a:rPr lang="en-US" altLang="zh-CN" sz="2800" i="1">
                                    <a:solidFill>
                                      <a:srgbClr val="09405E"/>
                                    </a:solidFill>
                                    <a:latin typeface="Cambria Math" charset="0"/>
                                  </a:rPr>
                                </m:ctrlPr>
                              </m:dPr>
                              <m:e>
                                <m:r>
                                  <a:rPr lang="en-US" altLang="zh-CN" sz="2800" i="1">
                                    <a:solidFill>
                                      <a:srgbClr val="09405E"/>
                                    </a:solidFill>
                                    <a:latin typeface="Cambria Math" charset="0"/>
                                  </a:rPr>
                                  <m:t>𝑡</m:t>
                                </m:r>
                              </m:e>
                            </m:d>
                          </m:sup>
                        </m:sSup>
                      </m:e>
                    </m:d>
                    <m:r>
                      <a:rPr lang="en-US" altLang="zh-CN" sz="2800" i="1" dirty="0">
                        <a:solidFill>
                          <a:srgbClr val="09405E"/>
                        </a:solidFill>
                        <a:latin typeface="Cambria Math" charset="0"/>
                        <a:ea typeface="Microsoft YaHei" charset="-122"/>
                        <a:cs typeface="Microsoft YaHei" charset="-122"/>
                      </a:rPr>
                      <m:t>𝑓</m:t>
                    </m:r>
                    <m:r>
                      <a:rPr lang="en-US" altLang="zh-CN" sz="2800" i="1" dirty="0">
                        <a:solidFill>
                          <a:srgbClr val="09405E"/>
                        </a:solidFill>
                        <a:latin typeface="Cambria Math" charset="0"/>
                        <a:ea typeface="Microsoft YaHei" charset="-122"/>
                        <a:cs typeface="Microsoft YaHei" charset="-122"/>
                      </a:rPr>
                      <m:t>′</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r>
                      <a:rPr lang="en-US" altLang="zh-CN" sz="2800" b="0" i="1" dirty="0" smtClean="0">
                        <a:solidFill>
                          <a:srgbClr val="09405E"/>
                        </a:solidFill>
                        <a:latin typeface="Cambria Math" charset="0"/>
                        <a:ea typeface="Microsoft YaHei" charset="-122"/>
                        <a:cs typeface="Microsoft YaHei" charset="-122"/>
                      </a:rPr>
                      <m:t>=0</m:t>
                    </m:r>
                  </m:oMath>
                </a14:m>
                <a:endParaRPr lang="zh-CN" altLang="en-US" sz="2800" dirty="0">
                  <a:solidFill>
                    <a:srgbClr val="09405E"/>
                  </a:solidFill>
                </a:endParaRPr>
              </a:p>
            </p:txBody>
          </p:sp>
        </mc:Choice>
        <mc:Fallback>
          <p:sp>
            <p:nvSpPr>
              <p:cNvPr id="13" name="矩形 12"/>
              <p:cNvSpPr>
                <a:spLocks noRot="1" noChangeAspect="1" noMove="1" noResize="1" noEditPoints="1" noAdjustHandles="1" noChangeArrowheads="1" noChangeShapeType="1" noTextEdit="1"/>
              </p:cNvSpPr>
              <p:nvPr/>
            </p:nvSpPr>
            <p:spPr>
              <a:xfrm>
                <a:off x="2702971" y="4384396"/>
                <a:ext cx="7796301" cy="586827"/>
              </a:xfrm>
              <a:prstGeom prst="rect">
                <a:avLst/>
              </a:prstGeom>
              <a:blipFill rotWithShape="0">
                <a:blip r:embed="rId4"/>
                <a:stretch>
                  <a:fillRect t="-2083" b="-260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2734315" y="5617016"/>
                <a:ext cx="4022511" cy="878126"/>
              </a:xfrm>
              <a:prstGeom prst="rect">
                <a:avLst/>
              </a:prstGeom>
            </p:spPr>
            <p:txBody>
              <a:bodyPr wrap="none">
                <a:spAutoFit/>
              </a:bodyPr>
              <a:lstStyle/>
              <a:p>
                <a14:m>
                  <m:oMath xmlns:m="http://schemas.openxmlformats.org/officeDocument/2006/math">
                    <m:sSup>
                      <m:sSupPr>
                        <m:ctrlPr>
                          <a:rPr lang="en-US" altLang="zh-CN" sz="2800" i="1" smtClean="0">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𝑥</m:t>
                        </m:r>
                      </m:e>
                      <m:sup>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𝑡</m:t>
                        </m:r>
                        <m:r>
                          <a:rPr lang="en-US" altLang="zh-CN" sz="2800" i="1">
                            <a:solidFill>
                              <a:srgbClr val="09405E"/>
                            </a:solidFill>
                            <a:latin typeface="Cambria Math" charset="0"/>
                            <a:ea typeface="Microsoft YaHei" charset="-122"/>
                            <a:cs typeface="Microsoft YaHei" charset="-122"/>
                          </a:rPr>
                          <m:t>+1) </m:t>
                        </m:r>
                      </m:sup>
                    </m:sSup>
                    <m:r>
                      <a:rPr lang="en-US" altLang="zh-CN" sz="2800" b="0" i="1" smtClean="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𝑥</m:t>
                        </m:r>
                      </m:e>
                      <m:sup>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𝑡</m:t>
                        </m:r>
                        <m:r>
                          <a:rPr lang="en-US" altLang="zh-CN" sz="2800" i="1">
                            <a:solidFill>
                              <a:srgbClr val="09405E"/>
                            </a:solidFill>
                            <a:latin typeface="Cambria Math" charset="0"/>
                            <a:ea typeface="Microsoft YaHei" charset="-122"/>
                            <a:cs typeface="Microsoft YaHei" charset="-122"/>
                          </a:rPr>
                          <m:t>) </m:t>
                        </m:r>
                      </m:sup>
                    </m:sSup>
                    <m:r>
                      <a:rPr lang="en-US" altLang="zh-CN" sz="2800" b="0" i="1" smtClean="0">
                        <a:solidFill>
                          <a:srgbClr val="09405E"/>
                        </a:solidFill>
                        <a:latin typeface="Cambria Math" charset="0"/>
                        <a:ea typeface="Microsoft YaHei" charset="-122"/>
                        <a:cs typeface="Microsoft YaHei" charset="-122"/>
                      </a:rPr>
                      <m:t>−</m:t>
                    </m:r>
                    <m:f>
                      <m:fPr>
                        <m:ctrlPr>
                          <a:rPr lang="mr-IN" altLang="zh-CN" sz="2800" b="0" i="1" smtClean="0">
                            <a:solidFill>
                              <a:srgbClr val="09405E"/>
                            </a:solidFill>
                            <a:latin typeface="Cambria Math" charset="0"/>
                            <a:ea typeface="Microsoft YaHei" charset="-122"/>
                            <a:cs typeface="Microsoft YaHei" charset="-122"/>
                          </a:rPr>
                        </m:ctrlPr>
                      </m:fPr>
                      <m:num>
                        <m:r>
                          <a:rPr lang="en-US" altLang="zh-CN" sz="2800" i="1" dirty="0">
                            <a:solidFill>
                              <a:srgbClr val="09405E"/>
                            </a:solidFill>
                            <a:latin typeface="Cambria Math" charset="0"/>
                            <a:ea typeface="Microsoft YaHei" charset="-122"/>
                            <a:cs typeface="Microsoft YaHei" charset="-122"/>
                          </a:rPr>
                          <m:t>𝑓</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num>
                      <m:den>
                        <m:r>
                          <a:rPr lang="en-US" altLang="zh-CN" sz="2800" i="1" dirty="0">
                            <a:solidFill>
                              <a:srgbClr val="09405E"/>
                            </a:solidFill>
                            <a:latin typeface="Cambria Math" charset="0"/>
                            <a:ea typeface="Microsoft YaHei" charset="-122"/>
                            <a:cs typeface="Microsoft YaHei" charset="-122"/>
                          </a:rPr>
                          <m:t>𝑓</m:t>
                        </m:r>
                        <m:r>
                          <a:rPr lang="en-US" altLang="zh-CN" sz="2800" b="0" i="1" dirty="0" smtClean="0">
                            <a:solidFill>
                              <a:srgbClr val="09405E"/>
                            </a:solidFill>
                            <a:latin typeface="Cambria Math" charset="0"/>
                            <a:ea typeface="Microsoft YaHei" charset="-122"/>
                            <a:cs typeface="Microsoft YaHei" charset="-122"/>
                          </a:rPr>
                          <m:t>′</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den>
                    </m:f>
                  </m:oMath>
                </a14:m>
                <a:r>
                  <a:rPr lang="zh-CN" altLang="en-US" sz="2800" dirty="0" smtClean="0">
                    <a:solidFill>
                      <a:srgbClr val="09405E"/>
                    </a:solidFill>
                  </a:rPr>
                  <a:t>。</a:t>
                </a:r>
                <a:endParaRPr lang="zh-CN" altLang="en-US" sz="2800" dirty="0">
                  <a:solidFill>
                    <a:srgbClr val="09405E"/>
                  </a:solidFill>
                </a:endParaRPr>
              </a:p>
            </p:txBody>
          </p:sp>
        </mc:Choice>
        <mc:Fallback>
          <p:sp>
            <p:nvSpPr>
              <p:cNvPr id="14" name="矩形 13"/>
              <p:cNvSpPr>
                <a:spLocks noRot="1" noChangeAspect="1" noMove="1" noResize="1" noEditPoints="1" noAdjustHandles="1" noChangeArrowheads="1" noChangeShapeType="1" noTextEdit="1"/>
              </p:cNvSpPr>
              <p:nvPr/>
            </p:nvSpPr>
            <p:spPr>
              <a:xfrm>
                <a:off x="2734315" y="5617016"/>
                <a:ext cx="4022511" cy="878126"/>
              </a:xfrm>
              <a:prstGeom prst="rect">
                <a:avLst/>
              </a:prstGeom>
              <a:blipFill rotWithShape="0">
                <a:blip r:embed="rId5"/>
                <a:stretch>
                  <a:fillRect r="-2124"/>
                </a:stretch>
              </a:blipFill>
            </p:spPr>
            <p:txBody>
              <a:bodyPr/>
              <a:lstStyle/>
              <a:p>
                <a:r>
                  <a:rPr lang="zh-CN" altLang="en-US">
                    <a:noFill/>
                  </a:rPr>
                  <a:t> </a:t>
                </a:r>
              </a:p>
            </p:txBody>
          </p:sp>
        </mc:Fallback>
      </mc:AlternateContent>
      <p:sp>
        <p:nvSpPr>
          <p:cNvPr id="15" name="矩形 14"/>
          <p:cNvSpPr/>
          <p:nvPr/>
        </p:nvSpPr>
        <p:spPr>
          <a:xfrm>
            <a:off x="1775520" y="6488668"/>
            <a:ext cx="3185487" cy="369332"/>
          </a:xfrm>
          <a:prstGeom prst="rect">
            <a:avLst/>
          </a:prstGeom>
        </p:spPr>
        <p:txBody>
          <a:bodyPr wrap="none">
            <a:spAutoFit/>
          </a:bodyPr>
          <a:lstStyle/>
          <a:p>
            <a:r>
              <a:rPr lang="zh-CN" altLang="en-US" dirty="0">
                <a:solidFill>
                  <a:srgbClr val="C00000"/>
                </a:solidFill>
                <a:latin typeface="Microsoft YaHei" charset="-122"/>
                <a:ea typeface="Microsoft YaHei" charset="-122"/>
                <a:cs typeface="Microsoft YaHei" charset="-122"/>
              </a:rPr>
              <a:t>通过迭代的</a:t>
            </a:r>
            <a:r>
              <a:rPr lang="zh-CN" altLang="en-US" dirty="0" smtClean="0">
                <a:solidFill>
                  <a:srgbClr val="C00000"/>
                </a:solidFill>
                <a:latin typeface="Microsoft YaHei" charset="-122"/>
                <a:ea typeface="Microsoft YaHei" charset="-122"/>
                <a:cs typeface="Microsoft YaHei" charset="-122"/>
              </a:rPr>
              <a:t>方式求解方程的解</a:t>
            </a:r>
            <a:endParaRPr lang="zh-CN" altLang="en-US"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06413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smtClean="0">
                    <a:solidFill>
                      <a:srgbClr val="09405E"/>
                    </a:solidFill>
                  </a:rPr>
                  <a:t>牛顿法通过</a:t>
                </a:r>
                <a:r>
                  <a:rPr lang="zh-CN" altLang="en-US" dirty="0">
                    <a:solidFill>
                      <a:srgbClr val="09405E"/>
                    </a:solidFill>
                  </a:rPr>
                  <a:t>通过迭代的方式求解方程</a:t>
                </a:r>
                <a14:m>
                  <m:oMath xmlns:m="http://schemas.openxmlformats.org/officeDocument/2006/math">
                    <m:r>
                      <a:rPr lang="en-US" altLang="zh-CN" i="1">
                        <a:solidFill>
                          <a:srgbClr val="09405E"/>
                        </a:solidFill>
                        <a:latin typeface="Cambria Math" charset="0"/>
                      </a:rPr>
                      <m:t>𝑓</m:t>
                    </m:r>
                    <m:r>
                      <a:rPr lang="en-US" altLang="zh-CN" i="1">
                        <a:solidFill>
                          <a:srgbClr val="09405E"/>
                        </a:solidFill>
                        <a:latin typeface="Cambria Math" charset="0"/>
                      </a:rPr>
                      <m:t>(</m:t>
                    </m:r>
                    <m:r>
                      <a:rPr lang="en-US" altLang="zh-CN" i="1">
                        <a:solidFill>
                          <a:srgbClr val="09405E"/>
                        </a:solidFill>
                        <a:latin typeface="Cambria Math" charset="0"/>
                      </a:rPr>
                      <m:t>𝑥</m:t>
                    </m:r>
                    <m:r>
                      <a:rPr lang="en-US" altLang="zh-CN" i="1">
                        <a:solidFill>
                          <a:srgbClr val="09405E"/>
                        </a:solidFill>
                        <a:latin typeface="Cambria Math" charset="0"/>
                      </a:rPr>
                      <m:t>)=0</m:t>
                    </m:r>
                  </m:oMath>
                </a14:m>
                <a:r>
                  <a:rPr lang="zh-CN" altLang="en-US" dirty="0">
                    <a:solidFill>
                      <a:srgbClr val="09405E"/>
                    </a:solidFill>
                  </a:rPr>
                  <a:t>的</a:t>
                </a:r>
                <a:r>
                  <a:rPr lang="zh-CN" altLang="en-US" dirty="0">
                    <a:solidFill>
                      <a:srgbClr val="09405E"/>
                    </a:solidFill>
                  </a:rPr>
                  <a:t>解</a:t>
                </a: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牛顿法</a:t>
            </a:r>
          </a:p>
        </p:txBody>
      </p:sp>
      <mc:AlternateContent xmlns:mc="http://schemas.openxmlformats.org/markup-compatibility/2006">
        <mc:Choice xmlns:a14="http://schemas.microsoft.com/office/drawing/2010/main" Requires="a14">
          <p:sp>
            <p:nvSpPr>
              <p:cNvPr id="4" name="矩形 3"/>
              <p:cNvSpPr/>
              <p:nvPr/>
            </p:nvSpPr>
            <p:spPr>
              <a:xfrm>
                <a:off x="2224466" y="1848720"/>
                <a:ext cx="4022511" cy="878126"/>
              </a:xfrm>
              <a:prstGeom prst="rect">
                <a:avLst/>
              </a:prstGeom>
            </p:spPr>
            <p:txBody>
              <a:bodyPr wrap="none">
                <a:spAutoFit/>
              </a:bodyPr>
              <a:lstStyle/>
              <a:p>
                <a14:m>
                  <m:oMath xmlns:m="http://schemas.openxmlformats.org/officeDocument/2006/math">
                    <m:sSup>
                      <m:sSupPr>
                        <m:ctrlPr>
                          <a:rPr lang="en-US" altLang="zh-CN" sz="2800" i="1" smtClean="0">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𝑥</m:t>
                        </m:r>
                      </m:e>
                      <m:sup>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𝑡</m:t>
                        </m:r>
                        <m:r>
                          <a:rPr lang="en-US" altLang="zh-CN" sz="2800" i="1">
                            <a:solidFill>
                              <a:srgbClr val="09405E"/>
                            </a:solidFill>
                            <a:latin typeface="Cambria Math" charset="0"/>
                            <a:ea typeface="Microsoft YaHei" charset="-122"/>
                            <a:cs typeface="Microsoft YaHei" charset="-122"/>
                          </a:rPr>
                          <m:t>+1) </m:t>
                        </m:r>
                      </m:sup>
                    </m:sSup>
                    <m:r>
                      <a:rPr lang="en-US" altLang="zh-CN" sz="2800" b="0" i="1" smtClean="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𝑥</m:t>
                        </m:r>
                      </m:e>
                      <m:sup>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𝑡</m:t>
                        </m:r>
                        <m:r>
                          <a:rPr lang="en-US" altLang="zh-CN" sz="2800" i="1">
                            <a:solidFill>
                              <a:srgbClr val="09405E"/>
                            </a:solidFill>
                            <a:latin typeface="Cambria Math" charset="0"/>
                            <a:ea typeface="Microsoft YaHei" charset="-122"/>
                            <a:cs typeface="Microsoft YaHei" charset="-122"/>
                          </a:rPr>
                          <m:t>) </m:t>
                        </m:r>
                      </m:sup>
                    </m:sSup>
                    <m:r>
                      <a:rPr lang="en-US" altLang="zh-CN" sz="2800" b="0" i="1" smtClean="0">
                        <a:solidFill>
                          <a:srgbClr val="09405E"/>
                        </a:solidFill>
                        <a:latin typeface="Cambria Math" charset="0"/>
                        <a:ea typeface="Microsoft YaHei" charset="-122"/>
                        <a:cs typeface="Microsoft YaHei" charset="-122"/>
                      </a:rPr>
                      <m:t>−</m:t>
                    </m:r>
                    <m:f>
                      <m:fPr>
                        <m:ctrlPr>
                          <a:rPr lang="mr-IN" altLang="zh-CN" sz="2800" b="0" i="1" smtClean="0">
                            <a:solidFill>
                              <a:srgbClr val="09405E"/>
                            </a:solidFill>
                            <a:latin typeface="Cambria Math" charset="0"/>
                            <a:ea typeface="Microsoft YaHei" charset="-122"/>
                            <a:cs typeface="Microsoft YaHei" charset="-122"/>
                          </a:rPr>
                        </m:ctrlPr>
                      </m:fPr>
                      <m:num>
                        <m:r>
                          <a:rPr lang="en-US" altLang="zh-CN" sz="2800" i="1" dirty="0">
                            <a:solidFill>
                              <a:srgbClr val="09405E"/>
                            </a:solidFill>
                            <a:latin typeface="Cambria Math" charset="0"/>
                            <a:ea typeface="Microsoft YaHei" charset="-122"/>
                            <a:cs typeface="Microsoft YaHei" charset="-122"/>
                          </a:rPr>
                          <m:t>𝑓</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num>
                      <m:den>
                        <m:r>
                          <a:rPr lang="en-US" altLang="zh-CN" sz="2800" i="1" dirty="0">
                            <a:solidFill>
                              <a:srgbClr val="09405E"/>
                            </a:solidFill>
                            <a:latin typeface="Cambria Math" charset="0"/>
                            <a:ea typeface="Microsoft YaHei" charset="-122"/>
                            <a:cs typeface="Microsoft YaHei" charset="-122"/>
                          </a:rPr>
                          <m:t>𝑓</m:t>
                        </m:r>
                        <m:r>
                          <a:rPr lang="en-US" altLang="zh-CN" sz="2800" b="0" i="1" dirty="0" smtClean="0">
                            <a:solidFill>
                              <a:srgbClr val="09405E"/>
                            </a:solidFill>
                            <a:latin typeface="Cambria Math" charset="0"/>
                            <a:ea typeface="Microsoft YaHei" charset="-122"/>
                            <a:cs typeface="Microsoft YaHei" charset="-122"/>
                          </a:rPr>
                          <m:t>′</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den>
                    </m:f>
                  </m:oMath>
                </a14:m>
                <a:r>
                  <a:rPr lang="zh-CN" altLang="en-US" sz="2800" dirty="0" smtClean="0">
                    <a:solidFill>
                      <a:srgbClr val="09405E"/>
                    </a:solidFill>
                  </a:rPr>
                  <a:t>。</a:t>
                </a:r>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2224466" y="1848720"/>
                <a:ext cx="4022511" cy="878126"/>
              </a:xfrm>
              <a:prstGeom prst="rect">
                <a:avLst/>
              </a:prstGeom>
              <a:blipFill rotWithShape="0">
                <a:blip r:embed="rId3"/>
                <a:stretch>
                  <a:fillRect r="-1970"/>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3733" y="2960021"/>
            <a:ext cx="4920404" cy="3509888"/>
          </a:xfrm>
          <a:prstGeom prst="rect">
            <a:avLst/>
          </a:prstGeom>
        </p:spPr>
      </p:pic>
      <p:sp>
        <p:nvSpPr>
          <p:cNvPr id="6" name="矩形 5"/>
          <p:cNvSpPr/>
          <p:nvPr/>
        </p:nvSpPr>
        <p:spPr>
          <a:xfrm>
            <a:off x="3453770" y="6518418"/>
            <a:ext cx="1128835" cy="369332"/>
          </a:xfrm>
          <a:prstGeom prst="rect">
            <a:avLst/>
          </a:prstGeom>
        </p:spPr>
        <p:txBody>
          <a:bodyPr wrap="none">
            <a:spAutoFit/>
          </a:bodyPr>
          <a:lstStyle/>
          <a:p>
            <a:r>
              <a:rPr lang="zh-CN" altLang="en-US" dirty="0">
                <a:solidFill>
                  <a:srgbClr val="333333"/>
                </a:solidFill>
                <a:latin typeface="Microsoft YaHei" charset="-122"/>
                <a:ea typeface="Microsoft YaHei" charset="-122"/>
                <a:cs typeface="Microsoft YaHei" charset="-122"/>
              </a:rPr>
              <a:t>来自</a:t>
            </a:r>
            <a:r>
              <a:rPr lang="en-US" altLang="zh-CN" dirty="0">
                <a:solidFill>
                  <a:srgbClr val="333333"/>
                </a:solidFill>
                <a:latin typeface="Microsoft YaHei" charset="-122"/>
                <a:ea typeface="Microsoft YaHei" charset="-122"/>
                <a:cs typeface="Microsoft YaHei" charset="-122"/>
              </a:rPr>
              <a:t>Wiki</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26917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a:t>对于最优化问题，极值点处函数的一阶导数为</a:t>
                </a:r>
                <a:r>
                  <a:rPr lang="en-US" altLang="zh-CN" dirty="0" smtClean="0"/>
                  <a:t>0</a:t>
                </a:r>
                <a:r>
                  <a:rPr lang="zh-CN" altLang="en-US" dirty="0" smtClean="0"/>
                  <a:t>。</a:t>
                </a:r>
                <a:endParaRPr lang="en-US" altLang="zh-CN" dirty="0" smtClean="0"/>
              </a:p>
              <a:p>
                <a:pPr>
                  <a:lnSpc>
                    <a:spcPct val="100000"/>
                  </a:lnSpc>
                </a:pPr>
                <a:r>
                  <a:rPr lang="zh-CN" altLang="en-US" dirty="0"/>
                  <a:t>因此</a:t>
                </a:r>
                <a:r>
                  <a:rPr lang="zh-CN" altLang="en-US" dirty="0"/>
                  <a:t>我们</a:t>
                </a:r>
                <a:r>
                  <a:rPr lang="zh-CN" altLang="en-US" dirty="0"/>
                  <a:t>可以对一</a:t>
                </a:r>
                <a:r>
                  <a:rPr lang="zh-CN" altLang="en-US" dirty="0"/>
                  <a:t>阶</a:t>
                </a:r>
                <a:r>
                  <a:rPr lang="zh-CN" altLang="en-US" dirty="0"/>
                  <a:t>导数</a:t>
                </a:r>
                <a14:m>
                  <m:oMath xmlns:m="http://schemas.openxmlformats.org/officeDocument/2006/math">
                    <m:r>
                      <a:rPr lang="en-US" altLang="zh-CN" i="1">
                        <a:latin typeface="Cambria Math" charset="0"/>
                      </a:rPr>
                      <m:t>𝑔</m:t>
                    </m:r>
                    <m:d>
                      <m:dPr>
                        <m:ctrlPr>
                          <a:rPr lang="en-US" altLang="zh-CN" i="1">
                            <a:latin typeface="Cambria Math" charset="0"/>
                          </a:rPr>
                        </m:ctrlPr>
                      </m:dPr>
                      <m:e>
                        <m:r>
                          <a:rPr lang="en-US" altLang="zh-CN" i="1">
                            <a:latin typeface="Cambria Math" charset="0"/>
                          </a:rPr>
                          <m:t>𝑥</m:t>
                        </m:r>
                      </m:e>
                    </m:d>
                    <m:r>
                      <a:rPr lang="en-US" altLang="zh-CN" i="1">
                        <a:latin typeface="Cambria Math" charset="0"/>
                      </a:rPr>
                      <m:t>=</m:t>
                    </m:r>
                    <m:r>
                      <a:rPr lang="en-US" altLang="zh-CN" i="1">
                        <a:latin typeface="Cambria Math" charset="0"/>
                      </a:rPr>
                      <m:t>𝑓</m:t>
                    </m:r>
                    <m:r>
                      <a:rPr lang="en-US" altLang="zh-CN" i="1">
                        <a:latin typeface="Cambria Math" charset="0"/>
                      </a:rPr>
                      <m:t>′(</m:t>
                    </m:r>
                    <m:r>
                      <a:rPr lang="en-US" altLang="zh-CN" i="1">
                        <a:latin typeface="Cambria Math" charset="0"/>
                      </a:rPr>
                      <m:t>𝑥</m:t>
                    </m:r>
                    <m:r>
                      <a:rPr lang="en-US" altLang="zh-CN" i="1">
                        <a:latin typeface="Cambria Math" charset="0"/>
                      </a:rPr>
                      <m:t>)</m:t>
                    </m:r>
                  </m:oMath>
                </a14:m>
                <a:r>
                  <a:rPr lang="zh-CN" altLang="en-US" dirty="0"/>
                  <a:t>利用牛顿法通过迭代的方式来求得最优解，即相当于求一阶导数对应函数的</a:t>
                </a:r>
                <a:r>
                  <a:rPr lang="zh-CN" altLang="en-US" dirty="0" smtClean="0"/>
                  <a:t>根。</a:t>
                </a:r>
                <a:endParaRPr lang="en-US" altLang="zh-CN" dirty="0" smtClean="0"/>
              </a:p>
              <a:p>
                <a:pPr>
                  <a:lnSpc>
                    <a:spcPct val="100000"/>
                  </a:lnSpc>
                </a:pP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牛顿法求解目标函数极值</a:t>
            </a:r>
            <a:endParaRPr kumimoji="1" lang="zh-CN" altLang="en-US" dirty="0"/>
          </a:p>
        </p:txBody>
      </p:sp>
      <p:sp>
        <p:nvSpPr>
          <p:cNvPr id="4" name="矩形 3"/>
          <p:cNvSpPr/>
          <p:nvPr/>
        </p:nvSpPr>
        <p:spPr>
          <a:xfrm>
            <a:off x="7032104" y="4802762"/>
            <a:ext cx="4493538" cy="523220"/>
          </a:xfrm>
          <a:prstGeom prst="rect">
            <a:avLst/>
          </a:prstGeom>
        </p:spPr>
        <p:txBody>
          <a:bodyPr wrap="none">
            <a:spAutoFit/>
          </a:bodyPr>
          <a:lstStyle/>
          <a:p>
            <a:r>
              <a:rPr lang="zh-CN" altLang="en-US" sz="2800" dirty="0" smtClean="0">
                <a:solidFill>
                  <a:srgbClr val="09405E"/>
                </a:solidFill>
                <a:latin typeface="Microsoft YaHei" charset="-122"/>
                <a:ea typeface="Microsoft YaHei" charset="-122"/>
                <a:cs typeface="Microsoft YaHei" charset="-122"/>
              </a:rPr>
              <a:t>牛顿法是二阶</a:t>
            </a:r>
            <a:r>
              <a:rPr lang="zh-CN" altLang="en-US" sz="2800" dirty="0">
                <a:solidFill>
                  <a:srgbClr val="09405E"/>
                </a:solidFill>
                <a:latin typeface="Microsoft YaHei" charset="-122"/>
                <a:ea typeface="Microsoft YaHei" charset="-122"/>
                <a:cs typeface="Microsoft YaHei" charset="-122"/>
              </a:rPr>
              <a:t>最优化</a:t>
            </a:r>
            <a:r>
              <a:rPr lang="zh-CN" altLang="en-US" sz="2800" dirty="0" smtClean="0">
                <a:solidFill>
                  <a:srgbClr val="09405E"/>
                </a:solidFill>
                <a:latin typeface="Microsoft YaHei" charset="-122"/>
                <a:ea typeface="Microsoft YaHei" charset="-122"/>
                <a:cs typeface="Microsoft YaHei" charset="-122"/>
              </a:rPr>
              <a:t>算法。</a:t>
            </a:r>
            <a:endParaRPr lang="zh-CN" altLang="en-US" sz="2800" dirty="0">
              <a:solidFill>
                <a:srgbClr val="09405E"/>
              </a:solidFill>
            </a:endParaRPr>
          </a:p>
        </p:txBody>
      </p:sp>
      <mc:AlternateContent xmlns:mc="http://schemas.openxmlformats.org/markup-compatibility/2006">
        <mc:Choice xmlns:a14="http://schemas.microsoft.com/office/drawing/2010/main" Requires="a14">
          <p:sp>
            <p:nvSpPr>
              <p:cNvPr id="5" name="矩形 4"/>
              <p:cNvSpPr/>
              <p:nvPr/>
            </p:nvSpPr>
            <p:spPr>
              <a:xfrm>
                <a:off x="47328" y="3528331"/>
                <a:ext cx="3970639" cy="1064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𝑥</m:t>
                          </m:r>
                        </m:e>
                        <m:sup>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𝑡</m:t>
                          </m:r>
                          <m:r>
                            <a:rPr lang="en-US" altLang="zh-CN" sz="2800" i="1">
                              <a:solidFill>
                                <a:srgbClr val="09405E"/>
                              </a:solidFill>
                              <a:latin typeface="Cambria Math" charset="0"/>
                              <a:ea typeface="Microsoft YaHei" charset="-122"/>
                              <a:cs typeface="Microsoft YaHei" charset="-122"/>
                            </a:rPr>
                            <m:t>+1) </m:t>
                          </m:r>
                        </m:sup>
                      </m:sSup>
                      <m:r>
                        <a:rPr lang="en-US" altLang="zh-CN" sz="2800" b="0" i="1" smtClean="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𝑥</m:t>
                          </m:r>
                        </m:e>
                        <m:sup>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𝑡</m:t>
                          </m:r>
                          <m:r>
                            <a:rPr lang="en-US" altLang="zh-CN" sz="2800" i="1">
                              <a:solidFill>
                                <a:srgbClr val="09405E"/>
                              </a:solidFill>
                              <a:latin typeface="Cambria Math" charset="0"/>
                              <a:ea typeface="Microsoft YaHei" charset="-122"/>
                              <a:cs typeface="Microsoft YaHei" charset="-122"/>
                            </a:rPr>
                            <m:t>) </m:t>
                          </m:r>
                        </m:sup>
                      </m:sSup>
                      <m:r>
                        <a:rPr lang="en-US" altLang="zh-CN" sz="2800" b="0" i="1" smtClean="0">
                          <a:solidFill>
                            <a:srgbClr val="09405E"/>
                          </a:solidFill>
                          <a:latin typeface="Cambria Math" charset="0"/>
                          <a:ea typeface="Microsoft YaHei" charset="-122"/>
                          <a:cs typeface="Microsoft YaHei" charset="-122"/>
                        </a:rPr>
                        <m:t>−</m:t>
                      </m:r>
                      <m:f>
                        <m:fPr>
                          <m:ctrlPr>
                            <a:rPr lang="mr-IN" altLang="zh-CN" sz="2800" b="0" i="1" smtClean="0">
                              <a:solidFill>
                                <a:srgbClr val="09405E"/>
                              </a:solidFill>
                              <a:latin typeface="Cambria Math" charset="0"/>
                              <a:ea typeface="Microsoft YaHei" charset="-122"/>
                              <a:cs typeface="Microsoft YaHei" charset="-122"/>
                            </a:rPr>
                          </m:ctrlPr>
                        </m:fPr>
                        <m:num>
                          <m:r>
                            <a:rPr lang="en-US" altLang="zh-CN" sz="2800" i="1" dirty="0">
                              <a:solidFill>
                                <a:srgbClr val="09405E"/>
                              </a:solidFill>
                              <a:latin typeface="Cambria Math" charset="0"/>
                              <a:ea typeface="Microsoft YaHei" charset="-122"/>
                              <a:cs typeface="Microsoft YaHei" charset="-122"/>
                            </a:rPr>
                            <m:t>𝑓</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num>
                        <m:den>
                          <m:r>
                            <a:rPr lang="en-US" altLang="zh-CN" sz="2800" i="1" dirty="0">
                              <a:solidFill>
                                <a:srgbClr val="09405E"/>
                              </a:solidFill>
                              <a:latin typeface="Cambria Math" charset="0"/>
                              <a:ea typeface="Microsoft YaHei" charset="-122"/>
                              <a:cs typeface="Microsoft YaHei" charset="-122"/>
                            </a:rPr>
                            <m:t>𝑓</m:t>
                          </m:r>
                          <m:r>
                            <a:rPr lang="en-US" altLang="zh-CN" sz="2800" b="0" i="1" dirty="0" smtClean="0">
                              <a:solidFill>
                                <a:srgbClr val="09405E"/>
                              </a:solidFill>
                              <a:latin typeface="Cambria Math" charset="0"/>
                              <a:ea typeface="Microsoft YaHei" charset="-122"/>
                              <a:cs typeface="Microsoft YaHei" charset="-122"/>
                            </a:rPr>
                            <m:t>′</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den>
                      </m:f>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47328" y="3528331"/>
                <a:ext cx="3970639" cy="106433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519936" y="3568962"/>
                <a:ext cx="6815777" cy="1064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𝑥</m:t>
                          </m:r>
                        </m:e>
                        <m:sup>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𝑡</m:t>
                          </m:r>
                          <m:r>
                            <a:rPr lang="en-US" altLang="zh-CN" sz="2800" i="1">
                              <a:solidFill>
                                <a:srgbClr val="09405E"/>
                              </a:solidFill>
                              <a:latin typeface="Cambria Math" charset="0"/>
                              <a:ea typeface="Microsoft YaHei" charset="-122"/>
                              <a:cs typeface="Microsoft YaHei" charset="-122"/>
                            </a:rPr>
                            <m:t>+1) </m:t>
                          </m:r>
                        </m:sup>
                      </m:sSup>
                      <m:r>
                        <a:rPr lang="en-US" altLang="zh-CN" sz="2800" b="0" i="1" smtClean="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𝑥</m:t>
                          </m:r>
                        </m:e>
                        <m:sup>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𝑡</m:t>
                          </m:r>
                          <m:r>
                            <a:rPr lang="en-US" altLang="zh-CN" sz="2800" i="1">
                              <a:solidFill>
                                <a:srgbClr val="09405E"/>
                              </a:solidFill>
                              <a:latin typeface="Cambria Math" charset="0"/>
                              <a:ea typeface="Microsoft YaHei" charset="-122"/>
                              <a:cs typeface="Microsoft YaHei" charset="-122"/>
                            </a:rPr>
                            <m:t>) </m:t>
                          </m:r>
                        </m:sup>
                      </m:sSup>
                      <m:r>
                        <a:rPr lang="en-US" altLang="zh-CN" sz="2800" b="0" i="1" smtClean="0">
                          <a:solidFill>
                            <a:srgbClr val="09405E"/>
                          </a:solidFill>
                          <a:latin typeface="Cambria Math" charset="0"/>
                          <a:ea typeface="Microsoft YaHei" charset="-122"/>
                          <a:cs typeface="Microsoft YaHei" charset="-122"/>
                        </a:rPr>
                        <m:t>−</m:t>
                      </m:r>
                      <m:f>
                        <m:fPr>
                          <m:ctrlPr>
                            <a:rPr lang="mr-IN" altLang="zh-CN" sz="2800" b="0" i="1" smtClean="0">
                              <a:solidFill>
                                <a:srgbClr val="09405E"/>
                              </a:solidFill>
                              <a:latin typeface="Cambria Math" charset="0"/>
                              <a:ea typeface="Microsoft YaHei" charset="-122"/>
                              <a:cs typeface="Microsoft YaHei" charset="-122"/>
                            </a:rPr>
                          </m:ctrlPr>
                        </m:fPr>
                        <m:num>
                          <m:r>
                            <a:rPr lang="en-US" altLang="zh-CN" sz="2800" b="0" i="1" dirty="0" smtClean="0">
                              <a:solidFill>
                                <a:srgbClr val="09405E"/>
                              </a:solidFill>
                              <a:latin typeface="Cambria Math" charset="0"/>
                              <a:ea typeface="Microsoft YaHei" charset="-122"/>
                              <a:cs typeface="Microsoft YaHei" charset="-122"/>
                            </a:rPr>
                            <m:t>𝑔</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num>
                        <m:den>
                          <m:r>
                            <a:rPr lang="en-US" altLang="zh-CN" sz="2800" b="0" i="1" dirty="0" smtClean="0">
                              <a:solidFill>
                                <a:srgbClr val="09405E"/>
                              </a:solidFill>
                              <a:latin typeface="Cambria Math" charset="0"/>
                              <a:ea typeface="Microsoft YaHei" charset="-122"/>
                              <a:cs typeface="Microsoft YaHei" charset="-122"/>
                            </a:rPr>
                            <m:t>𝑔</m:t>
                          </m:r>
                          <m:r>
                            <a:rPr lang="en-US" altLang="zh-CN" sz="2800" b="0" i="1" dirty="0" smtClean="0">
                              <a:solidFill>
                                <a:srgbClr val="09405E"/>
                              </a:solidFill>
                              <a:latin typeface="Cambria Math" charset="0"/>
                              <a:ea typeface="Microsoft YaHei" charset="-122"/>
                              <a:cs typeface="Microsoft YaHei" charset="-122"/>
                            </a:rPr>
                            <m:t>′</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den>
                      </m:f>
                      <m:sSup>
                        <m:sSupPr>
                          <m:ctrlPr>
                            <a:rPr lang="en-US" altLang="zh-CN" sz="2800" i="1">
                              <a:solidFill>
                                <a:srgbClr val="09405E"/>
                              </a:solidFill>
                              <a:latin typeface="Cambria Math" charset="0"/>
                              <a:ea typeface="Microsoft YaHei" charset="-122"/>
                              <a:cs typeface="Microsoft YaHei" charset="-122"/>
                            </a:rPr>
                          </m:ctrlPr>
                        </m:sSupPr>
                        <m:e>
                          <m:r>
                            <a:rPr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𝑥</m:t>
                          </m:r>
                        </m:e>
                        <m:sup>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𝑡</m:t>
                          </m:r>
                          <m:r>
                            <a:rPr lang="en-US" altLang="zh-CN" sz="2800" i="1">
                              <a:solidFill>
                                <a:srgbClr val="09405E"/>
                              </a:solidFill>
                              <a:latin typeface="Cambria Math" charset="0"/>
                              <a:ea typeface="Microsoft YaHei" charset="-122"/>
                              <a:cs typeface="Microsoft YaHei" charset="-122"/>
                            </a:rPr>
                            <m:t>) </m:t>
                          </m:r>
                        </m:sup>
                      </m:sSup>
                      <m:r>
                        <a:rPr lang="en-US" altLang="zh-CN" sz="2800" i="1">
                          <a:solidFill>
                            <a:srgbClr val="09405E"/>
                          </a:solidFill>
                          <a:latin typeface="Cambria Math" charset="0"/>
                          <a:ea typeface="Microsoft YaHei" charset="-122"/>
                          <a:cs typeface="Microsoft YaHei" charset="-122"/>
                        </a:rPr>
                        <m:t>−</m:t>
                      </m:r>
                      <m:f>
                        <m:fPr>
                          <m:ctrlPr>
                            <a:rPr lang="mr-IN" altLang="zh-CN" sz="2800" i="1">
                              <a:solidFill>
                                <a:srgbClr val="09405E"/>
                              </a:solidFill>
                              <a:latin typeface="Cambria Math" charset="0"/>
                              <a:ea typeface="Microsoft YaHei" charset="-122"/>
                              <a:cs typeface="Microsoft YaHei" charset="-122"/>
                            </a:rPr>
                          </m:ctrlPr>
                        </m:fPr>
                        <m:num>
                          <m:r>
                            <a:rPr lang="en-US" altLang="zh-CN" sz="2800" b="0" i="1" dirty="0" smtClean="0">
                              <a:solidFill>
                                <a:srgbClr val="09405E"/>
                              </a:solidFill>
                              <a:latin typeface="Cambria Math" charset="0"/>
                              <a:ea typeface="Microsoft YaHei" charset="-122"/>
                              <a:cs typeface="Microsoft YaHei" charset="-122"/>
                            </a:rPr>
                            <m:t>𝑓</m:t>
                          </m:r>
                          <m:r>
                            <a:rPr lang="en-US" altLang="zh-CN" sz="2800" b="0" i="1" dirty="0" smtClean="0">
                              <a:solidFill>
                                <a:srgbClr val="09405E"/>
                              </a:solidFill>
                              <a:latin typeface="Cambria Math" charset="0"/>
                              <a:ea typeface="Microsoft YaHei" charset="-122"/>
                              <a:cs typeface="Microsoft YaHei" charset="-122"/>
                            </a:rPr>
                            <m:t>′</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num>
                        <m:den>
                          <m:r>
                            <a:rPr lang="en-US" altLang="zh-CN" sz="2800" b="0" i="1" smtClean="0">
                              <a:solidFill>
                                <a:srgbClr val="09405E"/>
                              </a:solidFill>
                              <a:latin typeface="Cambria Math" charset="0"/>
                            </a:rPr>
                            <m:t>𝑓</m:t>
                          </m:r>
                          <m:r>
                            <a:rPr lang="en-US" altLang="zh-CN" sz="2800" b="0" i="1" smtClean="0">
                              <a:solidFill>
                                <a:srgbClr val="09405E"/>
                              </a:solidFill>
                              <a:latin typeface="Cambria Math" charset="0"/>
                            </a:rPr>
                            <m:t>′′</m:t>
                          </m:r>
                          <m:d>
                            <m:dPr>
                              <m:ctrlPr>
                                <a:rPr lang="en-US" altLang="zh-CN" sz="2800" i="1" dirty="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rPr>
                                  </m:ctrlPr>
                                </m:sSupPr>
                                <m:e>
                                  <m:r>
                                    <a:rPr lang="en-US" altLang="zh-CN" sz="2800" i="1">
                                      <a:solidFill>
                                        <a:srgbClr val="09405E"/>
                                      </a:solidFill>
                                      <a:latin typeface="Cambria Math" charset="0"/>
                                    </a:rPr>
                                    <m:t>𝑥</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e>
                          </m:d>
                        </m:den>
                      </m:f>
                    </m:oMath>
                  </m:oMathPara>
                </a14:m>
                <a:endParaRPr lang="zh-CN" altLang="en-US" sz="28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5519936" y="3568962"/>
                <a:ext cx="6815777" cy="106433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4007768" y="3525792"/>
                <a:ext cx="15195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9405E"/>
                          </a:solidFill>
                          <a:latin typeface="Cambria Math" charset="0"/>
                          <a:ea typeface="Microsoft YaHei" charset="-122"/>
                          <a:cs typeface="Microsoft YaHei" charset="-122"/>
                        </a:rPr>
                        <m:t>𝑔</m:t>
                      </m:r>
                      <m:d>
                        <m:dPr>
                          <m:ctrlPr>
                            <a:rPr lang="en-US" altLang="zh-CN" i="1">
                              <a:solidFill>
                                <a:srgbClr val="09405E"/>
                              </a:solidFill>
                              <a:latin typeface="Cambria Math" charset="0"/>
                              <a:ea typeface="Microsoft YaHei" charset="-122"/>
                              <a:cs typeface="Microsoft YaHei" charset="-122"/>
                            </a:rPr>
                          </m:ctrlPr>
                        </m:dPr>
                        <m:e>
                          <m:r>
                            <a:rPr lang="en-US" altLang="zh-CN" i="1">
                              <a:solidFill>
                                <a:srgbClr val="09405E"/>
                              </a:solidFill>
                              <a:latin typeface="Cambria Math" charset="0"/>
                              <a:ea typeface="Microsoft YaHei" charset="-122"/>
                              <a:cs typeface="Microsoft YaHei" charset="-122"/>
                            </a:rPr>
                            <m:t>𝑥</m:t>
                          </m:r>
                        </m:e>
                      </m:d>
                      <m:r>
                        <a:rPr lang="en-US" altLang="zh-CN" i="1">
                          <a:solidFill>
                            <a:srgbClr val="09405E"/>
                          </a:solidFill>
                          <a:latin typeface="Cambria Math" charset="0"/>
                          <a:ea typeface="Microsoft YaHei" charset="-122"/>
                          <a:cs typeface="Microsoft YaHei" charset="-122"/>
                        </a:rPr>
                        <m:t>=</m:t>
                      </m:r>
                      <m:r>
                        <a:rPr lang="en-US" altLang="zh-CN" i="1">
                          <a:solidFill>
                            <a:srgbClr val="09405E"/>
                          </a:solidFill>
                          <a:latin typeface="Cambria Math" charset="0"/>
                          <a:ea typeface="Microsoft YaHei" charset="-122"/>
                          <a:cs typeface="Microsoft YaHei" charset="-122"/>
                        </a:rPr>
                        <m:t>𝑓</m:t>
                      </m:r>
                      <m:r>
                        <a:rPr lang="en-US" altLang="zh-CN" i="1">
                          <a:solidFill>
                            <a:srgbClr val="09405E"/>
                          </a:solidFill>
                          <a:latin typeface="Cambria Math" charset="0"/>
                          <a:ea typeface="Microsoft YaHei" charset="-122"/>
                          <a:cs typeface="Microsoft YaHei" charset="-122"/>
                        </a:rPr>
                        <m:t>′(</m:t>
                      </m:r>
                      <m:r>
                        <a:rPr lang="en-US" altLang="zh-CN" i="1">
                          <a:solidFill>
                            <a:srgbClr val="09405E"/>
                          </a:solidFill>
                          <a:latin typeface="Cambria Math" charset="0"/>
                          <a:ea typeface="Microsoft YaHei" charset="-122"/>
                          <a:cs typeface="Microsoft YaHei" charset="-122"/>
                        </a:rPr>
                        <m:t>𝑥</m:t>
                      </m:r>
                      <m:r>
                        <a:rPr lang="en-US" altLang="zh-CN" i="1">
                          <a:solidFill>
                            <a:srgbClr val="09405E"/>
                          </a:solidFill>
                          <a:latin typeface="Cambria Math" charset="0"/>
                          <a:ea typeface="Microsoft YaHei" charset="-122"/>
                          <a:cs typeface="Microsoft YaHei" charset="-122"/>
                        </a:rPr>
                        <m:t>)</m:t>
                      </m:r>
                    </m:oMath>
                  </m:oMathPara>
                </a14:m>
                <a:endParaRPr lang="zh-CN" altLang="en-US" dirty="0">
                  <a:solidFill>
                    <a:srgbClr val="09405E"/>
                  </a:solidFill>
                </a:endParaRPr>
              </a:p>
            </p:txBody>
          </p:sp>
        </mc:Choice>
        <mc:Fallback>
          <p:sp>
            <p:nvSpPr>
              <p:cNvPr id="8" name="矩形 7"/>
              <p:cNvSpPr>
                <a:spLocks noRot="1" noChangeAspect="1" noMove="1" noResize="1" noEditPoints="1" noAdjustHandles="1" noChangeArrowheads="1" noChangeShapeType="1" noTextEdit="1"/>
              </p:cNvSpPr>
              <p:nvPr/>
            </p:nvSpPr>
            <p:spPr>
              <a:xfrm>
                <a:off x="4007768" y="3525792"/>
                <a:ext cx="1519519" cy="369332"/>
              </a:xfrm>
              <a:prstGeom prst="rect">
                <a:avLst/>
              </a:prstGeom>
              <a:blipFill rotWithShape="0">
                <a:blip r:embed="rId5"/>
                <a:stretch>
                  <a:fillRect b="-14754"/>
                </a:stretch>
              </a:blipFill>
            </p:spPr>
            <p:txBody>
              <a:bodyPr/>
              <a:lstStyle/>
              <a:p>
                <a:r>
                  <a:rPr lang="zh-CN" altLang="en-US">
                    <a:noFill/>
                  </a:rPr>
                  <a:t> </a:t>
                </a:r>
              </a:p>
            </p:txBody>
          </p:sp>
        </mc:Fallback>
      </mc:AlternateContent>
      <p:sp>
        <p:nvSpPr>
          <p:cNvPr id="9" name="右箭头 8"/>
          <p:cNvSpPr/>
          <p:nvPr/>
        </p:nvSpPr>
        <p:spPr>
          <a:xfrm>
            <a:off x="4007768" y="4077072"/>
            <a:ext cx="1571431" cy="119961"/>
          </a:xfrm>
          <a:prstGeom prs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1477524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smtClean="0">
                    <a:solidFill>
                      <a:srgbClr val="09405E"/>
                    </a:solidFill>
                  </a:rPr>
                  <a:t>对多元函数</a:t>
                </a:r>
                <a14:m>
                  <m:oMath xmlns:m="http://schemas.openxmlformats.org/officeDocument/2006/math">
                    <m:r>
                      <a:rPr lang="en-US" altLang="zh-CN" i="1">
                        <a:solidFill>
                          <a:srgbClr val="09405E"/>
                        </a:solidFill>
                        <a:latin typeface="Cambria Math" charset="0"/>
                      </a:rPr>
                      <m:t>𝑓</m:t>
                    </m:r>
                    <m:r>
                      <a:rPr lang="en-US" altLang="zh-CN" i="1">
                        <a:solidFill>
                          <a:srgbClr val="09405E"/>
                        </a:solidFill>
                        <a:latin typeface="Cambria Math" charset="0"/>
                      </a:rPr>
                      <m:t>(</m:t>
                    </m:r>
                    <m:sSub>
                      <m:sSubPr>
                        <m:ctrlPr>
                          <a:rPr lang="en-US" altLang="zh-CN" i="1">
                            <a:solidFill>
                              <a:srgbClr val="09405E"/>
                            </a:solidFill>
                            <a:latin typeface="Cambria Math" charset="0"/>
                          </a:rPr>
                        </m:ctrlPr>
                      </m:sSubPr>
                      <m:e>
                        <m:r>
                          <a:rPr lang="en-US" altLang="zh-CN" i="1">
                            <a:solidFill>
                              <a:srgbClr val="09405E"/>
                            </a:solidFill>
                            <a:latin typeface="Cambria Math" charset="0"/>
                          </a:rPr>
                          <m:t>𝑥</m:t>
                        </m:r>
                      </m:e>
                      <m:sub>
                        <m:r>
                          <a:rPr lang="en-US" altLang="zh-CN" i="1">
                            <a:solidFill>
                              <a:srgbClr val="09405E"/>
                            </a:solidFill>
                            <a:latin typeface="Cambria Math" charset="0"/>
                          </a:rPr>
                          <m:t>1</m:t>
                        </m:r>
                      </m:sub>
                    </m:sSub>
                    <m:r>
                      <a:rPr lang="en-US" altLang="zh-CN" i="1">
                        <a:solidFill>
                          <a:srgbClr val="09405E"/>
                        </a:solidFill>
                        <a:latin typeface="Cambria Math" charset="0"/>
                      </a:rPr>
                      <m:t>,…,</m:t>
                    </m:r>
                    <m:sSub>
                      <m:sSubPr>
                        <m:ctrlPr>
                          <a:rPr lang="en-US" altLang="zh-CN" i="1">
                            <a:solidFill>
                              <a:srgbClr val="09405E"/>
                            </a:solidFill>
                            <a:latin typeface="Cambria Math" charset="0"/>
                          </a:rPr>
                        </m:ctrlPr>
                      </m:sSubPr>
                      <m:e>
                        <m:r>
                          <a:rPr lang="en-US" altLang="zh-CN" i="1">
                            <a:solidFill>
                              <a:srgbClr val="09405E"/>
                            </a:solidFill>
                            <a:latin typeface="Cambria Math" charset="0"/>
                          </a:rPr>
                          <m:t>𝑥</m:t>
                        </m:r>
                      </m:e>
                      <m:sub>
                        <m:r>
                          <a:rPr lang="en-US" altLang="zh-CN" i="1">
                            <a:solidFill>
                              <a:srgbClr val="09405E"/>
                            </a:solidFill>
                            <a:latin typeface="Cambria Math" charset="0"/>
                          </a:rPr>
                          <m:t>𝐷</m:t>
                        </m:r>
                      </m:sub>
                    </m:sSub>
                    <m:r>
                      <a:rPr lang="en-US" altLang="zh-CN" i="1">
                        <a:solidFill>
                          <a:srgbClr val="09405E"/>
                        </a:solidFill>
                        <a:latin typeface="Cambria Math" charset="0"/>
                      </a:rPr>
                      <m:t>)</m:t>
                    </m:r>
                  </m:oMath>
                </a14:m>
                <a:r>
                  <a:rPr lang="zh-CN" altLang="en-US" dirty="0">
                    <a:solidFill>
                      <a:srgbClr val="09405E"/>
                    </a:solidFill>
                  </a:rPr>
                  <a:t>，一</a:t>
                </a:r>
                <a:r>
                  <a:rPr lang="zh-CN" altLang="en-US" dirty="0">
                    <a:solidFill>
                      <a:srgbClr val="09405E"/>
                    </a:solidFill>
                  </a:rPr>
                  <a:t>阶</a:t>
                </a:r>
                <a:r>
                  <a:rPr lang="zh-CN" altLang="en-US" dirty="0">
                    <a:solidFill>
                      <a:srgbClr val="09405E"/>
                    </a:solidFill>
                  </a:rPr>
                  <a:t>导数换成梯度：</a:t>
                </a:r>
                <a14:m>
                  <m:oMath xmlns:m="http://schemas.openxmlformats.org/officeDocument/2006/math">
                    <m:r>
                      <a:rPr lang="en-US" altLang="zh-CN" b="1" i="1" dirty="0" smtClean="0">
                        <a:latin typeface="Cambria Math" charset="0"/>
                      </a:rPr>
                      <m:t>𝒈</m:t>
                    </m:r>
                    <m:r>
                      <a:rPr lang="en-US" altLang="zh-CN" b="0" i="1" dirty="0" smtClean="0">
                        <a:latin typeface="Cambria Math" charset="0"/>
                      </a:rPr>
                      <m:t>=</m:t>
                    </m:r>
                    <m:r>
                      <a:rPr lang="zh-CN" altLang="en-US" i="1">
                        <a:solidFill>
                          <a:srgbClr val="09405E"/>
                        </a:solidFill>
                        <a:latin typeface="Cambria Math" charset="0"/>
                      </a:rPr>
                      <m:t>𝛻</m:t>
                    </m:r>
                    <m:r>
                      <a:rPr lang="en-US" altLang="zh-CN" i="1">
                        <a:solidFill>
                          <a:srgbClr val="09405E"/>
                        </a:solidFill>
                        <a:latin typeface="Cambria Math" charset="0"/>
                      </a:rPr>
                      <m:t>𝑓</m:t>
                    </m:r>
                    <m:d>
                      <m:dPr>
                        <m:ctrlPr>
                          <a:rPr lang="en-US" altLang="zh-CN" i="1">
                            <a:solidFill>
                              <a:srgbClr val="09405E"/>
                            </a:solidFill>
                            <a:latin typeface="Cambria Math" charset="0"/>
                          </a:rPr>
                        </m:ctrlPr>
                      </m:dPr>
                      <m:e>
                        <m:sSub>
                          <m:sSubPr>
                            <m:ctrlPr>
                              <a:rPr lang="en-US" altLang="zh-CN" i="1">
                                <a:solidFill>
                                  <a:srgbClr val="09405E"/>
                                </a:solidFill>
                                <a:latin typeface="Cambria Math" charset="0"/>
                              </a:rPr>
                            </m:ctrlPr>
                          </m:sSubPr>
                          <m:e>
                            <m:r>
                              <a:rPr lang="en-US" altLang="zh-CN" i="1">
                                <a:solidFill>
                                  <a:srgbClr val="09405E"/>
                                </a:solidFill>
                                <a:latin typeface="Cambria Math" charset="0"/>
                              </a:rPr>
                              <m:t>𝑥</m:t>
                            </m:r>
                          </m:e>
                          <m:sub>
                            <m:r>
                              <a:rPr lang="en-US" altLang="zh-CN" i="1">
                                <a:solidFill>
                                  <a:srgbClr val="09405E"/>
                                </a:solidFill>
                                <a:latin typeface="Cambria Math" charset="0"/>
                              </a:rPr>
                              <m:t>1</m:t>
                            </m:r>
                          </m:sub>
                        </m:sSub>
                        <m:r>
                          <a:rPr lang="en-US" altLang="zh-CN" i="1">
                            <a:solidFill>
                              <a:srgbClr val="09405E"/>
                            </a:solidFill>
                            <a:latin typeface="Cambria Math" charset="0"/>
                          </a:rPr>
                          <m:t>,…,</m:t>
                        </m:r>
                        <m:sSub>
                          <m:sSubPr>
                            <m:ctrlPr>
                              <a:rPr lang="en-US" altLang="zh-CN" i="1">
                                <a:solidFill>
                                  <a:srgbClr val="09405E"/>
                                </a:solidFill>
                                <a:latin typeface="Cambria Math" charset="0"/>
                              </a:rPr>
                            </m:ctrlPr>
                          </m:sSubPr>
                          <m:e>
                            <m:r>
                              <a:rPr lang="en-US" altLang="zh-CN" i="1">
                                <a:solidFill>
                                  <a:srgbClr val="09405E"/>
                                </a:solidFill>
                                <a:latin typeface="Cambria Math" charset="0"/>
                              </a:rPr>
                              <m:t>𝑥</m:t>
                            </m:r>
                          </m:e>
                          <m:sub>
                            <m:r>
                              <a:rPr lang="en-US" altLang="zh-CN" i="1">
                                <a:solidFill>
                                  <a:srgbClr val="09405E"/>
                                </a:solidFill>
                                <a:latin typeface="Cambria Math" charset="0"/>
                              </a:rPr>
                              <m:t>𝐷</m:t>
                            </m:r>
                          </m:sub>
                        </m:sSub>
                      </m:e>
                    </m:d>
                  </m:oMath>
                </a14:m>
                <a:r>
                  <a:rPr lang="zh-CN" altLang="en-US" dirty="0">
                    <a:solidFill>
                      <a:srgbClr val="09405E"/>
                    </a:solidFill>
                  </a:rPr>
                  <a:t>，二阶导数换成</a:t>
                </a:r>
                <a:r>
                  <a:rPr lang="zh-CN" altLang="en-US" dirty="0">
                    <a:solidFill>
                      <a:srgbClr val="09405E"/>
                    </a:solidFill>
                  </a:rPr>
                  <a:t>海森（</a:t>
                </a:r>
                <a:r>
                  <a:rPr lang="en-US" altLang="zh-CN" dirty="0">
                    <a:solidFill>
                      <a:srgbClr val="09405E"/>
                    </a:solidFill>
                  </a:rPr>
                  <a:t>Hessian</a:t>
                </a:r>
                <a:r>
                  <a:rPr lang="zh-CN" altLang="en-US" dirty="0">
                    <a:solidFill>
                      <a:srgbClr val="09405E"/>
                    </a:solidFill>
                  </a:rPr>
                  <a:t>）</a:t>
                </a:r>
                <a:r>
                  <a:rPr lang="zh-CN" altLang="en-US" dirty="0">
                    <a:solidFill>
                      <a:srgbClr val="09405E"/>
                    </a:solidFill>
                  </a:rPr>
                  <a:t>矩阵</a:t>
                </a:r>
                <a14:m>
                  <m:oMath xmlns:m="http://schemas.openxmlformats.org/officeDocument/2006/math">
                    <m:r>
                      <a:rPr lang="en-US" altLang="zh-CN" b="1" i="1" dirty="0">
                        <a:solidFill>
                          <a:srgbClr val="09405E"/>
                        </a:solidFill>
                        <a:latin typeface="Cambria Math" charset="0"/>
                      </a:rPr>
                      <m:t>𝑯</m:t>
                    </m:r>
                  </m:oMath>
                </a14:m>
                <a:endParaRPr kumimoji="1" lang="en-US" altLang="zh-CN" i="1" dirty="0" smtClean="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smtClean="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smtClean="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smtClean="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smtClean="0">
                  <a:solidFill>
                    <a:srgbClr val="09405E"/>
                  </a:solidFill>
                </a:endParaRPr>
              </a:p>
              <a:p>
                <a:pPr>
                  <a:lnSpc>
                    <a:spcPct val="100000"/>
                  </a:lnSpc>
                </a:pPr>
                <a:endParaRPr kumimoji="1" lang="en-US" altLang="zh-CN" i="1" dirty="0">
                  <a:solidFill>
                    <a:srgbClr val="09405E"/>
                  </a:solidFill>
                </a:endParaRPr>
              </a:p>
              <a:p>
                <a:pPr>
                  <a:lnSpc>
                    <a:spcPct val="100000"/>
                  </a:lnSpc>
                </a:pPr>
                <a:r>
                  <a:rPr lang="zh-CN" altLang="en-US" dirty="0">
                    <a:solidFill>
                      <a:srgbClr val="09405E"/>
                    </a:solidFill>
                  </a:rPr>
                  <a:t>则牛顿法迭代公式为</a:t>
                </a:r>
                <a:r>
                  <a:rPr lang="zh-CN" altLang="en-US" dirty="0" smtClean="0">
                    <a:solidFill>
                      <a:srgbClr val="09405E"/>
                    </a:solidFill>
                  </a:rPr>
                  <a:t>：</a:t>
                </a:r>
                <a14:m>
                  <m:oMath xmlns:m="http://schemas.openxmlformats.org/officeDocument/2006/math">
                    <m:sSup>
                      <m:sSupPr>
                        <m:ctrlPr>
                          <a:rPr lang="en-US" altLang="zh-CN" i="1">
                            <a:solidFill>
                              <a:srgbClr val="09405E"/>
                            </a:solidFill>
                            <a:latin typeface="Cambria Math"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+1) </m:t>
                        </m:r>
                      </m:sup>
                    </m:sSup>
                    <m:r>
                      <a:rPr lang="en-US" altLang="zh-CN" i="1">
                        <a:solidFill>
                          <a:srgbClr val="09405E"/>
                        </a:solidFill>
                        <a:latin typeface="Cambria Math" charset="0"/>
                      </a:rPr>
                      <m:t>=</m:t>
                    </m:r>
                    <m:sSup>
                      <m:sSupPr>
                        <m:ctrlPr>
                          <a:rPr lang="en-US" altLang="zh-CN" i="1">
                            <a:solidFill>
                              <a:srgbClr val="09405E"/>
                            </a:solidFill>
                            <a:latin typeface="Cambria Math" charset="0"/>
                          </a:rPr>
                        </m:ctrlPr>
                      </m:sSupPr>
                      <m:e>
                        <m:r>
                          <a:rPr lang="en-US" altLang="zh-CN" b="1" i="1">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i="1">
                        <a:solidFill>
                          <a:srgbClr val="09405E"/>
                        </a:solidFill>
                        <a:latin typeface="Cambria Math" charset="0"/>
                      </a:rPr>
                      <m:t>−</m:t>
                    </m:r>
                    <m:sSup>
                      <m:sSupPr>
                        <m:ctrlPr>
                          <a:rPr lang="en-US" altLang="zh-CN" i="1">
                            <a:solidFill>
                              <a:srgbClr val="09405E"/>
                            </a:solidFill>
                            <a:latin typeface="Cambria Math" charset="0"/>
                          </a:rPr>
                        </m:ctrlPr>
                      </m:sSupPr>
                      <m:e>
                        <m:r>
                          <a:rPr lang="en-US" altLang="zh-CN" b="1" i="1">
                            <a:solidFill>
                              <a:srgbClr val="09405E"/>
                            </a:solidFill>
                            <a:latin typeface="Cambria Math" charset="0"/>
                          </a:rPr>
                          <m:t>𝑯</m:t>
                        </m:r>
                      </m:e>
                      <m:sup>
                        <m:r>
                          <a:rPr lang="en-US" altLang="zh-CN" i="1">
                            <a:solidFill>
                              <a:srgbClr val="09405E"/>
                            </a:solidFill>
                            <a:latin typeface="Cambria Math" charset="0"/>
                          </a:rPr>
                          <m:t>−1</m:t>
                        </m:r>
                      </m:sup>
                    </m:sSup>
                    <m:d>
                      <m:dPr>
                        <m:ctrlPr>
                          <a:rPr lang="en-US" altLang="zh-CN" i="1" dirty="0">
                            <a:solidFill>
                              <a:srgbClr val="09405E"/>
                            </a:solidFill>
                            <a:latin typeface="Cambria Math" charset="0"/>
                          </a:rPr>
                        </m:ctrlPr>
                      </m:dPr>
                      <m:e>
                        <m:sSup>
                          <m:sSupPr>
                            <m:ctrlPr>
                              <a:rPr lang="en-US" altLang="zh-CN" i="1">
                                <a:solidFill>
                                  <a:srgbClr val="09405E"/>
                                </a:solidFill>
                                <a:latin typeface="Cambria Math" charset="0"/>
                              </a:rPr>
                            </m:ctrlPr>
                          </m:sSupPr>
                          <m:e>
                            <m:r>
                              <a:rPr lang="en-US" altLang="zh-CN" b="1" i="1">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e>
                    </m:d>
                    <m:r>
                      <a:rPr lang="en-US" altLang="zh-CN" b="1" i="1" smtClean="0">
                        <a:solidFill>
                          <a:srgbClr val="09405E"/>
                        </a:solidFill>
                        <a:latin typeface="Cambria Math" charset="0"/>
                      </a:rPr>
                      <m:t>𝒈</m:t>
                    </m:r>
                    <m:d>
                      <m:dPr>
                        <m:ctrlPr>
                          <a:rPr lang="en-US" altLang="zh-CN" i="1" dirty="0">
                            <a:solidFill>
                              <a:srgbClr val="09405E"/>
                            </a:solidFill>
                            <a:latin typeface="Cambria Math" charset="0"/>
                          </a:rPr>
                        </m:ctrlPr>
                      </m:dPr>
                      <m:e>
                        <m:sSup>
                          <m:sSupPr>
                            <m:ctrlPr>
                              <a:rPr lang="en-US" altLang="zh-CN" i="1">
                                <a:solidFill>
                                  <a:srgbClr val="09405E"/>
                                </a:solidFill>
                                <a:latin typeface="Cambria Math" charset="0"/>
                              </a:rPr>
                            </m:ctrlPr>
                          </m:sSupPr>
                          <m:e>
                            <m:r>
                              <a:rPr lang="en-US" altLang="zh-CN" b="1" i="1">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e>
                    </m:d>
                  </m:oMath>
                </a14:m>
                <a:r>
                  <a:rPr kumimoji="1" lang="zh-CN" altLang="en-US" i="1" dirty="0" smtClean="0">
                    <a:solidFill>
                      <a:srgbClr val="09405E"/>
                    </a:solidFill>
                  </a:rPr>
                  <a:t> </a:t>
                </a:r>
                <a:endParaRPr kumimoji="1" lang="zh-CN" altLang="en-US" i="1"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r="-737" b="-326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牛顿法求解目标函数极值</a:t>
            </a:r>
            <a:endParaRPr kumimoji="1" lang="zh-CN" altLang="en-US" dirty="0"/>
          </a:p>
        </p:txBody>
      </p:sp>
      <p:pic>
        <p:nvPicPr>
          <p:cNvPr id="4" name="图片 3"/>
          <p:cNvPicPr>
            <a:picLocks noChangeAspect="1"/>
          </p:cNvPicPr>
          <p:nvPr/>
        </p:nvPicPr>
        <p:blipFill>
          <a:blip r:embed="rId3"/>
          <a:stretch>
            <a:fillRect/>
          </a:stretch>
        </p:blipFill>
        <p:spPr>
          <a:xfrm>
            <a:off x="1720652" y="2315026"/>
            <a:ext cx="6624736" cy="3404378"/>
          </a:xfrm>
          <a:prstGeom prst="rect">
            <a:avLst/>
          </a:prstGeom>
        </p:spPr>
      </p:pic>
    </p:spTree>
    <p:extLst>
      <p:ext uri="{BB962C8B-B14F-4D97-AF65-F5344CB8AC3E}">
        <p14:creationId xmlns:p14="http://schemas.microsoft.com/office/powerpoint/2010/main" val="1448694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142663" cy="5237271"/>
              </a:xfrm>
            </p:spPr>
            <p:txBody>
              <a:bodyPr/>
              <a:lstStyle/>
              <a:p>
                <a:pPr>
                  <a:lnSpc>
                    <a:spcPct val="100000"/>
                  </a:lnSpc>
                </a:pPr>
                <a:r>
                  <a:rPr kumimoji="1" lang="zh-CN" altLang="en-US" dirty="0" smtClean="0">
                    <a:solidFill>
                      <a:srgbClr val="09405E"/>
                    </a:solidFill>
                  </a:rPr>
                  <a:t> </a:t>
                </a:r>
                <a:r>
                  <a:rPr lang="en-US" altLang="zh-CN" dirty="0">
                    <a:solidFill>
                      <a:srgbClr val="09405E"/>
                    </a:solidFill>
                  </a:rPr>
                  <a:t>1.</a:t>
                </a:r>
                <a:r>
                  <a:rPr lang="zh-CN" altLang="en-US" dirty="0">
                    <a:solidFill>
                      <a:srgbClr val="09405E"/>
                    </a:solidFill>
                  </a:rPr>
                  <a:t> 从</a:t>
                </a:r>
                <a14:m>
                  <m:oMath xmlns:m="http://schemas.openxmlformats.org/officeDocument/2006/math">
                    <m:r>
                      <a:rPr lang="en-US" altLang="zh-CN" i="1">
                        <a:solidFill>
                          <a:srgbClr val="09405E"/>
                        </a:solidFill>
                        <a:latin typeface="Cambria Math" charset="0"/>
                      </a:rPr>
                      <m:t>𝑡</m:t>
                    </m:r>
                    <m:r>
                      <a:rPr lang="en-US" altLang="zh-CN" i="1">
                        <a:solidFill>
                          <a:srgbClr val="09405E"/>
                        </a:solidFill>
                        <a:latin typeface="Cambria Math" charset="0"/>
                      </a:rPr>
                      <m:t>=0</m:t>
                    </m:r>
                  </m:oMath>
                </a14:m>
                <a:r>
                  <a:rPr lang="zh-CN" altLang="en-US" dirty="0">
                    <a:solidFill>
                      <a:srgbClr val="09405E"/>
                    </a:solidFill>
                  </a:rPr>
                  <a:t>开始，初始化</a:t>
                </a:r>
                <a14:m>
                  <m:oMath xmlns:m="http://schemas.openxmlformats.org/officeDocument/2006/math">
                    <m:sSup>
                      <m:sSupPr>
                        <m:ctrlPr>
                          <a:rPr lang="en-US" altLang="zh-CN" i="1">
                            <a:solidFill>
                              <a:srgbClr val="09405E"/>
                            </a:solidFill>
                            <a:latin typeface="Cambria Math"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0</m:t>
                        </m:r>
                        <m:r>
                          <a:rPr lang="en-US" altLang="zh-CN" i="1">
                            <a:solidFill>
                              <a:srgbClr val="09405E"/>
                            </a:solidFill>
                            <a:latin typeface="Cambria Math" charset="0"/>
                          </a:rPr>
                          <m:t>)</m:t>
                        </m:r>
                      </m:sup>
                    </m:sSup>
                  </m:oMath>
                </a14:m>
                <a:r>
                  <a:rPr lang="zh-CN" altLang="en-US" dirty="0">
                    <a:solidFill>
                      <a:srgbClr val="09405E"/>
                    </a:solidFill>
                  </a:rPr>
                  <a:t>为随机</a:t>
                </a:r>
                <a:r>
                  <a:rPr lang="zh-CN" altLang="en-US" dirty="0" smtClean="0">
                    <a:solidFill>
                      <a:srgbClr val="09405E"/>
                    </a:solidFill>
                  </a:rPr>
                  <a:t>值；</a:t>
                </a:r>
                <a:endParaRPr lang="en-US" altLang="zh-CN" dirty="0" smtClean="0">
                  <a:solidFill>
                    <a:srgbClr val="09405E"/>
                  </a:solidFill>
                </a:endParaRPr>
              </a:p>
              <a:p>
                <a:pPr>
                  <a:lnSpc>
                    <a:spcPct val="100000"/>
                  </a:lnSpc>
                </a:pPr>
                <a:r>
                  <a:rPr kumimoji="1" lang="zh-CN" altLang="en-US" dirty="0">
                    <a:solidFill>
                      <a:srgbClr val="09405E"/>
                    </a:solidFill>
                  </a:rPr>
                  <a:t> </a:t>
                </a:r>
                <a:r>
                  <a:rPr lang="en-US" altLang="zh-CN" dirty="0">
                    <a:solidFill>
                      <a:srgbClr val="09405E"/>
                    </a:solidFill>
                  </a:rPr>
                  <a:t>2. </a:t>
                </a:r>
                <a:r>
                  <a:rPr lang="zh-CN" altLang="en-US" dirty="0">
                    <a:solidFill>
                      <a:srgbClr val="09405E"/>
                    </a:solidFill>
                  </a:rPr>
                  <a:t>计算</a:t>
                </a:r>
                <a:r>
                  <a:rPr lang="zh-CN" altLang="en-US" dirty="0">
                    <a:solidFill>
                      <a:srgbClr val="09405E"/>
                    </a:solidFill>
                  </a:rPr>
                  <a:t>目标</a:t>
                </a:r>
                <a:r>
                  <a:rPr lang="zh-CN" altLang="en-US" dirty="0">
                    <a:solidFill>
                      <a:srgbClr val="09405E"/>
                    </a:solidFill>
                  </a:rPr>
                  <a:t>函数</a:t>
                </a:r>
                <a14:m>
                  <m:oMath xmlns:m="http://schemas.openxmlformats.org/officeDocument/2006/math">
                    <m:r>
                      <a:rPr lang="en-US" altLang="zh-CN" i="1">
                        <a:solidFill>
                          <a:srgbClr val="09405E"/>
                        </a:solidFill>
                        <a:latin typeface="Cambria Math" charset="0"/>
                      </a:rPr>
                      <m:t>𝑓</m:t>
                    </m:r>
                    <m:r>
                      <a:rPr lang="en-US" altLang="zh-CN" i="1">
                        <a:solidFill>
                          <a:srgbClr val="09405E"/>
                        </a:solidFill>
                        <a:latin typeface="Cambria Math" charset="0"/>
                      </a:rPr>
                      <m:t>(</m:t>
                    </m:r>
                    <m:r>
                      <a:rPr lang="en-US" altLang="zh-CN" b="1" i="1">
                        <a:solidFill>
                          <a:srgbClr val="09405E"/>
                        </a:solidFill>
                        <a:latin typeface="Cambria Math" charset="0"/>
                      </a:rPr>
                      <m:t>𝒙</m:t>
                    </m:r>
                    <m:r>
                      <a:rPr lang="en-US" altLang="zh-CN" i="1">
                        <a:solidFill>
                          <a:srgbClr val="09405E"/>
                        </a:solidFill>
                        <a:latin typeface="Cambria Math" charset="0"/>
                      </a:rPr>
                      <m:t>)</m:t>
                    </m:r>
                  </m:oMath>
                </a14:m>
                <a:r>
                  <a:rPr lang="zh-CN" altLang="en-US" dirty="0">
                    <a:solidFill>
                      <a:srgbClr val="09405E"/>
                    </a:solidFill>
                  </a:rPr>
                  <a:t>在点</a:t>
                </a:r>
                <a14:m>
                  <m:oMath xmlns:m="http://schemas.openxmlformats.org/officeDocument/2006/math">
                    <m:sSup>
                      <m:sSupPr>
                        <m:ctrlPr>
                          <a:rPr lang="en-US" altLang="zh-CN" i="1">
                            <a:solidFill>
                              <a:srgbClr val="09405E"/>
                            </a:solidFill>
                            <a:latin typeface="Cambria Math"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m:t>
                        </m:r>
                      </m:sup>
                    </m:sSup>
                  </m:oMath>
                </a14:m>
                <a:r>
                  <a:rPr lang="zh-CN" altLang="en-US" dirty="0">
                    <a:solidFill>
                      <a:srgbClr val="09405E"/>
                    </a:solidFill>
                  </a:rPr>
                  <a:t>的梯度</a:t>
                </a:r>
                <a14:m>
                  <m:oMath xmlns:m="http://schemas.openxmlformats.org/officeDocument/2006/math">
                    <m:sSup>
                      <m:sSupPr>
                        <m:ctrlPr>
                          <a:rPr lang="en-US" altLang="zh-CN" i="1">
                            <a:solidFill>
                              <a:srgbClr val="09405E"/>
                            </a:solidFill>
                            <a:latin typeface="Cambria Math" charset="0"/>
                          </a:rPr>
                        </m:ctrlPr>
                      </m:sSupPr>
                      <m:e>
                        <m:r>
                          <a:rPr lang="en-US" altLang="zh-CN" b="1" i="1">
                            <a:solidFill>
                              <a:srgbClr val="09405E"/>
                            </a:solidFill>
                            <a:latin typeface="Cambria Math" charset="0"/>
                          </a:rPr>
                          <m:t>𝒈</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i="1">
                        <a:solidFill>
                          <a:srgbClr val="09405E"/>
                        </a:solidFill>
                        <a:latin typeface="Cambria Math" charset="0"/>
                      </a:rPr>
                      <m:t>=</m:t>
                    </m:r>
                    <m:r>
                      <a:rPr lang="zh-CN" altLang="en-US" i="1">
                        <a:solidFill>
                          <a:srgbClr val="09405E"/>
                        </a:solidFill>
                        <a:latin typeface="Cambria Math" charset="0"/>
                      </a:rPr>
                      <m:t>𝛻</m:t>
                    </m:r>
                    <m:r>
                      <a:rPr lang="en-US" altLang="zh-CN" i="1">
                        <a:solidFill>
                          <a:srgbClr val="09405E"/>
                        </a:solidFill>
                        <a:latin typeface="Cambria Math" charset="0"/>
                      </a:rPr>
                      <m:t>𝑓</m:t>
                    </m:r>
                    <m:d>
                      <m:dPr>
                        <m:ctrlPr>
                          <a:rPr lang="en-US" altLang="zh-CN" i="1" dirty="0">
                            <a:solidFill>
                              <a:srgbClr val="09405E"/>
                            </a:solidFill>
                            <a:latin typeface="Cambria Math" charset="0"/>
                          </a:rPr>
                        </m:ctrlPr>
                      </m:dPr>
                      <m:e>
                        <m:sSup>
                          <m:sSupPr>
                            <m:ctrlPr>
                              <a:rPr lang="en-US" altLang="zh-CN" i="1">
                                <a:solidFill>
                                  <a:srgbClr val="09405E"/>
                                </a:solidFill>
                                <a:latin typeface="Cambria Math"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e>
                    </m:d>
                  </m:oMath>
                </a14:m>
                <a:r>
                  <a:rPr lang="zh-CN" altLang="en-US" dirty="0">
                    <a:solidFill>
                      <a:srgbClr val="09405E"/>
                    </a:solidFill>
                  </a:rPr>
                  <a:t>和海</a:t>
                </a:r>
                <a:r>
                  <a:rPr lang="zh-CN" altLang="en-US" dirty="0">
                    <a:solidFill>
                      <a:srgbClr val="09405E"/>
                    </a:solidFill>
                  </a:rPr>
                  <a:t>森矩阵</a:t>
                </a:r>
                <a14:m>
                  <m:oMath xmlns:m="http://schemas.openxmlformats.org/officeDocument/2006/math">
                    <m:sSup>
                      <m:sSupPr>
                        <m:ctrlPr>
                          <a:rPr lang="en-US" altLang="zh-CN" i="1">
                            <a:solidFill>
                              <a:srgbClr val="09405E"/>
                            </a:solidFill>
                            <a:latin typeface="Cambria Math" charset="0"/>
                          </a:rPr>
                        </m:ctrlPr>
                      </m:sSupPr>
                      <m:e>
                        <m:r>
                          <a:rPr lang="en-US" altLang="zh-CN" b="1" i="1" dirty="0">
                            <a:solidFill>
                              <a:srgbClr val="09405E"/>
                            </a:solidFill>
                            <a:latin typeface="Cambria Math" charset="0"/>
                          </a:rPr>
                          <m:t>𝑯</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b="1">
                        <a:solidFill>
                          <a:srgbClr val="09405E"/>
                        </a:solidFill>
                        <a:latin typeface="Cambria Math" charset="0"/>
                      </a:rPr>
                      <m:t>=</m:t>
                    </m:r>
                    <m:r>
                      <a:rPr lang="en-US" altLang="zh-CN" b="1" i="1" dirty="0">
                        <a:solidFill>
                          <a:srgbClr val="09405E"/>
                        </a:solidFill>
                        <a:latin typeface="Cambria Math" charset="0"/>
                      </a:rPr>
                      <m:t>𝑯</m:t>
                    </m:r>
                    <m:d>
                      <m:dPr>
                        <m:ctrlPr>
                          <a:rPr lang="en-US" altLang="zh-CN" i="1" dirty="0">
                            <a:solidFill>
                              <a:srgbClr val="09405E"/>
                            </a:solidFill>
                            <a:latin typeface="Cambria Math" charset="0"/>
                          </a:rPr>
                        </m:ctrlPr>
                      </m:dPr>
                      <m:e>
                        <m:sSup>
                          <m:sSupPr>
                            <m:ctrlPr>
                              <a:rPr lang="en-US" altLang="zh-CN" i="1">
                                <a:solidFill>
                                  <a:srgbClr val="09405E"/>
                                </a:solidFill>
                                <a:latin typeface="Cambria Math"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e>
                    </m:d>
                  </m:oMath>
                </a14:m>
                <a:r>
                  <a:rPr kumimoji="1" lang="zh-CN" altLang="en-US" dirty="0" smtClean="0">
                    <a:solidFill>
                      <a:srgbClr val="09405E"/>
                    </a:solidFill>
                  </a:rPr>
                  <a:t>；</a:t>
                </a:r>
                <a:endParaRPr kumimoji="1" lang="en-US" altLang="zh-CN" dirty="0" smtClean="0">
                  <a:solidFill>
                    <a:srgbClr val="09405E"/>
                  </a:solidFill>
                </a:endParaRPr>
              </a:p>
              <a:p>
                <a:pPr>
                  <a:lnSpc>
                    <a:spcPct val="100000"/>
                  </a:lnSpc>
                </a:pPr>
                <a:r>
                  <a:rPr kumimoji="1" lang="zh-CN" altLang="en-US" dirty="0">
                    <a:solidFill>
                      <a:srgbClr val="09405E"/>
                    </a:solidFill>
                  </a:rPr>
                  <a:t> </a:t>
                </a:r>
                <a:r>
                  <a:rPr lang="en-US" altLang="zh-CN" dirty="0">
                    <a:solidFill>
                      <a:srgbClr val="09405E"/>
                    </a:solidFill>
                  </a:rPr>
                  <a:t>3. </a:t>
                </a:r>
                <a:r>
                  <a:rPr lang="zh-CN" altLang="en-US" dirty="0">
                    <a:solidFill>
                      <a:srgbClr val="09405E"/>
                    </a:solidFill>
                  </a:rPr>
                  <a:t>计算移动方向：</a:t>
                </a:r>
                <a14:m>
                  <m:oMath xmlns:m="http://schemas.openxmlformats.org/officeDocument/2006/math">
                    <m:sSup>
                      <m:sSupPr>
                        <m:ctrlPr>
                          <a:rPr lang="en-US" altLang="zh-CN" i="1">
                            <a:solidFill>
                              <a:srgbClr val="09405E"/>
                            </a:solidFill>
                            <a:latin typeface="Cambria Math" charset="0"/>
                          </a:rPr>
                        </m:ctrlPr>
                      </m:sSupPr>
                      <m:e>
                        <m:sSup>
                          <m:sSupPr>
                            <m:ctrlPr>
                              <a:rPr lang="en-US" altLang="zh-CN" i="1">
                                <a:solidFill>
                                  <a:srgbClr val="09405E"/>
                                </a:solidFill>
                                <a:latin typeface="Cambria Math" charset="0"/>
                              </a:rPr>
                            </m:ctrlPr>
                          </m:sSupPr>
                          <m:e>
                            <m:r>
                              <a:rPr lang="en-US" altLang="zh-CN" b="1" i="1">
                                <a:solidFill>
                                  <a:srgbClr val="09405E"/>
                                </a:solidFill>
                                <a:latin typeface="Cambria Math" charset="0"/>
                              </a:rPr>
                              <m:t>𝒅</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b="1">
                            <a:solidFill>
                              <a:srgbClr val="09405E"/>
                            </a:solidFill>
                            <a:latin typeface="Cambria Math" charset="0"/>
                          </a:rPr>
                          <m:t>=</m:t>
                        </m:r>
                        <m:sSup>
                          <m:sSupPr>
                            <m:ctrlPr>
                              <a:rPr lang="en-US" altLang="zh-CN" i="1">
                                <a:solidFill>
                                  <a:srgbClr val="09405E"/>
                                </a:solidFill>
                                <a:latin typeface="Cambria Math" charset="0"/>
                              </a:rPr>
                            </m:ctrlPr>
                          </m:sSupPr>
                          <m:e>
                            <m:r>
                              <a:rPr lang="en-US" altLang="zh-CN" b="1">
                                <a:solidFill>
                                  <a:srgbClr val="09405E"/>
                                </a:solidFill>
                                <a:latin typeface="Cambria Math" charset="0"/>
                              </a:rPr>
                              <m:t>(</m:t>
                            </m:r>
                            <m:r>
                              <a:rPr lang="en-US" altLang="zh-CN" b="1" i="1" dirty="0">
                                <a:solidFill>
                                  <a:srgbClr val="09405E"/>
                                </a:solidFill>
                                <a:latin typeface="Cambria Math" charset="0"/>
                              </a:rPr>
                              <m:t>𝑯</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i="1">
                            <a:solidFill>
                              <a:srgbClr val="09405E"/>
                            </a:solidFill>
                            <a:latin typeface="Cambria Math" charset="0"/>
                          </a:rPr>
                          <m:t>)</m:t>
                        </m:r>
                      </m:e>
                      <m:sup>
                        <m:r>
                          <a:rPr lang="en-US" altLang="zh-CN" i="1">
                            <a:solidFill>
                              <a:srgbClr val="09405E"/>
                            </a:solidFill>
                            <a:latin typeface="Cambria Math" charset="0"/>
                          </a:rPr>
                          <m:t>−1</m:t>
                        </m:r>
                      </m:sup>
                    </m:sSup>
                    <m:sSup>
                      <m:sSupPr>
                        <m:ctrlPr>
                          <a:rPr lang="en-US" altLang="zh-CN" i="1">
                            <a:solidFill>
                              <a:srgbClr val="09405E"/>
                            </a:solidFill>
                            <a:latin typeface="Cambria Math" charset="0"/>
                          </a:rPr>
                        </m:ctrlPr>
                      </m:sSupPr>
                      <m:e>
                        <m:r>
                          <a:rPr lang="en-US" altLang="zh-CN" b="1" i="1">
                            <a:solidFill>
                              <a:srgbClr val="09405E"/>
                            </a:solidFill>
                            <a:latin typeface="Cambria Math" charset="0"/>
                          </a:rPr>
                          <m:t>𝒈</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oMath>
                </a14:m>
                <a:r>
                  <a:rPr lang="zh-CN" altLang="en-US" dirty="0">
                    <a:solidFill>
                      <a:srgbClr val="09405E"/>
                    </a:solidFill>
                  </a:rPr>
                  <a:t>（一般用线性方程组计算</a:t>
                </a:r>
                <a14:m>
                  <m:oMath xmlns:m="http://schemas.openxmlformats.org/officeDocument/2006/math">
                    <m:sSup>
                      <m:sSupPr>
                        <m:ctrlPr>
                          <a:rPr lang="en-US" altLang="zh-CN" i="1">
                            <a:solidFill>
                              <a:srgbClr val="09405E"/>
                            </a:solidFill>
                            <a:latin typeface="Cambria Math" charset="0"/>
                          </a:rPr>
                        </m:ctrlPr>
                      </m:sSupPr>
                      <m:e>
                        <m:r>
                          <a:rPr lang="en-US" altLang="zh-CN" b="1" i="1">
                            <a:solidFill>
                              <a:srgbClr val="09405E"/>
                            </a:solidFill>
                            <a:latin typeface="Cambria Math" charset="0"/>
                          </a:rPr>
                          <m:t>𝒅</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oMath>
                </a14:m>
                <a:r>
                  <a:rPr lang="zh-CN" altLang="en-US" dirty="0">
                    <a:solidFill>
                      <a:srgbClr val="09405E"/>
                    </a:solidFill>
                  </a:rPr>
                  <a:t>：</a:t>
                </a:r>
                <a14:m>
                  <m:oMath xmlns:m="http://schemas.openxmlformats.org/officeDocument/2006/math">
                    <m:sSup>
                      <m:sSupPr>
                        <m:ctrlPr>
                          <a:rPr lang="en-US" altLang="zh-CN" i="1">
                            <a:solidFill>
                              <a:srgbClr val="09405E"/>
                            </a:solidFill>
                            <a:latin typeface="Cambria Math" charset="0"/>
                          </a:rPr>
                        </m:ctrlPr>
                      </m:sSupPr>
                      <m:e>
                        <m:sSup>
                          <m:sSupPr>
                            <m:ctrlPr>
                              <a:rPr lang="en-US" altLang="zh-CN" i="1">
                                <a:solidFill>
                                  <a:srgbClr val="09405E"/>
                                </a:solidFill>
                                <a:latin typeface="Cambria Math" charset="0"/>
                              </a:rPr>
                            </m:ctrlPr>
                          </m:sSupPr>
                          <m:e>
                            <m:r>
                              <a:rPr lang="en-US" altLang="zh-CN" b="1" i="1" dirty="0">
                                <a:solidFill>
                                  <a:srgbClr val="09405E"/>
                                </a:solidFill>
                                <a:latin typeface="Cambria Math" charset="0"/>
                              </a:rPr>
                              <m:t>𝑯</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b="1" i="1">
                            <a:solidFill>
                              <a:srgbClr val="09405E"/>
                            </a:solidFill>
                            <a:latin typeface="Cambria Math" charset="0"/>
                          </a:rPr>
                          <m:t>𝒅</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i="1">
                        <a:solidFill>
                          <a:srgbClr val="09405E"/>
                        </a:solidFill>
                        <a:latin typeface="Cambria Math" charset="0"/>
                      </a:rPr>
                      <m:t>=</m:t>
                    </m:r>
                    <m:sSup>
                      <m:sSupPr>
                        <m:ctrlPr>
                          <a:rPr lang="en-US" altLang="zh-CN" i="1">
                            <a:solidFill>
                              <a:srgbClr val="09405E"/>
                            </a:solidFill>
                            <a:latin typeface="Cambria Math" charset="0"/>
                          </a:rPr>
                        </m:ctrlPr>
                      </m:sSupPr>
                      <m:e>
                        <m:r>
                          <a:rPr lang="en-US" altLang="zh-CN" b="1" i="1">
                            <a:solidFill>
                              <a:srgbClr val="09405E"/>
                            </a:solidFill>
                            <a:latin typeface="Cambria Math" charset="0"/>
                          </a:rPr>
                          <m:t>𝒈</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oMath>
                </a14:m>
                <a:r>
                  <a:rPr lang="zh-CN" altLang="en-US" dirty="0">
                    <a:solidFill>
                      <a:srgbClr val="09405E"/>
                    </a:solidFill>
                  </a:rPr>
                  <a:t>。线性方程组求解可用共轭梯度等方法</a:t>
                </a:r>
                <a:r>
                  <a:rPr lang="zh-CN" altLang="en-US" dirty="0">
                    <a:solidFill>
                      <a:srgbClr val="09405E"/>
                    </a:solidFill>
                  </a:rPr>
                  <a:t>求解</a:t>
                </a:r>
                <a:r>
                  <a:rPr lang="zh-CN" altLang="en-US" dirty="0" smtClean="0">
                    <a:solidFill>
                      <a:srgbClr val="09405E"/>
                    </a:solidFill>
                  </a:rPr>
                  <a:t>）；</a:t>
                </a:r>
                <a:endParaRPr lang="en-US" altLang="zh-CN" dirty="0" smtClean="0">
                  <a:solidFill>
                    <a:srgbClr val="09405E"/>
                  </a:solidFill>
                </a:endParaRPr>
              </a:p>
              <a:p>
                <a:pPr>
                  <a:lnSpc>
                    <a:spcPct val="100000"/>
                  </a:lnSpc>
                </a:pPr>
                <a:r>
                  <a:rPr kumimoji="1" lang="zh-CN" altLang="en-US" dirty="0">
                    <a:solidFill>
                      <a:srgbClr val="09405E"/>
                    </a:solidFill>
                  </a:rPr>
                  <a:t> </a:t>
                </a:r>
                <a:r>
                  <a:rPr lang="en-US" altLang="zh-CN" dirty="0">
                    <a:solidFill>
                      <a:srgbClr val="09405E"/>
                    </a:solidFill>
                  </a:rPr>
                  <a:t>4. </a:t>
                </a:r>
                <a:r>
                  <a:rPr lang="zh-CN" altLang="en-US" dirty="0">
                    <a:solidFill>
                      <a:srgbClr val="09405E"/>
                    </a:solidFill>
                  </a:rPr>
                  <a:t>根据迭代公式，更新</a:t>
                </a:r>
                <a14:m>
                  <m:oMath xmlns:m="http://schemas.openxmlformats.org/officeDocument/2006/math">
                    <m:r>
                      <a:rPr lang="en-US" altLang="zh-CN" b="1">
                        <a:solidFill>
                          <a:srgbClr val="09405E"/>
                        </a:solidFill>
                        <a:latin typeface="Cambria Math" charset="0"/>
                      </a:rPr>
                      <m:t>𝐱</m:t>
                    </m:r>
                  </m:oMath>
                </a14:m>
                <a:r>
                  <a:rPr lang="zh-CN" altLang="en-US" dirty="0">
                    <a:solidFill>
                      <a:srgbClr val="09405E"/>
                    </a:solidFill>
                  </a:rPr>
                  <a:t>的值：</a:t>
                </a:r>
                <a14:m>
                  <m:oMath xmlns:m="http://schemas.openxmlformats.org/officeDocument/2006/math">
                    <m:sSup>
                      <m:sSupPr>
                        <m:ctrlPr>
                          <a:rPr lang="en-US" altLang="zh-CN" i="1">
                            <a:solidFill>
                              <a:srgbClr val="09405E"/>
                            </a:solidFill>
                            <a:latin typeface="Cambria Math"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+1) </m:t>
                        </m:r>
                      </m:sup>
                    </m:sSup>
                    <m:r>
                      <a:rPr lang="en-US" altLang="zh-CN" i="1">
                        <a:solidFill>
                          <a:srgbClr val="09405E"/>
                        </a:solidFill>
                        <a:latin typeface="Cambria Math" charset="0"/>
                      </a:rPr>
                      <m:t>=</m:t>
                    </m:r>
                    <m:sSup>
                      <m:sSupPr>
                        <m:ctrlPr>
                          <a:rPr lang="en-US" altLang="zh-CN" i="1">
                            <a:solidFill>
                              <a:srgbClr val="09405E"/>
                            </a:solidFill>
                            <a:latin typeface="Cambria Math"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i="1">
                        <a:solidFill>
                          <a:srgbClr val="09405E"/>
                        </a:solidFill>
                        <a:latin typeface="Cambria Math" charset="0"/>
                      </a:rPr>
                      <m:t>−</m:t>
                    </m:r>
                    <m:sSup>
                      <m:sSupPr>
                        <m:ctrlPr>
                          <a:rPr lang="en-US" altLang="zh-CN" i="1">
                            <a:solidFill>
                              <a:srgbClr val="09405E"/>
                            </a:solidFill>
                            <a:latin typeface="Cambria Math" charset="0"/>
                          </a:rPr>
                        </m:ctrlPr>
                      </m:sSupPr>
                      <m:e>
                        <m:r>
                          <a:rPr lang="en-US" altLang="zh-CN" b="1" i="1">
                            <a:solidFill>
                              <a:srgbClr val="09405E"/>
                            </a:solidFill>
                            <a:latin typeface="Cambria Math" charset="0"/>
                          </a:rPr>
                          <m:t>𝒅</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oMath>
                </a14:m>
                <a:r>
                  <a:rPr kumimoji="1" lang="zh-CN" altLang="en-US" dirty="0" smtClean="0">
                    <a:solidFill>
                      <a:srgbClr val="09405E"/>
                    </a:solidFill>
                  </a:rPr>
                  <a:t>；</a:t>
                </a:r>
                <a:endParaRPr kumimoji="1" lang="en-US" altLang="zh-CN" dirty="0" smtClean="0">
                  <a:solidFill>
                    <a:srgbClr val="09405E"/>
                  </a:solidFill>
                </a:endParaRPr>
              </a:p>
              <a:p>
                <a:pPr>
                  <a:lnSpc>
                    <a:spcPct val="100000"/>
                  </a:lnSpc>
                </a:pPr>
                <a:r>
                  <a:rPr kumimoji="1" lang="zh-CN" altLang="en-US" dirty="0">
                    <a:solidFill>
                      <a:srgbClr val="09405E"/>
                    </a:solidFill>
                  </a:rPr>
                  <a:t> </a:t>
                </a:r>
                <a:r>
                  <a:rPr lang="en-US" altLang="zh-CN" dirty="0">
                    <a:solidFill>
                      <a:srgbClr val="09405E"/>
                    </a:solidFill>
                  </a:rPr>
                  <a:t>5.</a:t>
                </a:r>
                <a:r>
                  <a:rPr lang="zh-CN" altLang="en-US" dirty="0">
                    <a:solidFill>
                      <a:srgbClr val="09405E"/>
                    </a:solidFill>
                  </a:rPr>
                  <a:t> 判断</a:t>
                </a:r>
                <a:r>
                  <a:rPr lang="zh-CN" altLang="en-US" dirty="0">
                    <a:solidFill>
                      <a:srgbClr val="09405E"/>
                    </a:solidFill>
                  </a:rPr>
                  <a:t>是否满足迭代终止条件。如果满足，循环结束，返回最佳参数</a:t>
                </a:r>
                <a14:m>
                  <m:oMath xmlns:m="http://schemas.openxmlformats.org/officeDocument/2006/math">
                    <m:sSup>
                      <m:sSupPr>
                        <m:ctrlPr>
                          <a:rPr lang="en-US" altLang="zh-CN" i="1">
                            <a:solidFill>
                              <a:srgbClr val="09405E"/>
                            </a:solidFill>
                            <a:latin typeface="Cambria Math" charset="0"/>
                          </a:rPr>
                        </m:ctrlPr>
                      </m:sSupPr>
                      <m:e>
                        <m:r>
                          <a:rPr lang="en-US" altLang="zh-CN" b="1" i="1">
                            <a:solidFill>
                              <a:srgbClr val="09405E"/>
                            </a:solidFill>
                            <a:latin typeface="Cambria Math" charset="0"/>
                          </a:rPr>
                          <m:t>𝒙</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+1</m:t>
                        </m:r>
                        <m:r>
                          <a:rPr lang="en-US" altLang="zh-CN" i="1">
                            <a:solidFill>
                              <a:srgbClr val="09405E"/>
                            </a:solidFill>
                            <a:latin typeface="Cambria Math" charset="0"/>
                          </a:rPr>
                          <m:t>)</m:t>
                        </m:r>
                      </m:sup>
                    </m:sSup>
                  </m:oMath>
                </a14:m>
                <a:r>
                  <a:rPr lang="zh-CN" altLang="en-US" dirty="0">
                    <a:solidFill>
                      <a:srgbClr val="09405E"/>
                    </a:solidFill>
                  </a:rPr>
                  <a:t>和目标函数极小</a:t>
                </a:r>
                <a:r>
                  <a:rPr lang="zh-CN" altLang="en-US" dirty="0">
                    <a:solidFill>
                      <a:srgbClr val="09405E"/>
                    </a:solidFill>
                  </a:rPr>
                  <a:t>值</a:t>
                </a:r>
                <a14:m>
                  <m:oMath xmlns:m="http://schemas.openxmlformats.org/officeDocument/2006/math">
                    <m:r>
                      <a:rPr lang="en-US" altLang="zh-CN" i="1">
                        <a:solidFill>
                          <a:srgbClr val="09405E"/>
                        </a:solidFill>
                        <a:latin typeface="Cambria Math" charset="0"/>
                      </a:rPr>
                      <m:t>𝑓</m:t>
                    </m:r>
                    <m:d>
                      <m:dPr>
                        <m:ctrlPr>
                          <a:rPr lang="en-US" altLang="zh-CN" i="1">
                            <a:solidFill>
                              <a:srgbClr val="09405E"/>
                            </a:solidFill>
                            <a:latin typeface="Cambria Math" charset="0"/>
                          </a:rPr>
                        </m:ctrlPr>
                      </m:dPr>
                      <m:e>
                        <m:sSup>
                          <m:sSupPr>
                            <m:ctrlPr>
                              <a:rPr lang="en-US" altLang="zh-CN" i="1">
                                <a:solidFill>
                                  <a:srgbClr val="09405E"/>
                                </a:solidFill>
                                <a:latin typeface="Cambria Math" charset="0"/>
                              </a:rPr>
                            </m:ctrlPr>
                          </m:sSupPr>
                          <m:e>
                            <m:r>
                              <a:rPr lang="en-US" altLang="zh-CN" b="1" i="1">
                                <a:solidFill>
                                  <a:srgbClr val="09405E"/>
                                </a:solidFill>
                                <a:latin typeface="Cambria Math" charset="0"/>
                              </a:rPr>
                              <m:t>𝒙</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+1</m:t>
                            </m:r>
                            <m:r>
                              <a:rPr lang="en-US" altLang="zh-CN" i="1">
                                <a:solidFill>
                                  <a:srgbClr val="09405E"/>
                                </a:solidFill>
                                <a:latin typeface="Cambria Math" charset="0"/>
                              </a:rPr>
                              <m:t>)</m:t>
                            </m:r>
                          </m:sup>
                        </m:sSup>
                      </m:e>
                    </m:d>
                  </m:oMath>
                </a14:m>
                <a:r>
                  <a:rPr lang="zh-CN" altLang="en-US" dirty="0">
                    <a:solidFill>
                      <a:srgbClr val="09405E"/>
                    </a:solidFill>
                  </a:rPr>
                  <a:t>；否则转到第</a:t>
                </a:r>
                <a:r>
                  <a:rPr lang="en-US" altLang="zh-CN" dirty="0">
                    <a:solidFill>
                      <a:srgbClr val="09405E"/>
                    </a:solidFill>
                    <a:latin typeface="Arial" charset="0"/>
                    <a:ea typeface="Arial" charset="0"/>
                    <a:cs typeface="Arial" charset="0"/>
                  </a:rPr>
                  <a:t>2</a:t>
                </a:r>
                <a:r>
                  <a:rPr lang="zh-CN" altLang="en-US" dirty="0" smtClean="0">
                    <a:solidFill>
                      <a:srgbClr val="09405E"/>
                    </a:solidFill>
                  </a:rPr>
                  <a:t>步。</a:t>
                </a: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142663" cy="5237271"/>
              </a:xfrm>
              <a:blipFill rotWithShape="0">
                <a:blip r:embed="rId2"/>
                <a:stretch>
                  <a:fillRect l="-930" t="-815" r="-437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牛顿法求解目标函数极值</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630237" y="5710154"/>
                <a:ext cx="6358434" cy="989886"/>
              </a:xfrm>
              <a:prstGeom prst="rect">
                <a:avLst/>
              </a:prstGeom>
            </p:spPr>
            <p:txBody>
              <a:bodyPr wrap="square">
                <a:spAutoFit/>
              </a:bodyPr>
              <a:lstStyle/>
              <a:p>
                <a:pPr lvl="1"/>
                <a:r>
                  <a:rPr lang="zh-CN" altLang="en-US" sz="2800" dirty="0" smtClean="0">
                    <a:solidFill>
                      <a:srgbClr val="09405E"/>
                    </a:solidFill>
                    <a:latin typeface="Microsoft YaHei" charset="-122"/>
                    <a:ea typeface="Microsoft YaHei" charset="-122"/>
                    <a:cs typeface="Microsoft YaHei" charset="-122"/>
                  </a:rPr>
                  <a:t>一</a:t>
                </a:r>
                <a:r>
                  <a:rPr lang="zh-CN" altLang="en-US" sz="2800" dirty="0">
                    <a:solidFill>
                      <a:srgbClr val="09405E"/>
                    </a:solidFill>
                    <a:latin typeface="Microsoft YaHei" charset="-122"/>
                    <a:ea typeface="Microsoft YaHei" charset="-122"/>
                    <a:cs typeface="Microsoft YaHei" charset="-122"/>
                  </a:rPr>
                  <a:t>阶梯度</a:t>
                </a:r>
                <a:r>
                  <a:rPr lang="zh-CN" altLang="en-US" sz="2800" dirty="0" smtClean="0">
                    <a:solidFill>
                      <a:srgbClr val="09405E"/>
                    </a:solidFill>
                    <a:latin typeface="Microsoft YaHei" charset="-122"/>
                    <a:ea typeface="Microsoft YaHei" charset="-122"/>
                    <a:cs typeface="Microsoft YaHei" charset="-122"/>
                  </a:rPr>
                  <a:t>法：</a:t>
                </a:r>
                <a14:m>
                  <m:oMath xmlns:m="http://schemas.openxmlformats.org/officeDocument/2006/math">
                    <m:sSup>
                      <m:sSupPr>
                        <m:ctrlPr>
                          <a:rPr lang="en-US" altLang="zh-CN" sz="2800" i="1">
                            <a:solidFill>
                              <a:srgbClr val="09405E"/>
                            </a:solidFill>
                            <a:latin typeface="Cambria Math" charset="0"/>
                          </a:rPr>
                        </m:ctrlPr>
                      </m:sSupPr>
                      <m:e>
                        <m:r>
                          <a:rPr lang="en-US" altLang="zh-CN" sz="2800" b="1" i="1">
                            <a:solidFill>
                              <a:srgbClr val="09405E"/>
                            </a:solidFill>
                            <a:latin typeface="Cambria Math" charset="0"/>
                            <a:ea typeface="Microsoft YaHei" charset="-122"/>
                            <a:cs typeface="Microsoft YaHei" charset="-122"/>
                          </a:rPr>
                          <m:t>𝒅</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r>
                      <a:rPr lang="en-US" altLang="zh-CN" sz="2800" b="0" i="0" smtClean="0">
                        <a:solidFill>
                          <a:srgbClr val="09405E"/>
                        </a:solidFill>
                        <a:latin typeface="Cambria Math" charset="0"/>
                      </a:rPr>
                      <m:t>=</m:t>
                    </m:r>
                    <m:r>
                      <a:rPr lang="en-US" altLang="zh-CN" sz="2800">
                        <a:solidFill>
                          <a:srgbClr val="09405E"/>
                        </a:solidFill>
                        <a:latin typeface="Cambria Math" charset="0"/>
                        <a:ea typeface="Microsoft YaHei" charset="-122"/>
                        <a:cs typeface="Microsoft YaHei" charset="-122"/>
                      </a:rPr>
                      <m:t>−</m:t>
                    </m:r>
                    <m:r>
                      <a:rPr lang="el-GR" altLang="zh-CN" sz="2800" smtClean="0">
                        <a:solidFill>
                          <a:srgbClr val="C00000"/>
                        </a:solidFill>
                        <a:latin typeface="Cambria Math" charset="0"/>
                        <a:ea typeface="Microsoft YaHei" charset="-122"/>
                        <a:cs typeface="Microsoft YaHei" charset="-122"/>
                      </a:rPr>
                      <m:t>𝜂</m:t>
                    </m:r>
                    <m:sSup>
                      <m:sSupPr>
                        <m:ctrlPr>
                          <a:rPr lang="en-US" altLang="zh-CN" sz="2800" i="1" smtClean="0">
                            <a:solidFill>
                              <a:srgbClr val="09405E"/>
                            </a:solidFill>
                            <a:latin typeface="Cambria Math" charset="0"/>
                          </a:rPr>
                        </m:ctrlPr>
                      </m:sSupPr>
                      <m:e>
                        <m:r>
                          <a:rPr lang="en-US" altLang="zh-CN" sz="2800" b="1" i="1">
                            <a:solidFill>
                              <a:srgbClr val="09405E"/>
                            </a:solidFill>
                            <a:latin typeface="Cambria Math" charset="0"/>
                            <a:ea typeface="Microsoft YaHei" charset="-122"/>
                            <a:cs typeface="Microsoft YaHei" charset="-122"/>
                          </a:rPr>
                          <m:t>𝒈</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oMath>
                </a14:m>
                <a:r>
                  <a:rPr lang="zh-CN" altLang="en-US" sz="2800" dirty="0" smtClean="0">
                    <a:solidFill>
                      <a:srgbClr val="09405E"/>
                    </a:solidFill>
                    <a:latin typeface="Microsoft YaHei" charset="-122"/>
                    <a:ea typeface="Microsoft YaHei" charset="-122"/>
                    <a:cs typeface="Microsoft YaHei" charset="-122"/>
                  </a:rPr>
                  <a:t>，</a:t>
                </a:r>
                <a:endParaRPr lang="en-US" altLang="zh-CN" sz="2800" dirty="0" smtClean="0">
                  <a:solidFill>
                    <a:srgbClr val="09405E"/>
                  </a:solidFill>
                  <a:latin typeface="Microsoft YaHei" charset="-122"/>
                  <a:ea typeface="Microsoft YaHei" charset="-122"/>
                  <a:cs typeface="Microsoft YaHei" charset="-122"/>
                </a:endParaRPr>
              </a:p>
              <a:p>
                <a:pPr lvl="1"/>
                <a:r>
                  <a:rPr lang="zh-CN" altLang="en-US" sz="2800" dirty="0" smtClean="0">
                    <a:solidFill>
                      <a:srgbClr val="09405E"/>
                    </a:solidFill>
                    <a:latin typeface="Microsoft YaHei" charset="-122"/>
                    <a:ea typeface="Microsoft YaHei" charset="-122"/>
                    <a:cs typeface="Microsoft YaHei" charset="-122"/>
                  </a:rPr>
                  <a:t>二阶牛顿法：</a:t>
                </a:r>
                <a14:m>
                  <m:oMath xmlns:m="http://schemas.openxmlformats.org/officeDocument/2006/math">
                    <m:sSup>
                      <m:sSupPr>
                        <m:ctrlPr>
                          <a:rPr lang="en-US" altLang="zh-CN" sz="2800" i="1">
                            <a:solidFill>
                              <a:srgbClr val="09405E"/>
                            </a:solidFill>
                            <a:latin typeface="Cambria Math" charset="0"/>
                          </a:rPr>
                        </m:ctrlPr>
                      </m:sSupPr>
                      <m:e>
                        <m:r>
                          <a:rPr lang="en-US" altLang="zh-CN" sz="2800" b="1" i="1">
                            <a:solidFill>
                              <a:srgbClr val="09405E"/>
                            </a:solidFill>
                            <a:latin typeface="Cambria Math" charset="0"/>
                            <a:ea typeface="Microsoft YaHei" charset="-122"/>
                            <a:cs typeface="Microsoft YaHei" charset="-122"/>
                          </a:rPr>
                          <m:t>𝒅</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r>
                      <a:rPr lang="en-US" altLang="zh-CN" sz="2800" b="0" i="1" smtClean="0">
                        <a:solidFill>
                          <a:srgbClr val="09405E"/>
                        </a:solidFill>
                        <a:latin typeface="Cambria Math" charset="0"/>
                      </a:rPr>
                      <m:t>=</m:t>
                    </m:r>
                    <m:r>
                      <a:rPr lang="en-US" altLang="zh-CN" sz="2800" b="0" i="1" smtClean="0">
                        <a:solidFill>
                          <a:srgbClr val="09405E"/>
                        </a:solidFill>
                        <a:latin typeface="Cambria Math" charset="0"/>
                      </a:rPr>
                      <m:t>−</m:t>
                    </m:r>
                    <m:sSup>
                      <m:sSupPr>
                        <m:ctrlPr>
                          <a:rPr lang="en-US" altLang="zh-CN" sz="2800" i="1" smtClean="0">
                            <a:solidFill>
                              <a:srgbClr val="C00000"/>
                            </a:solidFill>
                            <a:latin typeface="Cambria Math" charset="0"/>
                            <a:ea typeface="Microsoft YaHei" charset="-122"/>
                            <a:cs typeface="Microsoft YaHei" charset="-122"/>
                          </a:rPr>
                        </m:ctrlPr>
                      </m:sSupPr>
                      <m:e>
                        <m:sSup>
                          <m:sSupPr>
                            <m:ctrlPr>
                              <a:rPr lang="en-US" altLang="zh-CN" sz="2800" i="1">
                                <a:solidFill>
                                  <a:srgbClr val="C00000"/>
                                </a:solidFill>
                                <a:latin typeface="Cambria Math" charset="0"/>
                              </a:rPr>
                            </m:ctrlPr>
                          </m:sSupPr>
                          <m:e>
                            <m:r>
                              <a:rPr lang="en-US" altLang="zh-CN" sz="2800" b="1">
                                <a:solidFill>
                                  <a:srgbClr val="C00000"/>
                                </a:solidFill>
                                <a:latin typeface="Cambria Math" charset="0"/>
                              </a:rPr>
                              <m:t>(</m:t>
                            </m:r>
                            <m:r>
                              <a:rPr lang="en-US" altLang="zh-CN" sz="2800" b="1" i="1" dirty="0">
                                <a:solidFill>
                                  <a:srgbClr val="C00000"/>
                                </a:solidFill>
                                <a:latin typeface="Cambria Math" charset="0"/>
                                <a:ea typeface="Microsoft YaHei" charset="-122"/>
                                <a:cs typeface="Microsoft YaHei" charset="-122"/>
                              </a:rPr>
                              <m:t>𝑯</m:t>
                            </m:r>
                          </m:e>
                          <m:sup>
                            <m:r>
                              <a:rPr lang="en-US" altLang="zh-CN" sz="2800" i="1">
                                <a:solidFill>
                                  <a:srgbClr val="C00000"/>
                                </a:solidFill>
                                <a:latin typeface="Cambria Math" charset="0"/>
                              </a:rPr>
                              <m:t>(</m:t>
                            </m:r>
                            <m:r>
                              <a:rPr lang="en-US" altLang="zh-CN" sz="2800" i="1">
                                <a:solidFill>
                                  <a:srgbClr val="C00000"/>
                                </a:solidFill>
                                <a:latin typeface="Cambria Math" charset="0"/>
                              </a:rPr>
                              <m:t>𝑡</m:t>
                            </m:r>
                            <m:r>
                              <a:rPr lang="en-US" altLang="zh-CN" sz="2800" i="1">
                                <a:solidFill>
                                  <a:srgbClr val="C00000"/>
                                </a:solidFill>
                                <a:latin typeface="Cambria Math" charset="0"/>
                              </a:rPr>
                              <m:t>) </m:t>
                            </m:r>
                          </m:sup>
                        </m:sSup>
                        <m:r>
                          <a:rPr lang="en-US" altLang="zh-CN" sz="2800" i="1">
                            <a:solidFill>
                              <a:srgbClr val="C00000"/>
                            </a:solidFill>
                            <a:latin typeface="Cambria Math" charset="0"/>
                          </a:rPr>
                          <m:t>)</m:t>
                        </m:r>
                      </m:e>
                      <m:sup>
                        <m:r>
                          <a:rPr lang="en-US" altLang="zh-CN" sz="2800" i="1">
                            <a:solidFill>
                              <a:srgbClr val="C00000"/>
                            </a:solidFill>
                            <a:latin typeface="Cambria Math" charset="0"/>
                            <a:ea typeface="Microsoft YaHei" charset="-122"/>
                            <a:cs typeface="Microsoft YaHei" charset="-122"/>
                          </a:rPr>
                          <m:t>−1</m:t>
                        </m:r>
                      </m:sup>
                    </m:sSup>
                    <m:sSup>
                      <m:sSupPr>
                        <m:ctrlPr>
                          <a:rPr lang="en-US" altLang="zh-CN" sz="2800" i="1" smtClean="0">
                            <a:solidFill>
                              <a:srgbClr val="09405E"/>
                            </a:solidFill>
                            <a:latin typeface="Cambria Math" charset="0"/>
                          </a:rPr>
                        </m:ctrlPr>
                      </m:sSupPr>
                      <m:e>
                        <m:r>
                          <a:rPr lang="en-US" altLang="zh-CN" sz="2800" b="1" i="1">
                            <a:solidFill>
                              <a:srgbClr val="09405E"/>
                            </a:solidFill>
                            <a:latin typeface="Cambria Math" charset="0"/>
                            <a:ea typeface="Microsoft YaHei" charset="-122"/>
                            <a:cs typeface="Microsoft YaHei" charset="-122"/>
                          </a:rPr>
                          <m:t>𝒈</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oMath>
                </a14:m>
                <a:endParaRPr lang="en-US" altLang="zh-CN" sz="2800" dirty="0">
                  <a:solidFill>
                    <a:srgbClr val="09405E"/>
                  </a:solidFill>
                  <a:latin typeface="Microsoft YaHei" charset="-122"/>
                  <a:ea typeface="Microsoft YaHei" charset="-122"/>
                  <a:cs typeface="Microsoft YaHei" charset="-122"/>
                </a:endParaRPr>
              </a:p>
            </p:txBody>
          </p:sp>
        </mc:Choice>
        <mc:Fallback>
          <p:sp>
            <p:nvSpPr>
              <p:cNvPr id="4" name="矩形 3"/>
              <p:cNvSpPr>
                <a:spLocks noRot="1" noChangeAspect="1" noMove="1" noResize="1" noEditPoints="1" noAdjustHandles="1" noChangeArrowheads="1" noChangeShapeType="1" noTextEdit="1"/>
              </p:cNvSpPr>
              <p:nvPr/>
            </p:nvSpPr>
            <p:spPr>
              <a:xfrm>
                <a:off x="630237" y="5710154"/>
                <a:ext cx="6358434" cy="989886"/>
              </a:xfrm>
              <a:prstGeom prst="rect">
                <a:avLst/>
              </a:prstGeom>
              <a:blipFill rotWithShape="0">
                <a:blip r:embed="rId3"/>
                <a:stretch>
                  <a:fillRect t="-4938"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6695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123613" cy="5237271"/>
          </a:xfrm>
        </p:spPr>
        <p:txBody>
          <a:bodyPr/>
          <a:lstStyle/>
          <a:p>
            <a:pPr>
              <a:lnSpc>
                <a:spcPct val="100000"/>
              </a:lnSpc>
            </a:pPr>
            <a:r>
              <a:rPr lang="zh-CN" altLang="en-US" dirty="0"/>
              <a:t>牛顿法比一般的梯度下降法收敛速度</a:t>
            </a:r>
            <a:r>
              <a:rPr lang="zh-CN" altLang="en-US" dirty="0" smtClean="0"/>
              <a:t>快。</a:t>
            </a:r>
            <a:endParaRPr lang="en-US" altLang="zh-CN" dirty="0" smtClean="0"/>
          </a:p>
          <a:p>
            <a:pPr>
              <a:lnSpc>
                <a:spcPct val="100000"/>
              </a:lnSpc>
            </a:pPr>
            <a:endParaRPr lang="en-US" altLang="zh-CN" sz="1000" dirty="0" smtClean="0"/>
          </a:p>
          <a:p>
            <a:pPr>
              <a:lnSpc>
                <a:spcPct val="100000"/>
              </a:lnSpc>
            </a:pPr>
            <a:r>
              <a:rPr lang="zh-CN" altLang="en-US" dirty="0"/>
              <a:t>但在高维情况下，计算目标函数的二阶偏导数的</a:t>
            </a:r>
            <a:r>
              <a:rPr lang="zh-CN" altLang="en-US" dirty="0" smtClean="0"/>
              <a:t>复杂度高，</a:t>
            </a:r>
            <a:r>
              <a:rPr lang="zh-CN" altLang="en-US" dirty="0"/>
              <a:t>而且有时候目标函数的海森矩阵无法保持正定，不存在逆矩阵，此时牛顿法将不再能</a:t>
            </a:r>
            <a:r>
              <a:rPr lang="zh-CN" altLang="en-US" dirty="0" smtClean="0"/>
              <a:t>使用。</a:t>
            </a:r>
            <a:endParaRPr lang="en-US" altLang="zh-CN" dirty="0" smtClean="0"/>
          </a:p>
          <a:p>
            <a:pPr>
              <a:lnSpc>
                <a:spcPct val="100000"/>
              </a:lnSpc>
            </a:pPr>
            <a:endParaRPr kumimoji="1" lang="en-US" altLang="zh-CN" sz="1000" dirty="0" smtClean="0"/>
          </a:p>
          <a:p>
            <a:pPr>
              <a:lnSpc>
                <a:spcPct val="100000"/>
              </a:lnSpc>
            </a:pPr>
            <a:r>
              <a:rPr lang="zh-CN" altLang="en-US" dirty="0" smtClean="0"/>
              <a:t>因此人们</a:t>
            </a:r>
            <a:r>
              <a:rPr lang="zh-CN" altLang="en-US" dirty="0"/>
              <a:t>提出了</a:t>
            </a:r>
            <a:r>
              <a:rPr lang="zh-CN" altLang="en-US" dirty="0">
                <a:solidFill>
                  <a:srgbClr val="C00000"/>
                </a:solidFill>
              </a:rPr>
              <a:t>拟牛顿</a:t>
            </a:r>
            <a:r>
              <a:rPr lang="zh-CN" altLang="en-US" dirty="0" smtClean="0">
                <a:solidFill>
                  <a:srgbClr val="C00000"/>
                </a:solidFill>
              </a:rPr>
              <a:t>法</a:t>
            </a:r>
            <a:r>
              <a:rPr lang="zh-CN" altLang="en-US" dirty="0" smtClean="0"/>
              <a:t>：</a:t>
            </a:r>
            <a:r>
              <a:rPr lang="zh-CN" altLang="en-US" dirty="0"/>
              <a:t>不用二阶偏导数构造出可以近似</a:t>
            </a:r>
            <a:r>
              <a:rPr lang="en-US" altLang="zh-CN" dirty="0"/>
              <a:t>Hessian</a:t>
            </a:r>
            <a:r>
              <a:rPr lang="zh-CN" altLang="en-US" dirty="0"/>
              <a:t>矩阵</a:t>
            </a:r>
            <a:r>
              <a:rPr lang="en-US" altLang="zh-CN" dirty="0"/>
              <a:t>(</a:t>
            </a:r>
            <a:r>
              <a:rPr lang="zh-CN" altLang="en-US" dirty="0"/>
              <a:t>或</a:t>
            </a:r>
            <a:r>
              <a:rPr lang="en-US" altLang="zh-CN" dirty="0"/>
              <a:t>Hessian</a:t>
            </a:r>
            <a:r>
              <a:rPr lang="zh-CN" altLang="en-US" dirty="0"/>
              <a:t>矩阵的逆矩阵</a:t>
            </a:r>
            <a:r>
              <a:rPr lang="en-US" altLang="zh-CN" dirty="0"/>
              <a:t>)</a:t>
            </a:r>
            <a:r>
              <a:rPr lang="zh-CN" altLang="en-US" dirty="0"/>
              <a:t>的正定对称矩阵，进而再逐步优化目标</a:t>
            </a:r>
            <a:r>
              <a:rPr lang="zh-CN" altLang="en-US" dirty="0" smtClean="0"/>
              <a:t>函数。</a:t>
            </a:r>
            <a:endParaRPr lang="en-US" altLang="zh-CN" dirty="0" smtClean="0"/>
          </a:p>
          <a:p>
            <a:pPr>
              <a:lnSpc>
                <a:spcPct val="100000"/>
              </a:lnSpc>
            </a:pPr>
            <a:r>
              <a:rPr lang="zh-CN" altLang="en-US" dirty="0"/>
              <a:t>不同的</a:t>
            </a:r>
            <a:r>
              <a:rPr lang="en-US" altLang="zh-CN" dirty="0"/>
              <a:t>Hessian</a:t>
            </a:r>
            <a:r>
              <a:rPr lang="zh-CN" altLang="en-US" dirty="0"/>
              <a:t>矩阵构造方法产生了不同的拟牛顿</a:t>
            </a:r>
            <a:r>
              <a:rPr lang="zh-CN" altLang="en-US" dirty="0" smtClean="0"/>
              <a:t>法</a:t>
            </a:r>
            <a:endParaRPr lang="en-US" altLang="zh-CN" dirty="0" smtClean="0"/>
          </a:p>
          <a:p>
            <a:pPr lvl="1">
              <a:lnSpc>
                <a:spcPct val="100000"/>
              </a:lnSpc>
            </a:pPr>
            <a:r>
              <a:rPr kumimoji="1" lang="zh-CN" altLang="en-US" dirty="0"/>
              <a:t> </a:t>
            </a:r>
            <a:r>
              <a:rPr kumimoji="1" lang="en-US" altLang="zh-CN" dirty="0"/>
              <a:t>BFGS</a:t>
            </a:r>
            <a:r>
              <a:rPr kumimoji="1" lang="zh-CN" altLang="en-US" dirty="0"/>
              <a:t>／</a:t>
            </a:r>
            <a:r>
              <a:rPr kumimoji="1" lang="en-US" altLang="zh-CN" dirty="0"/>
              <a:t>L-BFGS</a:t>
            </a:r>
          </a:p>
          <a:p>
            <a:pPr>
              <a:lnSpc>
                <a:spcPct val="100000"/>
              </a:lnSpc>
            </a:pPr>
            <a:endParaRPr kumimoji="1" lang="zh-CN" altLang="en-US" dirty="0"/>
          </a:p>
        </p:txBody>
      </p:sp>
      <p:sp>
        <p:nvSpPr>
          <p:cNvPr id="3" name="标题 2"/>
          <p:cNvSpPr>
            <a:spLocks noGrp="1"/>
          </p:cNvSpPr>
          <p:nvPr>
            <p:ph type="title"/>
          </p:nvPr>
        </p:nvSpPr>
        <p:spPr/>
        <p:txBody>
          <a:bodyPr/>
          <a:lstStyle/>
          <a:p>
            <a:r>
              <a:rPr kumimoji="1" lang="zh-CN" altLang="en-US" dirty="0" smtClean="0"/>
              <a:t>拟牛顿法</a:t>
            </a:r>
            <a:endParaRPr kumimoji="1" lang="zh-CN" altLang="en-US" dirty="0"/>
          </a:p>
        </p:txBody>
      </p:sp>
      <p:sp>
        <p:nvSpPr>
          <p:cNvPr id="4" name="矩形 3"/>
          <p:cNvSpPr/>
          <p:nvPr/>
        </p:nvSpPr>
        <p:spPr>
          <a:xfrm>
            <a:off x="983432" y="5496639"/>
            <a:ext cx="9145016" cy="1323439"/>
          </a:xfrm>
          <a:prstGeom prst="rect">
            <a:avLst/>
          </a:prstGeom>
        </p:spPr>
        <p:txBody>
          <a:bodyPr wrap="square">
            <a:spAutoFit/>
          </a:bodyPr>
          <a:lstStyle/>
          <a:p>
            <a:r>
              <a:rPr lang="zh-CN" altLang="en-US" sz="1600" dirty="0" smtClean="0">
                <a:solidFill>
                  <a:srgbClr val="09405E"/>
                </a:solidFill>
                <a:latin typeface="Microsoft YaHei" charset="-122"/>
                <a:ea typeface="Microsoft YaHei" charset="-122"/>
                <a:cs typeface="Microsoft YaHei" charset="-122"/>
              </a:rPr>
              <a:t>推荐阅读：</a:t>
            </a:r>
            <a:endParaRPr lang="en-US" altLang="zh-CN" sz="1600" dirty="0" smtClean="0">
              <a:solidFill>
                <a:srgbClr val="09405E"/>
              </a:solidFill>
              <a:latin typeface="Microsoft YaHei" charset="-122"/>
              <a:ea typeface="Microsoft YaHei" charset="-122"/>
              <a:cs typeface="Microsoft YaHei" charset="-122"/>
            </a:endParaRPr>
          </a:p>
          <a:p>
            <a:r>
              <a:rPr lang="en-US" altLang="zh-CN" sz="1600" dirty="0" smtClean="0">
                <a:solidFill>
                  <a:srgbClr val="09405E"/>
                </a:solidFill>
                <a:latin typeface="Microsoft YaHei" charset="-122"/>
                <a:ea typeface="Microsoft YaHei" charset="-122"/>
                <a:cs typeface="Microsoft YaHei" charset="-122"/>
              </a:rPr>
              <a:t>1.</a:t>
            </a:r>
            <a:r>
              <a:rPr lang="zh-CN" altLang="en-US" sz="1600" b="1" dirty="0">
                <a:solidFill>
                  <a:srgbClr val="09405E"/>
                </a:solidFill>
              </a:rPr>
              <a:t>谈谈常见的迭代优化</a:t>
            </a:r>
            <a:r>
              <a:rPr lang="zh-CN" altLang="en-US" sz="1600" b="1" dirty="0" smtClean="0">
                <a:solidFill>
                  <a:srgbClr val="09405E"/>
                </a:solidFill>
              </a:rPr>
              <a:t>方法</a:t>
            </a:r>
            <a:endParaRPr lang="en-US" altLang="zh-CN" sz="1600" dirty="0">
              <a:solidFill>
                <a:srgbClr val="09405E"/>
              </a:solidFill>
              <a:latin typeface="Microsoft YaHei" charset="-122"/>
              <a:ea typeface="Microsoft YaHei" charset="-122"/>
              <a:cs typeface="Microsoft YaHei" charset="-122"/>
            </a:endParaRPr>
          </a:p>
          <a:p>
            <a:r>
              <a:rPr lang="en-US" altLang="zh-CN" sz="1600" dirty="0">
                <a:solidFill>
                  <a:srgbClr val="09405E"/>
                </a:solidFill>
                <a:latin typeface="Microsoft YaHei" charset="-122"/>
                <a:ea typeface="Microsoft YaHei" charset="-122"/>
                <a:cs typeface="Microsoft YaHei" charset="-122"/>
                <a:hlinkClick r:id="rId2"/>
              </a:rPr>
              <a:t>https://</a:t>
            </a:r>
            <a:r>
              <a:rPr lang="en-US" altLang="zh-CN" sz="1600" dirty="0" smtClean="0">
                <a:solidFill>
                  <a:srgbClr val="09405E"/>
                </a:solidFill>
                <a:latin typeface="Microsoft YaHei" charset="-122"/>
                <a:ea typeface="Microsoft YaHei" charset="-122"/>
                <a:cs typeface="Microsoft YaHei" charset="-122"/>
                <a:hlinkClick r:id="rId2"/>
              </a:rPr>
              <a:t>blog.csdn.net/aws3217150/article/details/50548177</a:t>
            </a:r>
            <a:endParaRPr lang="en-US" altLang="zh-CN" sz="1600" dirty="0" smtClean="0">
              <a:solidFill>
                <a:srgbClr val="09405E"/>
              </a:solidFill>
              <a:latin typeface="Microsoft YaHei" charset="-122"/>
              <a:ea typeface="Microsoft YaHei" charset="-122"/>
              <a:cs typeface="Microsoft YaHei" charset="-122"/>
            </a:endParaRPr>
          </a:p>
          <a:p>
            <a:r>
              <a:rPr lang="en-US" altLang="zh-CN" sz="1600" dirty="0" smtClean="0">
                <a:solidFill>
                  <a:srgbClr val="09405E"/>
                </a:solidFill>
                <a:latin typeface="Microsoft YaHei" charset="-122"/>
                <a:ea typeface="Microsoft YaHei" charset="-122"/>
                <a:cs typeface="Microsoft YaHei" charset="-122"/>
              </a:rPr>
              <a:t>2.</a:t>
            </a:r>
            <a:r>
              <a:rPr lang="zh-CN" altLang="en-US" sz="1600" dirty="0" smtClean="0">
                <a:solidFill>
                  <a:srgbClr val="09405E"/>
                </a:solidFill>
                <a:latin typeface="Microsoft YaHei" charset="-122"/>
                <a:ea typeface="Microsoft YaHei" charset="-122"/>
                <a:cs typeface="Microsoft YaHei" charset="-122"/>
              </a:rPr>
              <a:t> </a:t>
            </a:r>
            <a:r>
              <a:rPr lang="en-US" altLang="zh-CN" sz="1600" dirty="0">
                <a:solidFill>
                  <a:srgbClr val="09405E"/>
                </a:solidFill>
                <a:latin typeface="Microsoft YaHei" charset="-122"/>
                <a:ea typeface="Microsoft YaHei" charset="-122"/>
                <a:cs typeface="Microsoft YaHei" charset="-122"/>
              </a:rPr>
              <a:t>Mathematical optimization: finding minima of functions</a:t>
            </a:r>
          </a:p>
          <a:p>
            <a:r>
              <a:rPr lang="en-US" altLang="zh-CN" sz="1600" dirty="0">
                <a:solidFill>
                  <a:srgbClr val="09405E"/>
                </a:solidFill>
                <a:latin typeface="Microsoft YaHei" charset="-122"/>
                <a:ea typeface="Microsoft YaHei" charset="-122"/>
                <a:cs typeface="Microsoft YaHei" charset="-122"/>
              </a:rPr>
              <a:t>https://</a:t>
            </a:r>
            <a:r>
              <a:rPr lang="en-US" altLang="zh-CN" sz="1600" dirty="0" err="1">
                <a:solidFill>
                  <a:srgbClr val="09405E"/>
                </a:solidFill>
                <a:latin typeface="Microsoft YaHei" charset="-122"/>
                <a:ea typeface="Microsoft YaHei" charset="-122"/>
                <a:cs typeface="Microsoft YaHei" charset="-122"/>
              </a:rPr>
              <a:t>www.scipy-lectures.org</a:t>
            </a:r>
            <a:r>
              <a:rPr lang="en-US" altLang="zh-CN" sz="1600" dirty="0">
                <a:solidFill>
                  <a:srgbClr val="09405E"/>
                </a:solidFill>
                <a:latin typeface="Microsoft YaHei" charset="-122"/>
                <a:ea typeface="Microsoft YaHei" charset="-122"/>
                <a:cs typeface="Microsoft YaHei" charset="-122"/>
              </a:rPr>
              <a:t>/advanced/</a:t>
            </a:r>
            <a:r>
              <a:rPr lang="en-US" altLang="zh-CN" sz="1600" dirty="0" err="1">
                <a:solidFill>
                  <a:srgbClr val="09405E"/>
                </a:solidFill>
                <a:latin typeface="Microsoft YaHei" charset="-122"/>
                <a:ea typeface="Microsoft YaHei" charset="-122"/>
                <a:cs typeface="Microsoft YaHei" charset="-122"/>
              </a:rPr>
              <a:t>mathematical_optimization</a:t>
            </a:r>
            <a:r>
              <a:rPr lang="en-US" altLang="zh-CN" sz="1600" dirty="0">
                <a:solidFill>
                  <a:srgbClr val="09405E"/>
                </a:solidFill>
                <a:latin typeface="Microsoft YaHei" charset="-122"/>
                <a:ea typeface="Microsoft YaHei" charset="-122"/>
                <a:cs typeface="Microsoft YaHei" charset="-122"/>
              </a:rPr>
              <a:t>/</a:t>
            </a:r>
            <a:endParaRPr lang="zh-CN" altLang="en-US" sz="16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5341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984034" y="4127439"/>
                <a:ext cx="5111966" cy="1231106"/>
              </a:xfrm>
              <a:prstGeom prst="rect">
                <a:avLst/>
              </a:prstGeom>
            </p:spPr>
            <p:txBody>
              <a:bodyPr wrap="square">
                <a:spAutoFit/>
              </a:bodyPr>
              <a:lstStyle/>
              <a:p>
                <a:pPr marL="285750" indent="-285750">
                  <a:buClr>
                    <a:schemeClr val="bg1">
                      <a:lumMod val="50000"/>
                    </a:schemeClr>
                  </a:buClr>
                  <a:buFont typeface="Wingdings" charset="2"/>
                  <a:buChar char="n"/>
                </a:pPr>
                <a:endParaRPr kumimoji="1" lang="en-US" altLang="zh-CN" dirty="0" smtClean="0">
                  <a:solidFill>
                    <a:srgbClr val="09405E"/>
                  </a:solidFill>
                  <a:latin typeface="微软雅黑" pitchFamily="34" charset="-122"/>
                  <a:ea typeface="微软雅黑" pitchFamily="34" charset="-122"/>
                </a:endParaRPr>
              </a:p>
              <a:p>
                <a:pPr marL="457200" indent="-457200">
                  <a:buClr>
                    <a:schemeClr val="bg1">
                      <a:lumMod val="50000"/>
                    </a:schemeClr>
                  </a:buClr>
                  <a:buFont typeface="Wingdings" charset="2"/>
                  <a:buChar char="n"/>
                </a:pPr>
                <a:r>
                  <a:rPr kumimoji="1" lang="zh-CN" altLang="en-US" sz="2800" dirty="0" smtClean="0">
                    <a:solidFill>
                      <a:srgbClr val="09405E"/>
                    </a:solidFill>
                    <a:latin typeface="微软雅黑" pitchFamily="34" charset="-122"/>
                    <a:ea typeface="微软雅黑" pitchFamily="34" charset="-122"/>
                  </a:rPr>
                  <a:t> </a:t>
                </a:r>
                <a:r>
                  <a:rPr kumimoji="1" lang="zh-CN" altLang="en-US" sz="2800" dirty="0" smtClean="0">
                    <a:solidFill>
                      <a:srgbClr val="C00000"/>
                    </a:solidFill>
                    <a:latin typeface="微软雅黑" pitchFamily="34" charset="-122"/>
                    <a:ea typeface="微软雅黑" pitchFamily="34" charset="-122"/>
                  </a:rPr>
                  <a:t>回归：</a:t>
                </a:r>
                <a:r>
                  <a:rPr kumimoji="1" lang="zh-CN" altLang="en-US" sz="2800" dirty="0">
                    <a:solidFill>
                      <a:srgbClr val="C00000"/>
                    </a:solidFill>
                    <a:latin typeface="微软雅黑" pitchFamily="34" charset="-122"/>
                    <a:ea typeface="微软雅黑" pitchFamily="34" charset="-122"/>
                  </a:rPr>
                  <a:t> </a:t>
                </a:r>
                <a14:m>
                  <m:oMath xmlns:m="http://schemas.openxmlformats.org/officeDocument/2006/math">
                    <m:sSub>
                      <m:sSubPr>
                        <m:ctrlPr>
                          <a:rPr kumimoji="1" lang="en-US" altLang="zh-CN" sz="2800" i="1">
                            <a:solidFill>
                              <a:srgbClr val="C00000"/>
                            </a:solidFill>
                            <a:latin typeface="Cambria Math" charset="0"/>
                            <a:ea typeface="微软雅黑" pitchFamily="34" charset="-122"/>
                          </a:rPr>
                        </m:ctrlPr>
                      </m:sSubPr>
                      <m:e>
                        <m:r>
                          <a:rPr kumimoji="1" lang="en-US" altLang="zh-CN" sz="2800" i="1">
                            <a:solidFill>
                              <a:srgbClr val="C00000"/>
                            </a:solidFill>
                            <a:latin typeface="Cambria Math" charset="0"/>
                            <a:ea typeface="微软雅黑" pitchFamily="34" charset="-122"/>
                          </a:rPr>
                          <m:t>𝑦</m:t>
                        </m:r>
                      </m:e>
                      <m:sub>
                        <m:r>
                          <a:rPr kumimoji="1" lang="en-US" altLang="zh-CN" sz="2800" i="1">
                            <a:solidFill>
                              <a:srgbClr val="C00000"/>
                            </a:solidFill>
                            <a:latin typeface="Cambria Math" charset="0"/>
                            <a:ea typeface="微软雅黑" pitchFamily="34" charset="-122"/>
                          </a:rPr>
                          <m:t>𝑖</m:t>
                        </m:r>
                      </m:sub>
                    </m:sSub>
                    <m:r>
                      <a:rPr kumimoji="1" lang="en-US" altLang="zh-CN" sz="2800" i="1">
                        <a:solidFill>
                          <a:srgbClr val="C00000"/>
                        </a:solidFill>
                        <a:latin typeface="Cambria Math" charset="0"/>
                        <a:ea typeface="Cambria Math" charset="0"/>
                        <a:cs typeface="Cambria Math" charset="0"/>
                      </a:rPr>
                      <m:t>∈</m:t>
                    </m:r>
                    <m:r>
                      <a:rPr kumimoji="1" lang="en-US" altLang="zh-CN" sz="2800" i="1">
                        <a:solidFill>
                          <a:srgbClr val="C00000"/>
                        </a:solidFill>
                        <a:latin typeface="Cambria Math" charset="0"/>
                        <a:ea typeface="Cambria Math" charset="0"/>
                        <a:cs typeface="Cambria Math" charset="0"/>
                      </a:rPr>
                      <m:t>ℝ</m:t>
                    </m:r>
                  </m:oMath>
                </a14:m>
                <a:endParaRPr kumimoji="1" lang="en-US" altLang="zh-CN" sz="2800" dirty="0" smtClean="0">
                  <a:solidFill>
                    <a:srgbClr val="09405E"/>
                  </a:solidFill>
                  <a:latin typeface="微软雅黑" pitchFamily="34" charset="-122"/>
                  <a:ea typeface="微软雅黑" pitchFamily="34" charset="-122"/>
                </a:endParaRPr>
              </a:p>
              <a:p>
                <a:pPr marL="457200" indent="-457200">
                  <a:buClr>
                    <a:schemeClr val="bg1">
                      <a:lumMod val="50000"/>
                    </a:schemeClr>
                  </a:buClr>
                  <a:buFont typeface="Wingdings" charset="2"/>
                  <a:buChar char="n"/>
                </a:pPr>
                <a:endParaRPr kumimoji="1" lang="en-US" altLang="zh-CN" sz="2800" dirty="0">
                  <a:solidFill>
                    <a:srgbClr val="09405E"/>
                  </a:solidFill>
                  <a:latin typeface="Cambria Math" charset="0"/>
                  <a:ea typeface="Cambria Math" charset="0"/>
                  <a:cs typeface="Cambria Math"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984034" y="4127439"/>
                <a:ext cx="5111966" cy="1231106"/>
              </a:xfrm>
              <a:prstGeom prst="rect">
                <a:avLst/>
              </a:prstGeom>
              <a:blipFill rotWithShape="0">
                <a:blip r:embed="rId3"/>
                <a:stretch>
                  <a:fillRect l="-20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096000" y="4127439"/>
                <a:ext cx="5803777" cy="800219"/>
              </a:xfrm>
              <a:prstGeom prst="rect">
                <a:avLst/>
              </a:prstGeom>
            </p:spPr>
            <p:txBody>
              <a:bodyPr wrap="square">
                <a:spAutoFit/>
              </a:bodyPr>
              <a:lstStyle/>
              <a:p>
                <a:pPr marL="285750" indent="-285750">
                  <a:buClr>
                    <a:schemeClr val="bg1">
                      <a:lumMod val="50000"/>
                    </a:schemeClr>
                  </a:buClr>
                  <a:buFont typeface="Wingdings" charset="2"/>
                  <a:buChar char="n"/>
                </a:pPr>
                <a:endParaRPr kumimoji="1" lang="en-US" altLang="zh-CN" dirty="0" smtClean="0">
                  <a:solidFill>
                    <a:srgbClr val="09405E"/>
                  </a:solidFill>
                  <a:latin typeface="微软雅黑" pitchFamily="34" charset="-122"/>
                  <a:ea typeface="微软雅黑" pitchFamily="34" charset="-122"/>
                </a:endParaRPr>
              </a:p>
              <a:p>
                <a:pPr marL="457200" indent="-457200">
                  <a:buClr>
                    <a:schemeClr val="bg1">
                      <a:lumMod val="50000"/>
                    </a:schemeClr>
                  </a:buClr>
                  <a:buFont typeface="Wingdings" charset="2"/>
                  <a:buChar char="n"/>
                </a:pPr>
                <a:r>
                  <a:rPr kumimoji="1" lang="zh-CN" altLang="en-US" sz="2800" dirty="0" smtClean="0">
                    <a:solidFill>
                      <a:srgbClr val="09405E"/>
                    </a:solidFill>
                    <a:latin typeface="微软雅黑" pitchFamily="34" charset="-122"/>
                    <a:ea typeface="微软雅黑" pitchFamily="34" charset="-122"/>
                  </a:rPr>
                  <a:t> </a:t>
                </a:r>
                <a:r>
                  <a:rPr kumimoji="1" lang="zh-CN" altLang="en-US" sz="2800" dirty="0" smtClean="0">
                    <a:solidFill>
                      <a:srgbClr val="C00000"/>
                    </a:solidFill>
                    <a:latin typeface="微软雅黑" pitchFamily="34" charset="-122"/>
                    <a:ea typeface="微软雅黑" pitchFamily="34" charset="-122"/>
                  </a:rPr>
                  <a:t>分类： </a:t>
                </a:r>
                <a14:m>
                  <m:oMath xmlns:m="http://schemas.openxmlformats.org/officeDocument/2006/math">
                    <m:sSub>
                      <m:sSubPr>
                        <m:ctrlPr>
                          <a:rPr kumimoji="1" lang="en-US" altLang="zh-CN" sz="2800" i="1">
                            <a:solidFill>
                              <a:srgbClr val="C00000"/>
                            </a:solidFill>
                            <a:latin typeface="Cambria Math" charset="0"/>
                            <a:ea typeface="微软雅黑" pitchFamily="34" charset="-122"/>
                          </a:rPr>
                        </m:ctrlPr>
                      </m:sSubPr>
                      <m:e>
                        <m:r>
                          <a:rPr kumimoji="1" lang="en-US" altLang="zh-CN" sz="2800" i="1">
                            <a:solidFill>
                              <a:srgbClr val="C00000"/>
                            </a:solidFill>
                            <a:latin typeface="Cambria Math" charset="0"/>
                            <a:ea typeface="微软雅黑" pitchFamily="34" charset="-122"/>
                          </a:rPr>
                          <m:t>𝑦</m:t>
                        </m:r>
                      </m:e>
                      <m:sub>
                        <m:r>
                          <a:rPr kumimoji="1" lang="en-US" altLang="zh-CN" sz="2800" i="1">
                            <a:solidFill>
                              <a:srgbClr val="C00000"/>
                            </a:solidFill>
                            <a:latin typeface="Cambria Math" charset="0"/>
                            <a:ea typeface="微软雅黑" pitchFamily="34" charset="-122"/>
                          </a:rPr>
                          <m:t>𝑖</m:t>
                        </m:r>
                      </m:sub>
                    </m:sSub>
                    <m:r>
                      <a:rPr kumimoji="1" lang="en-US" altLang="zh-CN" sz="2800" i="1">
                        <a:solidFill>
                          <a:srgbClr val="C00000"/>
                        </a:solidFill>
                        <a:latin typeface="Cambria Math" charset="0"/>
                        <a:ea typeface="Cambria Math" charset="0"/>
                        <a:cs typeface="Cambria Math" charset="0"/>
                      </a:rPr>
                      <m:t>∈</m:t>
                    </m:r>
                    <m:r>
                      <a:rPr kumimoji="1" lang="en-US" altLang="zh-CN" sz="2800" i="1" dirty="0">
                        <a:solidFill>
                          <a:srgbClr val="C00000"/>
                        </a:solidFill>
                        <a:latin typeface="Cambria Math" charset="0"/>
                        <a:ea typeface="Euclid Math One" charset="0"/>
                        <a:cs typeface="Euclid Math One" charset="0"/>
                      </a:rPr>
                      <m:t>𝒞</m:t>
                    </m:r>
                  </m:oMath>
                </a14:m>
                <a:r>
                  <a:rPr kumimoji="1" lang="zh-CN" altLang="en-US" sz="2800" dirty="0" smtClean="0">
                    <a:solidFill>
                      <a:srgbClr val="C00000"/>
                    </a:solidFill>
                    <a:latin typeface="微软雅黑" pitchFamily="34" charset="-122"/>
                    <a:ea typeface="微软雅黑" pitchFamily="34" charset="-122"/>
                  </a:rPr>
                  <a:t>，</a:t>
                </a:r>
                <a:r>
                  <a:rPr kumimoji="1" lang="en-US" altLang="zh-CN" sz="2800" dirty="0">
                    <a:solidFill>
                      <a:srgbClr val="C00000"/>
                    </a:solidFill>
                    <a:ea typeface="Cambria Math" charset="0"/>
                    <a:cs typeface="Cambria Math" charset="0"/>
                  </a:rPr>
                  <a:t> </a:t>
                </a:r>
                <a14:m>
                  <m:oMath xmlns:m="http://schemas.openxmlformats.org/officeDocument/2006/math">
                    <m:r>
                      <a:rPr kumimoji="1" lang="en-US" altLang="zh-CN" sz="2800" i="1" dirty="0" smtClean="0">
                        <a:solidFill>
                          <a:srgbClr val="C00000"/>
                        </a:solidFill>
                        <a:latin typeface="Cambria Math" charset="0"/>
                        <a:ea typeface="Euclid Math One" charset="0"/>
                        <a:cs typeface="Euclid Math One" charset="0"/>
                      </a:rPr>
                      <m:t>𝒞</m:t>
                    </m:r>
                    <m:r>
                      <a:rPr kumimoji="1" lang="en-US" altLang="zh-CN" sz="2800" i="1" dirty="0">
                        <a:solidFill>
                          <a:srgbClr val="C00000"/>
                        </a:solidFill>
                        <a:latin typeface="Cambria Math" charset="0"/>
                        <a:ea typeface="Euclid Math One" charset="0"/>
                        <a:cs typeface="Euclid Math One" charset="0"/>
                      </a:rPr>
                      <m:t>={1,…,</m:t>
                    </m:r>
                    <m:r>
                      <a:rPr kumimoji="1" lang="en-US" altLang="zh-CN" sz="2800" i="1" dirty="0">
                        <a:solidFill>
                          <a:srgbClr val="C00000"/>
                        </a:solidFill>
                        <a:latin typeface="Cambria Math" charset="0"/>
                        <a:ea typeface="Euclid Math One" charset="0"/>
                        <a:cs typeface="Euclid Math One" charset="0"/>
                      </a:rPr>
                      <m:t>𝐶</m:t>
                    </m:r>
                    <m:r>
                      <a:rPr kumimoji="1" lang="en-US" altLang="zh-CN" sz="2800" i="1" dirty="0">
                        <a:solidFill>
                          <a:srgbClr val="C00000"/>
                        </a:solidFill>
                        <a:latin typeface="Cambria Math" charset="0"/>
                        <a:ea typeface="Euclid Math One" charset="0"/>
                        <a:cs typeface="Euclid Math One" charset="0"/>
                      </a:rPr>
                      <m:t>}</m:t>
                    </m:r>
                  </m:oMath>
                </a14:m>
                <a:r>
                  <a:rPr kumimoji="1" lang="en-US" altLang="zh-CN" sz="2800" dirty="0" smtClean="0">
                    <a:solidFill>
                      <a:srgbClr val="09405E"/>
                    </a:solidFill>
                    <a:latin typeface="Cambria Math" charset="0"/>
                    <a:ea typeface="Cambria Math" charset="0"/>
                    <a:cs typeface="Cambria Math" charset="0"/>
                  </a:rPr>
                  <a:t> </a:t>
                </a:r>
                <a:endParaRPr kumimoji="1" lang="en-US" altLang="zh-CN" sz="2800" dirty="0">
                  <a:solidFill>
                    <a:srgbClr val="09405E"/>
                  </a:solidFill>
                  <a:latin typeface="Cambria Math" charset="0"/>
                  <a:ea typeface="Cambria Math" charset="0"/>
                  <a:cs typeface="Cambria Math"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6096000" y="4127439"/>
                <a:ext cx="5803777" cy="800219"/>
              </a:xfrm>
              <a:prstGeom prst="rect">
                <a:avLst/>
              </a:prstGeom>
              <a:blipFill rotWithShape="0">
                <a:blip r:embed="rId4"/>
                <a:stretch>
                  <a:fillRect l="-1786" b="-19847"/>
                </a:stretch>
              </a:blipFill>
            </p:spPr>
            <p:txBody>
              <a:bodyPr/>
              <a:lstStyle/>
              <a:p>
                <a:r>
                  <a:rPr lang="zh-CN" altLang="en-US">
                    <a:noFill/>
                  </a:rPr>
                  <a:t> </a:t>
                </a:r>
              </a:p>
            </p:txBody>
          </p:sp>
        </mc:Fallback>
      </mc:AlternateContent>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0656" y="5160383"/>
            <a:ext cx="2016224" cy="1492713"/>
          </a:xfrm>
          <a:prstGeom prst="rect">
            <a:avLst/>
          </a:prstGeom>
        </p:spPr>
      </p:pic>
      <p:pic>
        <p:nvPicPr>
          <p:cNvPr id="2" name="图片 1"/>
          <p:cNvPicPr>
            <a:picLocks noChangeAspect="1"/>
          </p:cNvPicPr>
          <p:nvPr/>
        </p:nvPicPr>
        <p:blipFill>
          <a:blip r:embed="rId6"/>
          <a:stretch>
            <a:fillRect/>
          </a:stretch>
        </p:blipFill>
        <p:spPr>
          <a:xfrm rot="5400000">
            <a:off x="2681442" y="5066759"/>
            <a:ext cx="1574275" cy="1761524"/>
          </a:xfrm>
          <a:prstGeom prst="rect">
            <a:avLst/>
          </a:prstGeom>
        </p:spPr>
      </p:pic>
      <p:sp>
        <p:nvSpPr>
          <p:cNvPr id="3" name="文本框 2"/>
          <p:cNvSpPr txBox="1"/>
          <p:nvPr/>
        </p:nvSpPr>
        <p:spPr>
          <a:xfrm>
            <a:off x="-2574758" y="-3392905"/>
            <a:ext cx="92396"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603050405020304"/>
            </a:endParaRPr>
          </a:p>
        </p:txBody>
      </p:sp>
      <p:cxnSp>
        <p:nvCxnSpPr>
          <p:cNvPr id="10" name="直线连接符 9"/>
          <p:cNvCxnSpPr/>
          <p:nvPr/>
        </p:nvCxnSpPr>
        <p:spPr>
          <a:xfrm>
            <a:off x="6816080" y="5527932"/>
            <a:ext cx="1504668" cy="1004921"/>
          </a:xfrm>
          <a:prstGeom prst="line">
            <a:avLst/>
          </a:prstGeom>
          <a:noFill/>
          <a:ln w="22225" cap="flat">
            <a:solidFill>
              <a:srgbClr val="C00000"/>
            </a:solidFill>
            <a:prstDash val="solid"/>
            <a:miter lim="800000"/>
          </a:ln>
        </p:spPr>
        <p:style>
          <a:lnRef idx="0">
            <a:scrgbClr r="0" g="0" b="0"/>
          </a:lnRef>
          <a:fillRef idx="0">
            <a:scrgbClr r="0" g="0" b="0"/>
          </a:fillRef>
          <a:effectRef idx="0">
            <a:scrgbClr r="0" g="0" b="0"/>
          </a:effectRef>
          <a:fontRef idx="none"/>
        </p:style>
      </p:cxnSp>
      <p:sp>
        <p:nvSpPr>
          <p:cNvPr id="4" name="标题 3"/>
          <p:cNvSpPr>
            <a:spLocks noGrp="1"/>
          </p:cNvSpPr>
          <p:nvPr>
            <p:ph type="title"/>
          </p:nvPr>
        </p:nvSpPr>
        <p:spPr>
          <a:xfrm>
            <a:off x="874533" y="167060"/>
            <a:ext cx="9753146" cy="674233"/>
          </a:xfrm>
        </p:spPr>
        <p:txBody>
          <a:bodyPr/>
          <a:lstStyle/>
          <a:p>
            <a:r>
              <a:rPr lang="zh-CN" altLang="en-US" dirty="0">
                <a:cs typeface="Times New Roman" panose="02020603050405020304"/>
              </a:rPr>
              <a:t>监督学习 </a:t>
            </a:r>
            <a:r>
              <a:rPr lang="en-US" altLang="zh-CN" dirty="0">
                <a:cs typeface="Times New Roman" panose="02020603050405020304"/>
              </a:rPr>
              <a:t>(Supervised Learning</a:t>
            </a:r>
            <a:r>
              <a:rPr lang="en-US" altLang="zh-CN" dirty="0" smtClean="0">
                <a:cs typeface="Times New Roman" panose="02020603050405020304"/>
              </a:rPr>
              <a:t>)</a:t>
            </a:r>
            <a:endParaRPr kumimoji="1" lang="zh-CN" altLang="en-US" dirty="0"/>
          </a:p>
        </p:txBody>
      </p:sp>
      <mc:AlternateContent xmlns:mc="http://schemas.openxmlformats.org/markup-compatibility/2006">
        <mc:Choice xmlns:a14="http://schemas.microsoft.com/office/drawing/2010/main" Requires="a14">
          <p:sp>
            <p:nvSpPr>
              <p:cNvPr id="5" name="内容占位符 4"/>
              <p:cNvSpPr>
                <a:spLocks noGrp="1"/>
              </p:cNvSpPr>
              <p:nvPr>
                <p:ph sz="quarter" idx="10"/>
              </p:nvPr>
            </p:nvSpPr>
            <p:spPr>
              <a:xfrm>
                <a:off x="719766" y="889747"/>
                <a:ext cx="11681783" cy="3447720"/>
              </a:xfrm>
            </p:spPr>
            <p:txBody>
              <a:bodyPr/>
              <a:lstStyle/>
              <a:p>
                <a:r>
                  <a:rPr kumimoji="1" lang="zh-CN" altLang="en-US" dirty="0">
                    <a:latin typeface="微软雅黑" pitchFamily="34" charset="-122"/>
                    <a:ea typeface="微软雅黑" pitchFamily="34" charset="-122"/>
                  </a:rPr>
                  <a:t>训练数据：给定</a:t>
                </a:r>
                <a:r>
                  <a:rPr kumimoji="1" lang="zh-CN" altLang="en-US" dirty="0">
                    <a:latin typeface="微软雅黑" pitchFamily="34" charset="-122"/>
                    <a:ea typeface="微软雅黑" pitchFamily="34" charset="-122"/>
                  </a:rPr>
                  <a:t>训练数据</a:t>
                </a:r>
                <a14:m>
                  <m:oMath xmlns:m="http://schemas.openxmlformats.org/officeDocument/2006/math">
                    <m:r>
                      <a:rPr kumimoji="1" lang="zh-CN" altLang="en-US" dirty="0">
                        <a:latin typeface="微软雅黑" pitchFamily="34" charset="-122"/>
                        <a:ea typeface="微软雅黑" pitchFamily="34" charset="-122"/>
                      </a:rPr>
                      <m:t>𝒟</m:t>
                    </m:r>
                    <m:r>
                      <a:rPr kumimoji="1" lang="en-US" altLang="zh-CN" dirty="0">
                        <a:latin typeface="微软雅黑" pitchFamily="34" charset="-122"/>
                        <a:ea typeface="微软雅黑" pitchFamily="34" charset="-122"/>
                      </a:rPr>
                      <m:t>=</m:t>
                    </m:r>
                    <m:sSubSup>
                      <m:sSubSupPr>
                        <m:ctrlPr>
                          <a:rPr kumimoji="1" lang="en-US" altLang="zh-CN" dirty="0">
                            <a:latin typeface="微软雅黑" pitchFamily="34" charset="-122"/>
                            <a:ea typeface="微软雅黑" pitchFamily="34" charset="-122"/>
                          </a:rPr>
                        </m:ctrlPr>
                      </m:sSubSupPr>
                      <m:e>
                        <m:r>
                          <a:rPr kumimoji="1" lang="en-US" altLang="zh-CN" dirty="0">
                            <a:latin typeface="微软雅黑" pitchFamily="34" charset="-122"/>
                            <a:ea typeface="微软雅黑" pitchFamily="34" charset="-122"/>
                          </a:rPr>
                          <m:t>{</m:t>
                        </m:r>
                        <m:sSub>
                          <m:sSubPr>
                            <m:ctrlPr>
                              <a:rPr kumimoji="1" lang="en-US" altLang="zh-CN">
                                <a:latin typeface="微软雅黑" pitchFamily="34" charset="-122"/>
                                <a:ea typeface="微软雅黑" pitchFamily="34" charset="-122"/>
                              </a:rPr>
                            </m:ctrlPr>
                          </m:sSubPr>
                          <m:e>
                            <m:r>
                              <a:rPr kumimoji="1" lang="en-US" altLang="zh-CN">
                                <a:latin typeface="微软雅黑" pitchFamily="34" charset="-122"/>
                                <a:ea typeface="微软雅黑" pitchFamily="34" charset="-122"/>
                              </a:rPr>
                              <m:t>𝒙</m:t>
                            </m:r>
                          </m:e>
                          <m:sub>
                            <m:r>
                              <a:rPr kumimoji="1" lang="en-US" altLang="zh-CN">
                                <a:latin typeface="微软雅黑" pitchFamily="34" charset="-122"/>
                                <a:ea typeface="微软雅黑" pitchFamily="34" charset="-122"/>
                              </a:rPr>
                              <m:t>𝑖</m:t>
                            </m:r>
                          </m:sub>
                        </m:sSub>
                        <m:r>
                          <a:rPr kumimoji="1" lang="en-US" altLang="zh-CN">
                            <a:latin typeface="微软雅黑" pitchFamily="34" charset="-122"/>
                            <a:ea typeface="微软雅黑" pitchFamily="34" charset="-122"/>
                          </a:rPr>
                          <m:t>,</m:t>
                        </m:r>
                        <m:sSub>
                          <m:sSubPr>
                            <m:ctrlPr>
                              <a:rPr kumimoji="1" lang="en-US" altLang="zh-CN">
                                <a:latin typeface="微软雅黑" pitchFamily="34" charset="-122"/>
                                <a:ea typeface="微软雅黑" pitchFamily="34" charset="-122"/>
                              </a:rPr>
                            </m:ctrlPr>
                          </m:sSubPr>
                          <m:e>
                            <m:r>
                              <a:rPr kumimoji="1" lang="en-US" altLang="zh-CN">
                                <a:latin typeface="微软雅黑" pitchFamily="34" charset="-122"/>
                                <a:ea typeface="微软雅黑" pitchFamily="34" charset="-122"/>
                              </a:rPr>
                              <m:t>𝑦</m:t>
                            </m:r>
                          </m:e>
                          <m:sub>
                            <m:r>
                              <a:rPr kumimoji="1" lang="en-US" altLang="zh-CN">
                                <a:latin typeface="微软雅黑" pitchFamily="34" charset="-122"/>
                                <a:ea typeface="微软雅黑" pitchFamily="34" charset="-122"/>
                              </a:rPr>
                              <m:t>𝑖</m:t>
                            </m:r>
                          </m:sub>
                        </m:sSub>
                        <m:r>
                          <a:rPr kumimoji="1" lang="en-US" altLang="zh-CN" dirty="0">
                            <a:latin typeface="微软雅黑" pitchFamily="34" charset="-122"/>
                            <a:ea typeface="微软雅黑" pitchFamily="34" charset="-122"/>
                          </a:rPr>
                          <m:t>}</m:t>
                        </m:r>
                      </m:e>
                      <m:sub>
                        <m:r>
                          <a:rPr kumimoji="1" lang="en-US" altLang="zh-CN" dirty="0">
                            <a:latin typeface="微软雅黑" pitchFamily="34" charset="-122"/>
                            <a:ea typeface="微软雅黑" pitchFamily="34" charset="-122"/>
                          </a:rPr>
                          <m:t>𝑖</m:t>
                        </m:r>
                        <m:r>
                          <a:rPr kumimoji="1" lang="en-US" altLang="zh-CN" dirty="0">
                            <a:latin typeface="微软雅黑" pitchFamily="34" charset="-122"/>
                            <a:ea typeface="微软雅黑" pitchFamily="34" charset="-122"/>
                          </a:rPr>
                          <m:t>=1</m:t>
                        </m:r>
                      </m:sub>
                      <m:sup>
                        <m:r>
                          <a:rPr kumimoji="1" lang="en-US" altLang="zh-CN" dirty="0">
                            <a:latin typeface="微软雅黑" pitchFamily="34" charset="-122"/>
                            <a:ea typeface="微软雅黑" pitchFamily="34" charset="-122"/>
                          </a:rPr>
                          <m:t>𝑁</m:t>
                        </m:r>
                      </m:sup>
                    </m:sSubSup>
                  </m:oMath>
                </a14:m>
                <a:r>
                  <a:rPr kumimoji="1" lang="zh-CN" altLang="en-US" dirty="0">
                    <a:latin typeface="微软雅黑" pitchFamily="34" charset="-122"/>
                    <a:ea typeface="微软雅黑" pitchFamily="34" charset="-122"/>
                  </a:rPr>
                  <a:t>，其中</a:t>
                </a:r>
                <a14:m>
                  <m:oMath xmlns:m="http://schemas.openxmlformats.org/officeDocument/2006/math">
                    <m:r>
                      <a:rPr kumimoji="1" lang="en-US" altLang="zh-CN">
                        <a:latin typeface="微软雅黑" pitchFamily="34" charset="-122"/>
                        <a:ea typeface="微软雅黑" pitchFamily="34" charset="-122"/>
                      </a:rPr>
                      <m:t>𝑁</m:t>
                    </m:r>
                  </m:oMath>
                </a14:m>
                <a:r>
                  <a:rPr kumimoji="1" lang="zh-CN" altLang="en-US" dirty="0">
                    <a:latin typeface="微软雅黑" pitchFamily="34" charset="-122"/>
                    <a:ea typeface="微软雅黑" pitchFamily="34" charset="-122"/>
                  </a:rPr>
                  <a:t>为训练样本数目，</a:t>
                </a:r>
                <a14:m>
                  <m:oMath xmlns:m="http://schemas.openxmlformats.org/officeDocument/2006/math">
                    <m:r>
                      <a:rPr kumimoji="1" lang="en-US" altLang="zh-CN">
                        <a:latin typeface="微软雅黑" pitchFamily="34" charset="-122"/>
                        <a:ea typeface="微软雅黑" pitchFamily="34" charset="-122"/>
                      </a:rPr>
                      <m:t>𝑖</m:t>
                    </m:r>
                  </m:oMath>
                </a14:m>
                <a:r>
                  <a:rPr kumimoji="1" lang="zh-CN" altLang="en-US" dirty="0">
                    <a:latin typeface="微软雅黑" pitchFamily="34" charset="-122"/>
                    <a:ea typeface="微软雅黑" pitchFamily="34" charset="-122"/>
                  </a:rPr>
                  <a:t>为样本索引，</a:t>
                </a:r>
                <a14:m>
                  <m:oMath xmlns:m="http://schemas.openxmlformats.org/officeDocument/2006/math">
                    <m:sSub>
                      <m:sSubPr>
                        <m:ctrlPr>
                          <a:rPr kumimoji="1" lang="en-US" altLang="zh-CN">
                            <a:latin typeface="微软雅黑" pitchFamily="34" charset="-122"/>
                            <a:ea typeface="微软雅黑" pitchFamily="34" charset="-122"/>
                          </a:rPr>
                        </m:ctrlPr>
                      </m:sSubPr>
                      <m:e>
                        <m:r>
                          <a:rPr kumimoji="1" lang="en-US" altLang="zh-CN">
                            <a:latin typeface="微软雅黑" pitchFamily="34" charset="-122"/>
                            <a:ea typeface="微软雅黑" pitchFamily="34" charset="-122"/>
                          </a:rPr>
                          <m:t>𝒙</m:t>
                        </m:r>
                      </m:e>
                      <m:sub>
                        <m:r>
                          <a:rPr kumimoji="1" lang="en-US" altLang="zh-CN">
                            <a:latin typeface="微软雅黑" pitchFamily="34" charset="-122"/>
                            <a:ea typeface="微软雅黑" pitchFamily="34" charset="-122"/>
                          </a:rPr>
                          <m:t>𝑖</m:t>
                        </m:r>
                      </m:sub>
                    </m:sSub>
                  </m:oMath>
                </a14:m>
                <a:r>
                  <a:rPr kumimoji="1" lang="zh-CN" altLang="en-US" dirty="0">
                    <a:latin typeface="微软雅黑" pitchFamily="34" charset="-122"/>
                    <a:ea typeface="微软雅黑" pitchFamily="34" charset="-122"/>
                  </a:rPr>
                  <a:t>为第</a:t>
                </a:r>
                <a14:m>
                  <m:oMath xmlns:m="http://schemas.openxmlformats.org/officeDocument/2006/math">
                    <m:r>
                      <a:rPr kumimoji="1" lang="en-US" altLang="zh-CN">
                        <a:latin typeface="微软雅黑" pitchFamily="34" charset="-122"/>
                        <a:ea typeface="微软雅黑" pitchFamily="34" charset="-122"/>
                      </a:rPr>
                      <m:t>𝑖</m:t>
                    </m:r>
                  </m:oMath>
                </a14:m>
                <a:r>
                  <a:rPr kumimoji="1" lang="zh-CN" altLang="en-US" dirty="0">
                    <a:latin typeface="微软雅黑" pitchFamily="34" charset="-122"/>
                    <a:ea typeface="微软雅黑" pitchFamily="34" charset="-122"/>
                  </a:rPr>
                  <a:t>个样本的输入特征，</a:t>
                </a:r>
                <a14:m>
                  <m:oMath xmlns:m="http://schemas.openxmlformats.org/officeDocument/2006/math">
                    <m:sSub>
                      <m:sSubPr>
                        <m:ctrlPr>
                          <a:rPr kumimoji="1" lang="en-US" altLang="zh-CN">
                            <a:latin typeface="微软雅黑" pitchFamily="34" charset="-122"/>
                            <a:ea typeface="微软雅黑" pitchFamily="34" charset="-122"/>
                          </a:rPr>
                        </m:ctrlPr>
                      </m:sSubPr>
                      <m:e>
                        <m:r>
                          <a:rPr kumimoji="1" lang="en-US" altLang="zh-CN">
                            <a:latin typeface="微软雅黑" pitchFamily="34" charset="-122"/>
                            <a:ea typeface="微软雅黑" pitchFamily="34" charset="-122"/>
                          </a:rPr>
                          <m:t>𝑦</m:t>
                        </m:r>
                      </m:e>
                      <m:sub>
                        <m:r>
                          <a:rPr kumimoji="1" lang="en-US" altLang="zh-CN">
                            <a:latin typeface="微软雅黑" pitchFamily="34" charset="-122"/>
                            <a:ea typeface="微软雅黑" pitchFamily="34" charset="-122"/>
                          </a:rPr>
                          <m:t>𝑖</m:t>
                        </m:r>
                      </m:sub>
                    </m:sSub>
                  </m:oMath>
                </a14:m>
                <a:r>
                  <a:rPr kumimoji="1" lang="zh-CN" altLang="en-US" dirty="0">
                    <a:latin typeface="微软雅黑" pitchFamily="34" charset="-122"/>
                    <a:ea typeface="微软雅黑" pitchFamily="34" charset="-122"/>
                  </a:rPr>
                  <a:t> 为对应的输出</a:t>
                </a:r>
                <a:r>
                  <a:rPr kumimoji="1" lang="en-US" altLang="zh-CN" dirty="0">
                    <a:latin typeface="微软雅黑" pitchFamily="34" charset="-122"/>
                    <a:ea typeface="微软雅黑" pitchFamily="34" charset="-122"/>
                  </a:rPr>
                  <a:t>/</a:t>
                </a:r>
                <a:r>
                  <a:rPr kumimoji="1" lang="zh-CN" altLang="en-US" dirty="0">
                    <a:latin typeface="微软雅黑" pitchFamily="34" charset="-122"/>
                    <a:ea typeface="微软雅黑" pitchFamily="34" charset="-122"/>
                  </a:rPr>
                  <a:t>响应</a:t>
                </a:r>
                <a:endParaRPr kumimoji="1" lang="en-US" altLang="zh-CN" dirty="0">
                  <a:latin typeface="微软雅黑" pitchFamily="34" charset="-122"/>
                  <a:ea typeface="微软雅黑" pitchFamily="34" charset="-122"/>
                </a:endParaRPr>
              </a:p>
              <a:p>
                <a:r>
                  <a:rPr kumimoji="1" lang="zh-CN" altLang="en-US" dirty="0">
                    <a:latin typeface="微软雅黑" pitchFamily="34" charset="-122"/>
                    <a:ea typeface="微软雅黑" pitchFamily="34" charset="-122"/>
                  </a:rPr>
                  <a:t>根据训练样本</a:t>
                </a:r>
                <a14:m>
                  <m:oMath xmlns:m="http://schemas.openxmlformats.org/officeDocument/2006/math">
                    <m:r>
                      <a:rPr kumimoji="1" lang="zh-CN" altLang="en-US" dirty="0">
                        <a:latin typeface="微软雅黑" pitchFamily="34" charset="-122"/>
                        <a:ea typeface="微软雅黑" pitchFamily="34" charset="-122"/>
                      </a:rPr>
                      <m:t>𝒟</m:t>
                    </m:r>
                  </m:oMath>
                </a14:m>
                <a:r>
                  <a:rPr kumimoji="1" lang="zh-CN" altLang="en-US" dirty="0">
                    <a:latin typeface="微软雅黑" pitchFamily="34" charset="-122"/>
                    <a:ea typeface="微软雅黑" pitchFamily="34" charset="-122"/>
                  </a:rPr>
                  <a:t>，学习一个从输入</a:t>
                </a:r>
                <a14:m>
                  <m:oMath xmlns:m="http://schemas.openxmlformats.org/officeDocument/2006/math">
                    <m:r>
                      <a:rPr kumimoji="1" lang="en-US" altLang="zh-CN">
                        <a:latin typeface="微软雅黑" pitchFamily="34" charset="-122"/>
                        <a:ea typeface="微软雅黑" pitchFamily="34" charset="-122"/>
                      </a:rPr>
                      <m:t>𝐱</m:t>
                    </m:r>
                  </m:oMath>
                </a14:m>
                <a:r>
                  <a:rPr kumimoji="1" lang="zh-CN" altLang="en-US" dirty="0">
                    <a:latin typeface="微软雅黑" pitchFamily="34" charset="-122"/>
                    <a:ea typeface="微软雅黑" pitchFamily="34" charset="-122"/>
                  </a:rPr>
                  <a:t>到输出</a:t>
                </a:r>
                <a14:m>
                  <m:oMath xmlns:m="http://schemas.openxmlformats.org/officeDocument/2006/math">
                    <m:r>
                      <a:rPr kumimoji="1" lang="en-US" altLang="zh-CN">
                        <a:latin typeface="微软雅黑" pitchFamily="34" charset="-122"/>
                        <a:ea typeface="微软雅黑" pitchFamily="34" charset="-122"/>
                      </a:rPr>
                      <m:t>𝑦</m:t>
                    </m:r>
                  </m:oMath>
                </a14:m>
                <a:r>
                  <a:rPr kumimoji="1" lang="zh-CN" altLang="en-US" dirty="0">
                    <a:latin typeface="微软雅黑" pitchFamily="34" charset="-122"/>
                    <a:ea typeface="微软雅黑" pitchFamily="34" charset="-122"/>
                  </a:rPr>
                  <a:t>的映射</a:t>
                </a:r>
                <a14:m>
                  <m:oMath xmlns:m="http://schemas.openxmlformats.org/officeDocument/2006/math">
                    <m:r>
                      <a:rPr kumimoji="1" lang="en-US" altLang="zh-CN">
                        <a:latin typeface="微软雅黑" pitchFamily="34" charset="-122"/>
                        <a:ea typeface="微软雅黑" pitchFamily="34" charset="-122"/>
                      </a:rPr>
                      <m:t>𝑓</m:t>
                    </m:r>
                  </m:oMath>
                </a14:m>
                <a:endParaRPr kumimoji="1" lang="en-US" altLang="zh-CN" dirty="0">
                  <a:latin typeface="微软雅黑" pitchFamily="34" charset="-122"/>
                  <a:ea typeface="微软雅黑" pitchFamily="34" charset="-122"/>
                </a:endParaRPr>
              </a:p>
              <a:p>
                <a:r>
                  <a:rPr kumimoji="1" lang="zh-CN" altLang="en-US" dirty="0">
                    <a:latin typeface="微软雅黑" pitchFamily="34" charset="-122"/>
                    <a:ea typeface="微软雅黑" pitchFamily="34" charset="-122"/>
                  </a:rPr>
                  <a:t>测试：对新的测试数据</a:t>
                </a:r>
                <a14:m>
                  <m:oMath xmlns:m="http://schemas.openxmlformats.org/officeDocument/2006/math">
                    <m:r>
                      <a:rPr kumimoji="1" lang="en-US" altLang="zh-CN">
                        <a:latin typeface="微软雅黑" pitchFamily="34" charset="-122"/>
                        <a:ea typeface="微软雅黑" pitchFamily="34" charset="-122"/>
                      </a:rPr>
                      <m:t>𝐱</m:t>
                    </m:r>
                    <m:r>
                      <a:rPr kumimoji="1" lang="en-US" altLang="zh-CN">
                        <a:latin typeface="微软雅黑" pitchFamily="34" charset="-122"/>
                        <a:ea typeface="微软雅黑" pitchFamily="34" charset="-122"/>
                      </a:rPr>
                      <m:t> </m:t>
                    </m:r>
                  </m:oMath>
                </a14:m>
                <a:r>
                  <a:rPr kumimoji="1" lang="zh-CN" altLang="en-US" dirty="0">
                    <a:latin typeface="微软雅黑" pitchFamily="34" charset="-122"/>
                    <a:ea typeface="微软雅黑" pitchFamily="34" charset="-122"/>
                  </a:rPr>
                  <a:t>，用学习到的映射</a:t>
                </a:r>
                <a14:m>
                  <m:oMath xmlns:m="http://schemas.openxmlformats.org/officeDocument/2006/math">
                    <m:r>
                      <a:rPr kumimoji="1" lang="en-US" altLang="zh-CN">
                        <a:latin typeface="微软雅黑" pitchFamily="34" charset="-122"/>
                        <a:ea typeface="微软雅黑" pitchFamily="34" charset="-122"/>
                      </a:rPr>
                      <m:t>𝑓</m:t>
                    </m:r>
                  </m:oMath>
                </a14:m>
                <a:r>
                  <a:rPr kumimoji="1" lang="zh-CN" altLang="en-US" dirty="0">
                    <a:latin typeface="微软雅黑" pitchFamily="34" charset="-122"/>
                    <a:ea typeface="微软雅黑" pitchFamily="34" charset="-122"/>
                  </a:rPr>
                  <a:t>对其进行预测：</a:t>
                </a:r>
                <a14:m>
                  <m:oMath xmlns:m="http://schemas.openxmlformats.org/officeDocument/2006/math">
                    <m:acc>
                      <m:accPr>
                        <m:chr m:val="̂"/>
                        <m:ctrlPr>
                          <a:rPr kumimoji="1" lang="zh-CN" altLang="en-US">
                            <a:latin typeface="微软雅黑" pitchFamily="34" charset="-122"/>
                            <a:ea typeface="微软雅黑" pitchFamily="34" charset="-122"/>
                          </a:rPr>
                        </m:ctrlPr>
                      </m:accPr>
                      <m:e>
                        <m:r>
                          <a:rPr kumimoji="1" lang="en-US" altLang="zh-CN">
                            <a:latin typeface="微软雅黑" pitchFamily="34" charset="-122"/>
                            <a:ea typeface="微软雅黑" pitchFamily="34" charset="-122"/>
                          </a:rPr>
                          <m:t>𝑦</m:t>
                        </m:r>
                      </m:e>
                    </m:acc>
                    <m:r>
                      <a:rPr kumimoji="1" lang="en-US" altLang="zh-CN">
                        <a:latin typeface="微软雅黑" pitchFamily="34" charset="-122"/>
                        <a:ea typeface="微软雅黑" pitchFamily="34" charset="-122"/>
                      </a:rPr>
                      <m:t>=</m:t>
                    </m:r>
                    <m:r>
                      <a:rPr kumimoji="1" lang="en-US" altLang="zh-CN">
                        <a:latin typeface="微软雅黑" pitchFamily="34" charset="-122"/>
                        <a:ea typeface="微软雅黑" pitchFamily="34" charset="-122"/>
                      </a:rPr>
                      <m:t>𝑓</m:t>
                    </m:r>
                    <m:r>
                      <a:rPr kumimoji="1" lang="en-US" altLang="zh-CN">
                        <a:latin typeface="微软雅黑" pitchFamily="34" charset="-122"/>
                        <a:ea typeface="微软雅黑" pitchFamily="34" charset="-122"/>
                      </a:rPr>
                      <m:t>(</m:t>
                    </m:r>
                    <m:r>
                      <a:rPr kumimoji="1" lang="en-US" altLang="zh-CN">
                        <a:latin typeface="微软雅黑" pitchFamily="34" charset="-122"/>
                        <a:ea typeface="微软雅黑" pitchFamily="34" charset="-122"/>
                      </a:rPr>
                      <m:t>𝐱</m:t>
                    </m:r>
                    <m:r>
                      <a:rPr kumimoji="1" lang="en-US" altLang="zh-CN">
                        <a:latin typeface="微软雅黑" pitchFamily="34" charset="-122"/>
                        <a:ea typeface="微软雅黑" pitchFamily="34" charset="-122"/>
                      </a:rPr>
                      <m:t>)</m:t>
                    </m:r>
                  </m:oMath>
                </a14:m>
                <a:endParaRPr kumimoji="1" lang="en-US" altLang="zh-CN" dirty="0">
                  <a:latin typeface="微软雅黑" pitchFamily="34" charset="-122"/>
                  <a:ea typeface="微软雅黑" pitchFamily="34" charset="-122"/>
                </a:endParaRPr>
              </a:p>
            </p:txBody>
          </p:sp>
        </mc:Choice>
        <mc:Fallback>
          <p:sp>
            <p:nvSpPr>
              <p:cNvPr id="5" name="内容占位符 4"/>
              <p:cNvSpPr>
                <a:spLocks noGrp="1" noRot="1" noChangeAspect="1" noMove="1" noResize="1" noEditPoints="1" noAdjustHandles="1" noChangeArrowheads="1" noChangeShapeType="1" noTextEdit="1"/>
              </p:cNvSpPr>
              <p:nvPr>
                <p:ph sz="quarter" idx="10"/>
              </p:nvPr>
            </p:nvSpPr>
            <p:spPr>
              <a:xfrm>
                <a:off x="719766" y="889747"/>
                <a:ext cx="11681783" cy="3447720"/>
              </a:xfrm>
              <a:blipFill rotWithShape="0">
                <a:blip r:embed="rId7"/>
                <a:stretch>
                  <a:fillRect l="-8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6912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kumimoji="1" lang="zh-CN" altLang="en-US" dirty="0" smtClean="0">
                    <a:solidFill>
                      <a:srgbClr val="09405E"/>
                    </a:solidFill>
                  </a:rPr>
                  <a:t>损失函数和的梯度为：</a:t>
                </a:r>
                <a14:m>
                  <m:oMath xmlns:m="http://schemas.openxmlformats.org/officeDocument/2006/math">
                    <m:r>
                      <a:rPr lang="en-US" altLang="zh-CN" i="1">
                        <a:solidFill>
                          <a:srgbClr val="09405E"/>
                        </a:solidFill>
                        <a:latin typeface="Cambria Math" charset="0"/>
                      </a:rPr>
                      <m:t>𝑔</m:t>
                    </m:r>
                    <m:d>
                      <m:dPr>
                        <m:ctrlPr>
                          <a:rPr lang="en-US" altLang="zh-CN" i="1">
                            <a:solidFill>
                              <a:srgbClr val="09405E"/>
                            </a:solidFill>
                            <a:latin typeface="Cambria Math" charset="0"/>
                          </a:rPr>
                        </m:ctrlPr>
                      </m:dPr>
                      <m:e>
                        <m:r>
                          <a:rPr kumimoji="1" lang="en-US" altLang="zh-CN" b="1" i="1">
                            <a:solidFill>
                              <a:srgbClr val="09405E"/>
                            </a:solidFill>
                            <a:latin typeface="Cambria Math" charset="0"/>
                            <a:ea typeface="Cambria Math" charset="0"/>
                            <a:cs typeface="Cambria Math" charset="0"/>
                          </a:rPr>
                          <m:t>𝒘</m:t>
                        </m:r>
                      </m:e>
                    </m:d>
                    <m:r>
                      <a:rPr kumimoji="1" lang="en-US" altLang="zh-CN" i="1">
                        <a:solidFill>
                          <a:srgbClr val="09405E"/>
                        </a:solidFill>
                        <a:latin typeface="Cambria Math" charset="0"/>
                        <a:ea typeface="Cambria Math" charset="0"/>
                        <a:cs typeface="Cambria Math" charset="0"/>
                      </a:rPr>
                      <m:t>=</m:t>
                    </m:r>
                    <m:sSup>
                      <m:sSupPr>
                        <m:ctrlPr>
                          <a:rPr kumimoji="1" lang="en-US" altLang="zh-CN" i="1">
                            <a:solidFill>
                              <a:srgbClr val="09405E"/>
                            </a:solidFill>
                            <a:latin typeface="Cambria Math" charset="0"/>
                            <a:ea typeface="微软雅黑" pitchFamily="34" charset="-122"/>
                          </a:rPr>
                        </m:ctrlPr>
                      </m:sSupPr>
                      <m:e>
                        <m:r>
                          <a:rPr kumimoji="1" lang="en-US" altLang="zh-CN" b="1" i="1">
                            <a:solidFill>
                              <a:srgbClr val="09405E"/>
                            </a:solidFill>
                            <a:latin typeface="Cambria Math" charset="0"/>
                            <a:ea typeface="微软雅黑" pitchFamily="34" charset="-122"/>
                          </a:rPr>
                          <m:t>𝑿</m:t>
                        </m:r>
                      </m:e>
                      <m:sup>
                        <m:r>
                          <m:rPr>
                            <m:sty m:val="p"/>
                          </m:rPr>
                          <a:rPr kumimoji="1" lang="en-US" altLang="zh-CN">
                            <a:solidFill>
                              <a:srgbClr val="09405E"/>
                            </a:solidFill>
                            <a:latin typeface="Cambria Math" charset="0"/>
                            <a:ea typeface="微软雅黑" pitchFamily="34" charset="-122"/>
                          </a:rPr>
                          <m:t>T</m:t>
                        </m:r>
                      </m:sup>
                    </m:sSup>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Cambria Math" charset="0"/>
                        <a:cs typeface="Cambria Math" charset="0"/>
                      </a:rPr>
                      <m:t>𝝁</m:t>
                    </m:r>
                    <m:r>
                      <a:rPr kumimoji="1" lang="en-US" altLang="zh-CN" i="1">
                        <a:solidFill>
                          <a:srgbClr val="09405E"/>
                        </a:solidFill>
                        <a:latin typeface="Cambria Math" charset="0"/>
                        <a:ea typeface="Cambria Math" charset="0"/>
                        <a:cs typeface="Cambria Math" charset="0"/>
                      </a:rPr>
                      <m:t>−</m:t>
                    </m:r>
                    <m:r>
                      <a:rPr kumimoji="1" lang="en-US" altLang="zh-CN" b="1" i="1">
                        <a:solidFill>
                          <a:srgbClr val="09405E"/>
                        </a:solidFill>
                        <a:latin typeface="Cambria Math" charset="0"/>
                        <a:ea typeface="Cambria Math" charset="0"/>
                        <a:cs typeface="Cambria Math" charset="0"/>
                      </a:rPr>
                      <m:t>𝒚</m:t>
                    </m:r>
                    <m:r>
                      <a:rPr kumimoji="1" lang="en-US" altLang="zh-CN" i="1">
                        <a:solidFill>
                          <a:srgbClr val="09405E"/>
                        </a:solidFill>
                        <a:latin typeface="Cambria Math" charset="0"/>
                        <a:ea typeface="微软雅黑" pitchFamily="34" charset="-122"/>
                      </a:rPr>
                      <m:t>)</m:t>
                    </m:r>
                  </m:oMath>
                </a14:m>
                <a:endParaRPr kumimoji="1" lang="en-US" altLang="zh-CN" dirty="0" smtClean="0">
                  <a:solidFill>
                    <a:srgbClr val="09405E"/>
                  </a:solidFill>
                </a:endParaRPr>
              </a:p>
              <a:p>
                <a:pPr>
                  <a:lnSpc>
                    <a:spcPct val="100000"/>
                  </a:lnSpc>
                </a:pPr>
                <a:r>
                  <a:rPr kumimoji="1" lang="zh-CN" altLang="en-US" dirty="0">
                    <a:solidFill>
                      <a:srgbClr val="09405E"/>
                    </a:solidFill>
                  </a:rPr>
                  <a:t> </a:t>
                </a:r>
                <a:r>
                  <a:rPr kumimoji="1" lang="en-US" altLang="zh-CN" dirty="0" smtClean="0">
                    <a:solidFill>
                      <a:srgbClr val="09405E"/>
                    </a:solidFill>
                  </a:rPr>
                  <a:t>Hessian</a:t>
                </a:r>
                <a:r>
                  <a:rPr kumimoji="1" lang="zh-CN" altLang="en-US" dirty="0" smtClean="0">
                    <a:solidFill>
                      <a:srgbClr val="09405E"/>
                    </a:solidFill>
                  </a:rPr>
                  <a:t>矩阵为：</a:t>
                </a:r>
                <a14:m>
                  <m:oMath xmlns:m="http://schemas.openxmlformats.org/officeDocument/2006/math">
                    <m:sSup>
                      <m:sSupPr>
                        <m:ctrlPr>
                          <a:rPr kumimoji="1" lang="en-US" altLang="zh-CN" b="1" i="1">
                            <a:solidFill>
                              <a:srgbClr val="09405E"/>
                            </a:solidFill>
                            <a:latin typeface="Cambria Math" charset="0"/>
                            <a:ea typeface="Cambria Math" charset="0"/>
                            <a:cs typeface="Cambria Math" charset="0"/>
                          </a:rPr>
                        </m:ctrlPr>
                      </m:sSupPr>
                      <m:e>
                        <m:r>
                          <a:rPr kumimoji="1" lang="en-US" altLang="zh-CN" b="1" i="1" smtClean="0">
                            <a:solidFill>
                              <a:srgbClr val="09405E"/>
                            </a:solidFill>
                            <a:latin typeface="Cambria Math" charset="0"/>
                            <a:ea typeface="Cambria Math" charset="0"/>
                            <a:cs typeface="Cambria Math" charset="0"/>
                          </a:rPr>
                          <m:t>𝑯</m:t>
                        </m:r>
                        <m:d>
                          <m:dPr>
                            <m:ctrlPr>
                              <a:rPr lang="en-US" altLang="zh-CN" i="1">
                                <a:solidFill>
                                  <a:srgbClr val="09405E"/>
                                </a:solidFill>
                                <a:latin typeface="Cambria Math" charset="0"/>
                              </a:rPr>
                            </m:ctrlPr>
                          </m:dPr>
                          <m:e>
                            <m:r>
                              <a:rPr kumimoji="1" lang="en-US" altLang="zh-CN" b="1" i="1">
                                <a:solidFill>
                                  <a:srgbClr val="09405E"/>
                                </a:solidFill>
                                <a:latin typeface="Cambria Math" charset="0"/>
                                <a:ea typeface="Cambria Math" charset="0"/>
                                <a:cs typeface="Cambria Math" charset="0"/>
                              </a:rPr>
                              <m:t>𝒘</m:t>
                            </m:r>
                          </m:e>
                        </m:d>
                        <m:r>
                          <a:rPr kumimoji="1" lang="en-US" altLang="zh-CN" b="1">
                            <a:solidFill>
                              <a:srgbClr val="09405E"/>
                            </a:solidFill>
                            <a:latin typeface="Cambria Math" charset="0"/>
                            <a:ea typeface="Cambria Math" charset="0"/>
                            <a:cs typeface="Cambria Math" charset="0"/>
                          </a:rPr>
                          <m:t>=</m:t>
                        </m:r>
                        <m:r>
                          <a:rPr kumimoji="1" lang="en-US" altLang="zh-CN" b="1" i="1">
                            <a:solidFill>
                              <a:srgbClr val="09405E"/>
                            </a:solidFill>
                            <a:latin typeface="Cambria Math" charset="0"/>
                            <a:ea typeface="Cambria Math" charset="0"/>
                            <a:cs typeface="Cambria Math" charset="0"/>
                          </a:rPr>
                          <m:t>𝑿</m:t>
                        </m:r>
                      </m:e>
                      <m:sup>
                        <m:r>
                          <m:rPr>
                            <m:sty m:val="p"/>
                          </m:rPr>
                          <a:rPr kumimoji="1" lang="en-US" altLang="zh-CN">
                            <a:solidFill>
                              <a:srgbClr val="09405E"/>
                            </a:solidFill>
                            <a:latin typeface="Cambria Math" charset="0"/>
                            <a:ea typeface="Cambria Math" charset="0"/>
                            <a:cs typeface="Cambria Math" charset="0"/>
                          </a:rPr>
                          <m:t>T</m:t>
                        </m:r>
                      </m:sup>
                    </m:sSup>
                    <m:r>
                      <a:rPr lang="en-US" altLang="zh-CN" b="1" i="1">
                        <a:solidFill>
                          <a:srgbClr val="09405E"/>
                        </a:solidFill>
                        <a:latin typeface="Cambria Math" charset="0"/>
                      </a:rPr>
                      <m:t>𝑺𝑿</m:t>
                    </m:r>
                  </m:oMath>
                </a14:m>
                <a:endParaRPr lang="en-US" altLang="zh-CN" i="1" dirty="0" smtClean="0">
                  <a:solidFill>
                    <a:srgbClr val="09405E"/>
                  </a:solidFill>
                </a:endParaRPr>
              </a:p>
              <a:p>
                <a:pPr>
                  <a:lnSpc>
                    <a:spcPct val="100000"/>
                  </a:lnSpc>
                </a:pPr>
                <a:r>
                  <a:rPr lang="zh-CN" altLang="en-US" dirty="0">
                    <a:solidFill>
                      <a:srgbClr val="09405E"/>
                    </a:solidFill>
                  </a:rPr>
                  <a:t>迭代</a:t>
                </a:r>
                <a:r>
                  <a:rPr lang="zh-CN" altLang="en-US" dirty="0" smtClean="0">
                    <a:solidFill>
                      <a:srgbClr val="09405E"/>
                    </a:solidFill>
                  </a:rPr>
                  <a:t>公式</a:t>
                </a:r>
                <a:r>
                  <a:rPr lang="en-US" altLang="zh-CN" dirty="0" smtClean="0">
                    <a:solidFill>
                      <a:srgbClr val="09405E"/>
                    </a:solidFill>
                  </a:rPr>
                  <a:t>: </a:t>
                </a:r>
                <a:endParaRPr lang="zh-CN" altLang="en-US" i="1" dirty="0">
                  <a:solidFill>
                    <a:srgbClr val="09405E"/>
                  </a:solidFill>
                </a:endParaRPr>
              </a:p>
              <a:p>
                <a:pPr>
                  <a:lnSpc>
                    <a:spcPct val="100000"/>
                  </a:lnSpc>
                </a:pP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93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smtClean="0"/>
              <a:t>Logistic</a:t>
            </a:r>
            <a:r>
              <a:rPr kumimoji="1" lang="zh-CN" altLang="en-US" dirty="0" smtClean="0"/>
              <a:t>回归的牛顿求解：</a:t>
            </a:r>
            <a:r>
              <a:rPr kumimoji="1" lang="en-US" altLang="zh-CN" dirty="0" smtClean="0"/>
              <a:t>IRLS</a:t>
            </a:r>
            <a:endParaRPr kumimoji="1" lang="zh-CN" altLang="en-US" dirty="0"/>
          </a:p>
        </p:txBody>
      </p:sp>
      <mc:AlternateContent xmlns:mc="http://schemas.openxmlformats.org/markup-compatibility/2006">
        <mc:Choice xmlns:a14="http://schemas.microsoft.com/office/drawing/2010/main" Requires="a14">
          <p:sp>
            <p:nvSpPr>
              <p:cNvPr id="6" name="矩形 5"/>
              <p:cNvSpPr/>
              <p:nvPr/>
            </p:nvSpPr>
            <p:spPr>
              <a:xfrm>
                <a:off x="2879434" y="1930088"/>
                <a:ext cx="5701304" cy="82137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sz="2800" i="1" smtClean="0">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+1</m:t>
                          </m:r>
                          <m:r>
                            <a:rPr lang="en-US" altLang="zh-CN" sz="2800" i="1">
                              <a:solidFill>
                                <a:srgbClr val="09405E"/>
                              </a:solidFill>
                              <a:latin typeface="Cambria Math" charset="0"/>
                              <a:ea typeface="Microsoft YaHei" charset="-122"/>
                              <a:cs typeface="Microsoft YaHei" charset="-122"/>
                            </a:rPr>
                            <m:t>)</m:t>
                          </m:r>
                        </m:sup>
                      </m:sSup>
                      <m:r>
                        <a:rPr lang="en-US" altLang="zh-CN" sz="2800">
                          <a:solidFill>
                            <a:srgbClr val="09405E"/>
                          </a:solidFill>
                          <a:latin typeface="Cambria Math" charset="0"/>
                          <a:ea typeface="Microsoft YaHei" charset="-122"/>
                          <a:cs typeface="Microsoft YaHei" charset="-122"/>
                        </a:rPr>
                        <m:t>= </m:t>
                      </m:r>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charset="0"/>
                              <a:ea typeface="Microsoft YaHei" charset="-122"/>
                              <a:cs typeface="Microsoft YaHei" charset="-122"/>
                            </a:rPr>
                          </m:ctrlPr>
                        </m:sSupPr>
                        <m:e>
                          <m:d>
                            <m:dPr>
                              <m:ctrlPr>
                                <a:rPr lang="en-US" altLang="zh-CN" sz="2800" i="1" dirty="0">
                                  <a:solidFill>
                                    <a:srgbClr val="09405E"/>
                                  </a:solidFill>
                                  <a:latin typeface="Cambria Math" charset="0"/>
                                  <a:ea typeface="Microsoft YaHei" charset="-122"/>
                                  <a:cs typeface="Microsoft YaHei" charset="-122"/>
                                </a:rPr>
                              </m:ctrlPr>
                            </m:dPr>
                            <m:e>
                              <m:r>
                                <a:rPr lang="en-US" altLang="zh-CN" sz="2800" b="1" i="1" dirty="0">
                                  <a:solidFill>
                                    <a:srgbClr val="09405E"/>
                                  </a:solidFill>
                                  <a:latin typeface="Cambria Math" charset="0"/>
                                  <a:ea typeface="Microsoft YaHei" charset="-122"/>
                                  <a:cs typeface="Microsoft YaHei" charset="-122"/>
                                </a:rPr>
                                <m:t>𝑯</m:t>
                              </m:r>
                              <m:d>
                                <m:dPr>
                                  <m:ctrlPr>
                                    <a:rPr lang="is-IS" altLang="zh-CN" sz="2800" b="1" i="1" dirty="0" smtClean="0">
                                      <a:solidFill>
                                        <a:srgbClr val="09405E"/>
                                      </a:solidFill>
                                      <a:latin typeface="Cambria Math" charset="0"/>
                                      <a:ea typeface="Microsoft YaHei" charset="-122"/>
                                      <a:cs typeface="Microsoft YaHei" charset="-122"/>
                                    </a:rPr>
                                  </m:ctrlPr>
                                </m:dPr>
                                <m:e>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e>
                              </m:d>
                            </m:e>
                          </m:d>
                        </m:e>
                        <m:sup>
                          <m:r>
                            <a:rPr lang="en-US" altLang="zh-CN" sz="2800" i="1">
                              <a:solidFill>
                                <a:srgbClr val="09405E"/>
                              </a:solidFill>
                              <a:latin typeface="Cambria Math" charset="0"/>
                              <a:ea typeface="Microsoft YaHei" charset="-122"/>
                              <a:cs typeface="Microsoft YaHei" charset="-122"/>
                            </a:rPr>
                            <m:t>−1</m:t>
                          </m:r>
                        </m:sup>
                      </m:sSup>
                      <m:r>
                        <a:rPr lang="en-US" altLang="zh-CN" sz="2800" b="1" i="1" dirty="0">
                          <a:solidFill>
                            <a:srgbClr val="09405E"/>
                          </a:solidFill>
                          <a:latin typeface="Cambria Math" charset="0"/>
                          <a:ea typeface="Microsoft YaHei" charset="-122"/>
                          <a:cs typeface="Microsoft YaHei" charset="-122"/>
                        </a:rPr>
                        <m:t>𝒈</m:t>
                      </m:r>
                      <m:d>
                        <m:dPr>
                          <m:ctrlPr>
                            <a:rPr lang="en-US" altLang="zh-CN" sz="2800" i="1" dirty="0">
                              <a:solidFill>
                                <a:srgbClr val="09405E"/>
                              </a:solidFill>
                              <a:latin typeface="Cambria Math" charset="0"/>
                              <a:ea typeface="Microsoft YaHei" charset="-122"/>
                              <a:cs typeface="Microsoft YaHei" charset="-122"/>
                            </a:rPr>
                          </m:ctrlPr>
                        </m:dPr>
                        <m:e>
                          <m:r>
                            <a:rPr kumimoji="1" lang="en-US" altLang="zh-CN" sz="2800" b="1" i="1">
                              <a:solidFill>
                                <a:srgbClr val="09405E"/>
                              </a:solidFill>
                              <a:latin typeface="Cambria Math" charset="0"/>
                              <a:ea typeface="Cambria Math" charset="0"/>
                              <a:cs typeface="Cambria Math" charset="0"/>
                            </a:rPr>
                            <m:t>𝒘</m:t>
                          </m:r>
                        </m:e>
                      </m:d>
                    </m:oMath>
                  </m:oMathPara>
                </a14:m>
                <a:endParaRPr lang="zh-CN" altLang="en-US" sz="28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2879434" y="1930088"/>
                <a:ext cx="5701304" cy="82137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997176" y="2789238"/>
                <a:ext cx="5382820" cy="6628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smtClean="0">
                          <a:solidFill>
                            <a:srgbClr val="09405E"/>
                          </a:solidFill>
                          <a:latin typeface="Cambria Math" charset="0"/>
                          <a:ea typeface="Microsoft YaHei" charset="-122"/>
                          <a:cs typeface="Microsoft YaHei" charset="-122"/>
                        </a:rPr>
                        <m:t>= </m:t>
                      </m:r>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charset="0"/>
                              <a:ea typeface="Microsoft YaHei" charset="-122"/>
                              <a:cs typeface="Microsoft YaHei" charset="-122"/>
                            </a:rPr>
                          </m:ctrlPr>
                        </m:sSupPr>
                        <m:e>
                          <m:d>
                            <m:dPr>
                              <m:ctrlPr>
                                <a:rPr lang="en-US" altLang="zh-CN" sz="2800" i="1" dirty="0">
                                  <a:solidFill>
                                    <a:srgbClr val="09405E"/>
                                  </a:solidFill>
                                  <a:latin typeface="Cambria Math" charset="0"/>
                                  <a:ea typeface="Microsoft YaHei" charset="-122"/>
                                  <a:cs typeface="Microsoft YaHei" charset="-122"/>
                                </a:rPr>
                              </m:ctrlPr>
                            </m:dPr>
                            <m:e>
                              <m:sSup>
                                <m:sSupPr>
                                  <m:ctrlPr>
                                    <a:rPr kumimoji="1" lang="en-US" altLang="zh-CN" sz="2800" b="1" i="1">
                                      <a:solidFill>
                                        <a:srgbClr val="09405E"/>
                                      </a:solidFill>
                                      <a:latin typeface="Cambria Math"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smtClean="0">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b="1" i="1">
                                  <a:solidFill>
                                    <a:srgbClr val="09405E"/>
                                  </a:solidFill>
                                  <a:latin typeface="Cambria Math" charset="0"/>
                                </a:rPr>
                                <m:t>𝑿</m:t>
                              </m:r>
                              <m:r>
                                <m:rPr>
                                  <m:nor/>
                                </m:rPr>
                                <a:rPr lang="en-US" altLang="zh-CN" sz="2800" i="1" dirty="0">
                                  <a:solidFill>
                                    <a:srgbClr val="09405E"/>
                                  </a:solidFill>
                                </a:rPr>
                                <m:t> </m:t>
                              </m:r>
                            </m:e>
                          </m:d>
                        </m:e>
                        <m:sup>
                          <m:r>
                            <a:rPr lang="en-US" altLang="zh-CN" sz="2800" i="1">
                              <a:solidFill>
                                <a:srgbClr val="09405E"/>
                              </a:solidFill>
                              <a:latin typeface="Cambria Math" charset="0"/>
                              <a:ea typeface="Microsoft YaHei" charset="-122"/>
                              <a:cs typeface="Microsoft YaHei" charset="-122"/>
                            </a:rPr>
                            <m:t>−1</m:t>
                          </m:r>
                        </m:sup>
                      </m:sSup>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𝑿</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𝝁</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Cambria Math" charset="0"/>
                          <a:cs typeface="Cambria Math" charset="0"/>
                        </a:rPr>
                        <m:t>𝒚</m:t>
                      </m:r>
                      <m:r>
                        <a:rPr kumimoji="1" lang="en-US" altLang="zh-CN" sz="2800" i="1">
                          <a:solidFill>
                            <a:srgbClr val="09405E"/>
                          </a:solidFill>
                          <a:latin typeface="Cambria Math" charset="0"/>
                          <a:ea typeface="微软雅黑" pitchFamily="34" charset="-122"/>
                        </a:rPr>
                        <m:t>)</m:t>
                      </m:r>
                    </m:oMath>
                  </m:oMathPara>
                </a14:m>
                <a:endParaRPr lang="zh-CN" altLang="en-US" sz="28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3997176" y="2789238"/>
                <a:ext cx="5382820" cy="66287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3997176" y="3547653"/>
                <a:ext cx="6800516" cy="6628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smtClean="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charset="0"/>
                              <a:ea typeface="Microsoft YaHei" charset="-122"/>
                              <a:cs typeface="Microsoft YaHei" charset="-122"/>
                            </a:rPr>
                          </m:ctrlPr>
                        </m:sSupPr>
                        <m:e>
                          <m:d>
                            <m:dPr>
                              <m:ctrlPr>
                                <a:rPr lang="en-US" altLang="zh-CN" sz="2800" i="1" dirty="0">
                                  <a:solidFill>
                                    <a:srgbClr val="09405E"/>
                                  </a:solidFill>
                                  <a:latin typeface="Cambria Math" charset="0"/>
                                  <a:ea typeface="Microsoft YaHei" charset="-122"/>
                                  <a:cs typeface="Microsoft YaHei" charset="-122"/>
                                </a:rPr>
                              </m:ctrlPr>
                            </m:dPr>
                            <m:e>
                              <m:sSup>
                                <m:sSupPr>
                                  <m:ctrlPr>
                                    <a:rPr kumimoji="1" lang="en-US" altLang="zh-CN" sz="2800" b="1" i="1">
                                      <a:solidFill>
                                        <a:srgbClr val="09405E"/>
                                      </a:solidFill>
                                      <a:latin typeface="Cambria Math"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b="1" i="1">
                                  <a:solidFill>
                                    <a:srgbClr val="09405E"/>
                                  </a:solidFill>
                                  <a:latin typeface="Cambria Math" charset="0"/>
                                </a:rPr>
                                <m:t>𝑿</m:t>
                              </m:r>
                              <m:r>
                                <m:rPr>
                                  <m:nor/>
                                </m:rPr>
                                <a:rPr lang="en-US" altLang="zh-CN" sz="2800" i="1" dirty="0">
                                  <a:solidFill>
                                    <a:srgbClr val="09405E"/>
                                  </a:solidFill>
                                </a:rPr>
                                <m:t> </m:t>
                              </m:r>
                            </m:e>
                          </m:d>
                        </m:e>
                        <m:sup>
                          <m:r>
                            <a:rPr lang="en-US" altLang="zh-CN" sz="2800" i="1">
                              <a:solidFill>
                                <a:srgbClr val="09405E"/>
                              </a:solidFill>
                              <a:latin typeface="Cambria Math" charset="0"/>
                              <a:ea typeface="Microsoft YaHei" charset="-122"/>
                              <a:cs typeface="Microsoft YaHei" charset="-122"/>
                            </a:rPr>
                            <m:t>−1</m:t>
                          </m:r>
                        </m:sup>
                      </m:sSup>
                      <m:d>
                        <m:dPr>
                          <m:begChr m:val="["/>
                          <m:endChr m:val="]"/>
                          <m:ctrlPr>
                            <a:rPr lang="pt-BR" altLang="zh-CN" sz="2800" b="1" i="1" smtClean="0">
                              <a:solidFill>
                                <a:srgbClr val="09405E"/>
                              </a:solidFill>
                              <a:latin typeface="Cambria Math" charset="0"/>
                            </a:rPr>
                          </m:ctrlPr>
                        </m:dPr>
                        <m:e>
                          <m:sSup>
                            <m:sSupPr>
                              <m:ctrlPr>
                                <a:rPr kumimoji="1" lang="en-US" altLang="zh-CN" sz="2800" b="1" i="1">
                                  <a:solidFill>
                                    <a:srgbClr val="09405E"/>
                                  </a:solidFill>
                                  <a:latin typeface="Cambria Math"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b="1" i="1">
                              <a:solidFill>
                                <a:srgbClr val="09405E"/>
                              </a:solidFill>
                              <a:latin typeface="Cambria Math" charset="0"/>
                            </a:rPr>
                            <m:t>𝑿</m:t>
                          </m:r>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a:solidFill>
                                <a:srgbClr val="09405E"/>
                              </a:solidFill>
                              <a:latin typeface="Cambria Math" charset="0"/>
                              <a:ea typeface="Microsoft YaHei" charset="-122"/>
                              <a:cs typeface="Microsoft YaHei" charset="-122"/>
                            </a:rPr>
                            <m:t>−</m:t>
                          </m:r>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𝑿</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𝝁</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Cambria Math" charset="0"/>
                              <a:cs typeface="Cambria Math" charset="0"/>
                            </a:rPr>
                            <m:t>𝒚</m:t>
                          </m:r>
                          <m:r>
                            <a:rPr kumimoji="1" lang="en-US" altLang="zh-CN" sz="2800" i="1">
                              <a:solidFill>
                                <a:srgbClr val="09405E"/>
                              </a:solidFill>
                              <a:latin typeface="Cambria Math" charset="0"/>
                              <a:ea typeface="微软雅黑" pitchFamily="34" charset="-122"/>
                            </a:rPr>
                            <m:t>)</m:t>
                          </m:r>
                        </m:e>
                      </m:d>
                    </m:oMath>
                  </m:oMathPara>
                </a14:m>
                <a:endParaRPr lang="zh-CN" altLang="en-US" sz="2800" dirty="0">
                  <a:solidFill>
                    <a:srgbClr val="09405E"/>
                  </a:solidFill>
                </a:endParaRPr>
              </a:p>
            </p:txBody>
          </p:sp>
        </mc:Choice>
        <mc:Fallback>
          <p:sp>
            <p:nvSpPr>
              <p:cNvPr id="8" name="矩形 7"/>
              <p:cNvSpPr>
                <a:spLocks noRot="1" noChangeAspect="1" noMove="1" noResize="1" noEditPoints="1" noAdjustHandles="1" noChangeArrowheads="1" noChangeShapeType="1" noTextEdit="1"/>
              </p:cNvSpPr>
              <p:nvPr/>
            </p:nvSpPr>
            <p:spPr>
              <a:xfrm>
                <a:off x="3997176" y="3547653"/>
                <a:ext cx="6800516" cy="662874"/>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4051731" y="4383718"/>
                <a:ext cx="7673254" cy="74052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smtClean="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charset="0"/>
                              <a:ea typeface="Microsoft YaHei" charset="-122"/>
                              <a:cs typeface="Microsoft YaHei" charset="-122"/>
                            </a:rPr>
                          </m:ctrlPr>
                        </m:sSupPr>
                        <m:e>
                          <m:d>
                            <m:dPr>
                              <m:ctrlPr>
                                <a:rPr lang="en-US" altLang="zh-CN" sz="2800" i="1" dirty="0">
                                  <a:solidFill>
                                    <a:srgbClr val="09405E"/>
                                  </a:solidFill>
                                  <a:latin typeface="Cambria Math" charset="0"/>
                                  <a:ea typeface="Microsoft YaHei" charset="-122"/>
                                  <a:cs typeface="Microsoft YaHei" charset="-122"/>
                                </a:rPr>
                              </m:ctrlPr>
                            </m:dPr>
                            <m:e>
                              <m:sSup>
                                <m:sSupPr>
                                  <m:ctrlPr>
                                    <a:rPr kumimoji="1" lang="en-US" altLang="zh-CN" sz="2800" b="1" i="1">
                                      <a:solidFill>
                                        <a:srgbClr val="09405E"/>
                                      </a:solidFill>
                                      <a:latin typeface="Cambria Math"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b="1" i="1">
                                  <a:solidFill>
                                    <a:srgbClr val="09405E"/>
                                  </a:solidFill>
                                  <a:latin typeface="Cambria Math" charset="0"/>
                                </a:rPr>
                                <m:t>𝑿</m:t>
                              </m:r>
                              <m:r>
                                <m:rPr>
                                  <m:nor/>
                                </m:rPr>
                                <a:rPr lang="en-US" altLang="zh-CN" sz="2800" i="1" dirty="0">
                                  <a:solidFill>
                                    <a:srgbClr val="09405E"/>
                                  </a:solidFill>
                                </a:rPr>
                                <m:t> </m:t>
                              </m:r>
                            </m:e>
                          </m:d>
                        </m:e>
                        <m:sup>
                          <m:r>
                            <a:rPr lang="en-US" altLang="zh-CN" sz="2800" i="1">
                              <a:solidFill>
                                <a:srgbClr val="09405E"/>
                              </a:solidFill>
                              <a:latin typeface="Cambria Math" charset="0"/>
                              <a:ea typeface="Microsoft YaHei" charset="-122"/>
                              <a:cs typeface="Microsoft YaHei" charset="-122"/>
                            </a:rPr>
                            <m:t>−1</m:t>
                          </m:r>
                        </m:sup>
                      </m:sSup>
                      <m:sSup>
                        <m:sSupPr>
                          <m:ctrlPr>
                            <a:rPr kumimoji="1" lang="en-US" altLang="zh-CN" sz="2800" b="1" i="1">
                              <a:solidFill>
                                <a:srgbClr val="09405E"/>
                              </a:solidFill>
                              <a:latin typeface="Cambria Math"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d>
                        <m:dPr>
                          <m:begChr m:val="["/>
                          <m:endChr m:val="]"/>
                          <m:ctrlPr>
                            <a:rPr lang="pt-BR" altLang="zh-CN" sz="2800" b="1" i="1" smtClean="0">
                              <a:solidFill>
                                <a:srgbClr val="09405E"/>
                              </a:solidFill>
                              <a:latin typeface="Cambria Math" charset="0"/>
                            </a:rPr>
                          </m:ctrlPr>
                        </m:dPr>
                        <m:e>
                          <m:r>
                            <a:rPr lang="en-US" altLang="zh-CN" sz="2800" b="1" i="1">
                              <a:solidFill>
                                <a:srgbClr val="09405E"/>
                              </a:solidFill>
                              <a:latin typeface="Cambria Math" charset="0"/>
                            </a:rPr>
                            <m:t>𝑿</m:t>
                          </m:r>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a:solidFill>
                                <a:srgbClr val="09405E"/>
                              </a:solidFill>
                              <a:latin typeface="Cambria Math" charset="0"/>
                              <a:ea typeface="Microsoft YaHei" charset="-122"/>
                              <a:cs typeface="Microsoft YaHei" charset="-122"/>
                            </a:rPr>
                            <m:t>−</m:t>
                          </m:r>
                          <m:sSup>
                            <m:sSupPr>
                              <m:ctrlPr>
                                <a:rPr kumimoji="1" lang="en-US" altLang="zh-CN" sz="2800" i="1">
                                  <a:solidFill>
                                    <a:srgbClr val="09405E"/>
                                  </a:solidFill>
                                  <a:latin typeface="Cambria Math" charset="0"/>
                                  <a:ea typeface="微软雅黑" pitchFamily="34" charset="-122"/>
                                </a:rPr>
                              </m:ctrlPr>
                            </m:sSupPr>
                            <m:e>
                              <m:d>
                                <m:dPr>
                                  <m:ctrlPr>
                                    <a:rPr kumimoji="1" lang="is-IS" altLang="zh-CN" sz="2800" i="1" smtClean="0">
                                      <a:solidFill>
                                        <a:srgbClr val="09405E"/>
                                      </a:solidFill>
                                      <a:latin typeface="Cambria Math" charset="0"/>
                                      <a:ea typeface="微软雅黑" pitchFamily="34" charset="-122"/>
                                    </a:rPr>
                                  </m:ctrlPr>
                                </m:dPr>
                                <m:e>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e>
                              </m:d>
                            </m:e>
                            <m:sup>
                              <m:r>
                                <a:rPr kumimoji="1" lang="en-US" altLang="zh-CN" sz="2800" i="1">
                                  <a:solidFill>
                                    <a:srgbClr val="09405E"/>
                                  </a:solidFill>
                                  <a:latin typeface="Cambria Math" charset="0"/>
                                  <a:ea typeface="微软雅黑" pitchFamily="34" charset="-122"/>
                                </a:rPr>
                                <m:t>−1</m:t>
                              </m:r>
                            </m:sup>
                          </m:sSup>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𝝁</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Cambria Math" charset="0"/>
                              <a:cs typeface="Cambria Math" charset="0"/>
                            </a:rPr>
                            <m:t>𝒚</m:t>
                          </m:r>
                          <m:r>
                            <a:rPr kumimoji="1" lang="en-US" altLang="zh-CN" sz="2800" i="1">
                              <a:solidFill>
                                <a:srgbClr val="09405E"/>
                              </a:solidFill>
                              <a:latin typeface="Cambria Math" charset="0"/>
                              <a:ea typeface="微软雅黑" pitchFamily="34" charset="-122"/>
                            </a:rPr>
                            <m:t>)</m:t>
                          </m:r>
                        </m:e>
                      </m:d>
                    </m:oMath>
                  </m:oMathPara>
                </a14:m>
                <a:endParaRPr lang="zh-CN" altLang="en-US" sz="2800" dirty="0">
                  <a:solidFill>
                    <a:srgbClr val="09405E"/>
                  </a:solidFill>
                </a:endParaRPr>
              </a:p>
            </p:txBody>
          </p:sp>
        </mc:Choice>
        <mc:Fallback>
          <p:sp>
            <p:nvSpPr>
              <p:cNvPr id="9" name="矩形 8"/>
              <p:cNvSpPr>
                <a:spLocks noRot="1" noChangeAspect="1" noMove="1" noResize="1" noEditPoints="1" noAdjustHandles="1" noChangeArrowheads="1" noChangeShapeType="1" noTextEdit="1"/>
              </p:cNvSpPr>
              <p:nvPr/>
            </p:nvSpPr>
            <p:spPr>
              <a:xfrm>
                <a:off x="4051731" y="4383718"/>
                <a:ext cx="7673254" cy="740524"/>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0" y="4587463"/>
                <a:ext cx="3221716" cy="4894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borderBox>
                        <m:borderBoxPr>
                          <m:ctrlPr>
                            <a:rPr kumimoji="0" lang="mr-IN" altLang="zh-CN"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borderBoxPr>
                        <m:e>
                          <m:sSup>
                            <m:sSupPr>
                              <m:ctrlPr>
                                <a:rPr lang="en-US" altLang="zh-CN" i="1">
                                  <a:solidFill>
                                    <a:srgbClr val="09405E"/>
                                  </a:solidFill>
                                  <a:latin typeface="Cambria Math" charset="0"/>
                                  <a:ea typeface="Microsoft YaHei" charset="-122"/>
                                  <a:cs typeface="Microsoft YaHei" charset="-122"/>
                                </a:rPr>
                              </m:ctrlPr>
                            </m:sSupPr>
                            <m:e>
                              <m:r>
                                <a:rPr lang="en-US" altLang="zh-CN" b="1" i="1">
                                  <a:solidFill>
                                    <a:srgbClr val="09405E"/>
                                  </a:solidFill>
                                  <a:latin typeface="Cambria Math" charset="0"/>
                                  <a:ea typeface="Microsoft YaHei" charset="-122"/>
                                  <a:cs typeface="Microsoft YaHei" charset="-122"/>
                                </a:rPr>
                                <m:t>𝒛</m:t>
                              </m:r>
                            </m:e>
                            <m:sup>
                              <m:r>
                                <a:rPr lang="en-US" altLang="zh-CN">
                                  <a:solidFill>
                                    <a:srgbClr val="09405E"/>
                                  </a:solidFill>
                                  <a:latin typeface="Cambria Math" charset="0"/>
                                  <a:ea typeface="Microsoft YaHei" charset="-122"/>
                                  <a:cs typeface="Microsoft YaHei" charset="-122"/>
                                </a:rPr>
                                <m:t>(</m:t>
                              </m:r>
                              <m:r>
                                <a:rPr lang="en-US" altLang="zh-CN">
                                  <a:solidFill>
                                    <a:srgbClr val="09405E"/>
                                  </a:solidFill>
                                  <a:latin typeface="Cambria Math" charset="0"/>
                                  <a:ea typeface="Microsoft YaHei" charset="-122"/>
                                  <a:cs typeface="Microsoft YaHei" charset="-122"/>
                                </a:rPr>
                                <m:t>𝑡</m:t>
                              </m:r>
                              <m:r>
                                <a:rPr lang="en-US" altLang="zh-CN">
                                  <a:solidFill>
                                    <a:srgbClr val="09405E"/>
                                  </a:solidFill>
                                  <a:latin typeface="Cambria Math" charset="0"/>
                                  <a:ea typeface="Microsoft YaHei" charset="-122"/>
                                  <a:cs typeface="Microsoft YaHei" charset="-122"/>
                                </a:rPr>
                                <m:t>)</m:t>
                              </m:r>
                            </m:sup>
                          </m:sSup>
                          <m:r>
                            <a:rPr lang="en-US" altLang="zh-CN" i="1">
                              <a:solidFill>
                                <a:srgbClr val="09405E"/>
                              </a:solidFill>
                              <a:latin typeface="Cambria Math" charset="0"/>
                              <a:ea typeface="Microsoft YaHei" charset="-122"/>
                              <a:cs typeface="Microsoft YaHei" charset="-122"/>
                            </a:rPr>
                            <m:t>≜</m:t>
                          </m:r>
                          <m:r>
                            <a:rPr lang="en-US" altLang="zh-CN" b="1" i="1">
                              <a:solidFill>
                                <a:srgbClr val="09405E"/>
                              </a:solidFill>
                              <a:latin typeface="Cambria Math" charset="0"/>
                            </a:rPr>
                            <m:t>𝑿</m:t>
                          </m:r>
                          <m:sSup>
                            <m:sSupPr>
                              <m:ctrlPr>
                                <a:rPr lang="en-US" altLang="zh-CN" i="1">
                                  <a:solidFill>
                                    <a:srgbClr val="09405E"/>
                                  </a:solidFill>
                                  <a:latin typeface="Cambria Math" charset="0"/>
                                  <a:ea typeface="Microsoft YaHei" charset="-122"/>
                                  <a:cs typeface="Microsoft YaHei" charset="-122"/>
                                </a:rPr>
                              </m:ctrlPr>
                            </m:sSupPr>
                            <m:e>
                              <m:r>
                                <a:rPr kumimoji="1" lang="en-US" altLang="zh-CN" b="1" i="1">
                                  <a:solidFill>
                                    <a:srgbClr val="09405E"/>
                                  </a:solidFill>
                                  <a:latin typeface="Cambria Math" charset="0"/>
                                  <a:ea typeface="Cambria Math" charset="0"/>
                                  <a:cs typeface="Cambria Math" charset="0"/>
                                </a:rPr>
                                <m:t>𝒘</m:t>
                              </m:r>
                            </m:e>
                            <m:sup>
                              <m:r>
                                <a:rPr lang="en-US" altLang="zh-CN">
                                  <a:solidFill>
                                    <a:srgbClr val="09405E"/>
                                  </a:solidFill>
                                  <a:latin typeface="Cambria Math" charset="0"/>
                                  <a:ea typeface="Microsoft YaHei" charset="-122"/>
                                  <a:cs typeface="Microsoft YaHei" charset="-122"/>
                                </a:rPr>
                                <m:t>(</m:t>
                              </m:r>
                              <m:r>
                                <a:rPr lang="en-US" altLang="zh-CN">
                                  <a:solidFill>
                                    <a:srgbClr val="09405E"/>
                                  </a:solidFill>
                                  <a:latin typeface="Cambria Math" charset="0"/>
                                  <a:ea typeface="Microsoft YaHei" charset="-122"/>
                                  <a:cs typeface="Microsoft YaHei" charset="-122"/>
                                </a:rPr>
                                <m:t>𝑡</m:t>
                              </m:r>
                              <m:r>
                                <a:rPr lang="en-US" altLang="zh-CN">
                                  <a:solidFill>
                                    <a:srgbClr val="09405E"/>
                                  </a:solidFill>
                                  <a:latin typeface="Cambria Math" charset="0"/>
                                  <a:ea typeface="Microsoft YaHei" charset="-122"/>
                                  <a:cs typeface="Microsoft YaHei" charset="-122"/>
                                </a:rPr>
                                <m:t>)</m:t>
                              </m:r>
                            </m:sup>
                          </m:sSup>
                          <m:r>
                            <a:rPr lang="en-US" altLang="zh-CN">
                              <a:solidFill>
                                <a:srgbClr val="09405E"/>
                              </a:solidFill>
                              <a:latin typeface="Cambria Math" charset="0"/>
                              <a:ea typeface="Microsoft YaHei" charset="-122"/>
                              <a:cs typeface="Microsoft YaHei" charset="-122"/>
                            </a:rPr>
                            <m:t>−</m:t>
                          </m:r>
                          <m:sSup>
                            <m:sSupPr>
                              <m:ctrlPr>
                                <a:rPr kumimoji="1" lang="en-US" altLang="zh-CN" i="1">
                                  <a:solidFill>
                                    <a:srgbClr val="09405E"/>
                                  </a:solidFill>
                                  <a:latin typeface="Cambria Math" charset="0"/>
                                  <a:ea typeface="微软雅黑" pitchFamily="34" charset="-122"/>
                                </a:rPr>
                              </m:ctrlPr>
                            </m:sSupPr>
                            <m:e>
                              <m:d>
                                <m:dPr>
                                  <m:ctrlPr>
                                    <a:rPr kumimoji="1" lang="is-IS" altLang="zh-CN" i="1">
                                      <a:solidFill>
                                        <a:srgbClr val="09405E"/>
                                      </a:solidFill>
                                      <a:latin typeface="Cambria Math" charset="0"/>
                                      <a:ea typeface="微软雅黑" pitchFamily="34" charset="-122"/>
                                    </a:rPr>
                                  </m:ctrlPr>
                                </m:dPr>
                                <m:e>
                                  <m:sSup>
                                    <m:sSupPr>
                                      <m:ctrlPr>
                                        <a:rPr lang="en-US" altLang="zh-CN" i="1">
                                          <a:solidFill>
                                            <a:srgbClr val="09405E"/>
                                          </a:solidFill>
                                          <a:latin typeface="Cambria Math" charset="0"/>
                                          <a:ea typeface="Microsoft YaHei" charset="-122"/>
                                          <a:cs typeface="Microsoft YaHei" charset="-122"/>
                                        </a:rPr>
                                      </m:ctrlPr>
                                    </m:sSupPr>
                                    <m:e>
                                      <m:r>
                                        <a:rPr kumimoji="1" lang="en-US" altLang="zh-CN" b="1" i="1">
                                          <a:solidFill>
                                            <a:srgbClr val="09405E"/>
                                          </a:solidFill>
                                          <a:latin typeface="Cambria Math" charset="0"/>
                                          <a:ea typeface="Cambria Math" charset="0"/>
                                          <a:cs typeface="Cambria Math" charset="0"/>
                                        </a:rPr>
                                        <m:t>𝑺</m:t>
                                      </m:r>
                                    </m:e>
                                    <m:sup>
                                      <m:r>
                                        <a:rPr lang="en-US" altLang="zh-CN">
                                          <a:solidFill>
                                            <a:srgbClr val="09405E"/>
                                          </a:solidFill>
                                          <a:latin typeface="Cambria Math" charset="0"/>
                                          <a:ea typeface="Microsoft YaHei" charset="-122"/>
                                          <a:cs typeface="Microsoft YaHei" charset="-122"/>
                                        </a:rPr>
                                        <m:t>(</m:t>
                                      </m:r>
                                      <m:r>
                                        <a:rPr lang="en-US" altLang="zh-CN">
                                          <a:solidFill>
                                            <a:srgbClr val="09405E"/>
                                          </a:solidFill>
                                          <a:latin typeface="Cambria Math" charset="0"/>
                                          <a:ea typeface="Microsoft YaHei" charset="-122"/>
                                          <a:cs typeface="Microsoft YaHei" charset="-122"/>
                                        </a:rPr>
                                        <m:t>𝑡</m:t>
                                      </m:r>
                                      <m:r>
                                        <a:rPr lang="en-US" altLang="zh-CN">
                                          <a:solidFill>
                                            <a:srgbClr val="09405E"/>
                                          </a:solidFill>
                                          <a:latin typeface="Cambria Math" charset="0"/>
                                          <a:ea typeface="Microsoft YaHei" charset="-122"/>
                                          <a:cs typeface="Microsoft YaHei" charset="-122"/>
                                        </a:rPr>
                                        <m:t>)</m:t>
                                      </m:r>
                                    </m:sup>
                                  </m:sSup>
                                </m:e>
                              </m:d>
                            </m:e>
                            <m:sup>
                              <m:r>
                                <a:rPr kumimoji="1" lang="en-US" altLang="zh-CN" i="1">
                                  <a:solidFill>
                                    <a:srgbClr val="09405E"/>
                                  </a:solidFill>
                                  <a:latin typeface="Cambria Math" charset="0"/>
                                  <a:ea typeface="微软雅黑" pitchFamily="34" charset="-122"/>
                                </a:rPr>
                                <m:t>−1</m:t>
                              </m:r>
                            </m:sup>
                          </m:sSup>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Cambria Math" charset="0"/>
                              <a:cs typeface="Cambria Math" charset="0"/>
                            </a:rPr>
                            <m:t>𝝁</m:t>
                          </m:r>
                          <m:r>
                            <a:rPr kumimoji="1" lang="en-US" altLang="zh-CN" i="1">
                              <a:solidFill>
                                <a:srgbClr val="09405E"/>
                              </a:solidFill>
                              <a:latin typeface="Cambria Math" charset="0"/>
                              <a:ea typeface="Cambria Math" charset="0"/>
                              <a:cs typeface="Cambria Math" charset="0"/>
                            </a:rPr>
                            <m:t>−</m:t>
                          </m:r>
                          <m:r>
                            <a:rPr kumimoji="1" lang="en-US" altLang="zh-CN" b="1" i="1">
                              <a:solidFill>
                                <a:srgbClr val="09405E"/>
                              </a:solidFill>
                              <a:latin typeface="Cambria Math" charset="0"/>
                              <a:ea typeface="Cambria Math" charset="0"/>
                              <a:cs typeface="Cambria Math" charset="0"/>
                            </a:rPr>
                            <m:t>𝒚</m:t>
                          </m:r>
                          <m:r>
                            <a:rPr kumimoji="1" lang="en-US" altLang="zh-CN" i="1">
                              <a:solidFill>
                                <a:srgbClr val="09405E"/>
                              </a:solidFill>
                              <a:latin typeface="Cambria Math" charset="0"/>
                              <a:ea typeface="微软雅黑" pitchFamily="34" charset="-122"/>
                            </a:rPr>
                            <m:t>)</m:t>
                          </m:r>
                        </m:e>
                      </m:borderBox>
                    </m:oMath>
                  </m:oMathPara>
                </a14:m>
                <a:endParaRPr kumimoji="0" lang="zh-CN" altLang="en-US"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0" name="文本框 9"/>
              <p:cNvSpPr txBox="1">
                <a:spLocks noRot="1" noChangeAspect="1" noMove="1" noResize="1" noEditPoints="1" noAdjustHandles="1" noChangeArrowheads="1" noChangeShapeType="1" noTextEdit="1"/>
              </p:cNvSpPr>
              <p:nvPr/>
            </p:nvSpPr>
            <p:spPr>
              <a:xfrm>
                <a:off x="0" y="4587463"/>
                <a:ext cx="3221716" cy="489493"/>
              </a:xfrm>
              <a:prstGeom prst="rect">
                <a:avLst/>
              </a:prstGeom>
              <a:blipFill rotWithShape="0">
                <a:blip r:embed="rId7"/>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4076815" y="5151357"/>
                <a:ext cx="4170372" cy="6628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smtClean="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charset="0"/>
                              <a:ea typeface="Microsoft YaHei" charset="-122"/>
                              <a:cs typeface="Microsoft YaHei" charset="-122"/>
                            </a:rPr>
                          </m:ctrlPr>
                        </m:sSupPr>
                        <m:e>
                          <m:d>
                            <m:dPr>
                              <m:ctrlPr>
                                <a:rPr lang="en-US" altLang="zh-CN" sz="2800" i="1" dirty="0">
                                  <a:solidFill>
                                    <a:srgbClr val="09405E"/>
                                  </a:solidFill>
                                  <a:latin typeface="Cambria Math" charset="0"/>
                                  <a:ea typeface="Microsoft YaHei" charset="-122"/>
                                  <a:cs typeface="Microsoft YaHei" charset="-122"/>
                                </a:rPr>
                              </m:ctrlPr>
                            </m:dPr>
                            <m:e>
                              <m:sSup>
                                <m:sSupPr>
                                  <m:ctrlPr>
                                    <a:rPr kumimoji="1" lang="en-US" altLang="zh-CN" sz="2800" b="1" i="1">
                                      <a:solidFill>
                                        <a:srgbClr val="09405E"/>
                                      </a:solidFill>
                                      <a:latin typeface="Cambria Math"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b="1" i="1">
                                  <a:solidFill>
                                    <a:srgbClr val="09405E"/>
                                  </a:solidFill>
                                  <a:latin typeface="Cambria Math" charset="0"/>
                                </a:rPr>
                                <m:t>𝑿</m:t>
                              </m:r>
                              <m:r>
                                <m:rPr>
                                  <m:nor/>
                                </m:rPr>
                                <a:rPr lang="en-US" altLang="zh-CN" sz="2800" i="1" dirty="0">
                                  <a:solidFill>
                                    <a:srgbClr val="09405E"/>
                                  </a:solidFill>
                                </a:rPr>
                                <m:t> </m:t>
                              </m:r>
                            </m:e>
                          </m:d>
                        </m:e>
                        <m:sup>
                          <m:r>
                            <a:rPr lang="en-US" altLang="zh-CN" sz="2800" i="1">
                              <a:solidFill>
                                <a:srgbClr val="09405E"/>
                              </a:solidFill>
                              <a:latin typeface="Cambria Math" charset="0"/>
                              <a:ea typeface="Microsoft YaHei" charset="-122"/>
                              <a:cs typeface="Microsoft YaHei" charset="-122"/>
                            </a:rPr>
                            <m:t>−1</m:t>
                          </m:r>
                        </m:sup>
                      </m:sSup>
                      <m:sSup>
                        <m:sSupPr>
                          <m:ctrlPr>
                            <a:rPr kumimoji="1" lang="en-US" altLang="zh-CN" sz="2800" b="1" i="1">
                              <a:solidFill>
                                <a:srgbClr val="09405E"/>
                              </a:solidFill>
                              <a:latin typeface="Cambria Math"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sSup>
                        <m:sSupPr>
                          <m:ctrlPr>
                            <a:rPr lang="en-US" altLang="zh-CN" sz="2800" i="1">
                              <a:solidFill>
                                <a:srgbClr val="09405E"/>
                              </a:solidFill>
                              <a:latin typeface="Cambria Math" charset="0"/>
                              <a:ea typeface="Microsoft YaHei" charset="-122"/>
                              <a:cs typeface="Microsoft YaHei" charset="-122"/>
                            </a:rPr>
                          </m:ctrlPr>
                        </m:sSupPr>
                        <m:e>
                          <m:r>
                            <a:rPr lang="en-US" altLang="zh-CN" sz="2800" b="1" i="1">
                              <a:solidFill>
                                <a:srgbClr val="09405E"/>
                              </a:solidFill>
                              <a:latin typeface="Cambria Math" charset="0"/>
                              <a:ea typeface="Microsoft YaHei" charset="-122"/>
                              <a:cs typeface="Microsoft YaHei" charset="-122"/>
                            </a:rPr>
                            <m:t>𝒛</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oMath>
                  </m:oMathPara>
                </a14:m>
                <a:endParaRPr lang="zh-CN" altLang="en-US" sz="2800" dirty="0">
                  <a:solidFill>
                    <a:srgbClr val="09405E"/>
                  </a:solidFill>
                </a:endParaRPr>
              </a:p>
            </p:txBody>
          </p:sp>
        </mc:Choice>
        <mc:Fallback>
          <p:sp>
            <p:nvSpPr>
              <p:cNvPr id="11" name="矩形 10"/>
              <p:cNvSpPr>
                <a:spLocks noRot="1" noChangeAspect="1" noMove="1" noResize="1" noEditPoints="1" noAdjustHandles="1" noChangeArrowheads="1" noChangeShapeType="1" noTextEdit="1"/>
              </p:cNvSpPr>
              <p:nvPr/>
            </p:nvSpPr>
            <p:spPr>
              <a:xfrm>
                <a:off x="4076815" y="5151357"/>
                <a:ext cx="4170372" cy="662874"/>
              </a:xfrm>
              <a:prstGeom prst="rect">
                <a:avLst/>
              </a:prstGeom>
              <a:blipFill rotWithShape="0">
                <a:blip r:embed="rId8"/>
                <a:stretch>
                  <a:fillRect/>
                </a:stretch>
              </a:blipFill>
            </p:spPr>
            <p:txBody>
              <a:bodyPr/>
              <a:lstStyle/>
              <a:p>
                <a:r>
                  <a:rPr lang="zh-CN" altLang="en-US">
                    <a:noFill/>
                  </a:rPr>
                  <a:t> </a:t>
                </a:r>
              </a:p>
            </p:txBody>
          </p:sp>
        </mc:Fallback>
      </mc:AlternateContent>
      <p:sp>
        <p:nvSpPr>
          <p:cNvPr id="12" name="文本框 11"/>
          <p:cNvSpPr txBox="1"/>
          <p:nvPr/>
        </p:nvSpPr>
        <p:spPr>
          <a:xfrm>
            <a:off x="3388570" y="6111243"/>
            <a:ext cx="1326321" cy="369332"/>
          </a:xfrm>
          <a:prstGeom prst="rect">
            <a:avLst/>
          </a:prstGeom>
          <a:noFill/>
        </p:spPr>
        <p:txBody>
          <a:bodyPr wrap="square" rtlCol="0">
            <a:spAutoFit/>
          </a:bodyPr>
          <a:lstStyle/>
          <a:p>
            <a:r>
              <a:rPr lang="zh-CN" altLang="en-US" dirty="0" smtClean="0">
                <a:solidFill>
                  <a:srgbClr val="09405E"/>
                </a:solidFill>
                <a:latin typeface="Microsoft YaHei" charset="-122"/>
                <a:ea typeface="Microsoft YaHei" charset="-122"/>
                <a:cs typeface="Microsoft YaHei" charset="-122"/>
              </a:rPr>
              <a:t>最小</a:t>
            </a:r>
            <a:r>
              <a:rPr lang="zh-CN" altLang="en-US" dirty="0">
                <a:solidFill>
                  <a:srgbClr val="09405E"/>
                </a:solidFill>
                <a:latin typeface="Microsoft YaHei" charset="-122"/>
                <a:ea typeface="Microsoft YaHei" charset="-122"/>
                <a:cs typeface="Microsoft YaHei" charset="-122"/>
              </a:rPr>
              <a:t>二乘：</a:t>
            </a:r>
          </a:p>
        </p:txBody>
      </p:sp>
      <mc:AlternateContent xmlns:mc="http://schemas.openxmlformats.org/markup-compatibility/2006">
        <mc:Choice xmlns:a14="http://schemas.microsoft.com/office/drawing/2010/main" Requires="a14">
          <p:sp>
            <p:nvSpPr>
              <p:cNvPr id="13" name="文本框 12"/>
              <p:cNvSpPr txBox="1"/>
              <p:nvPr/>
            </p:nvSpPr>
            <p:spPr>
              <a:xfrm>
                <a:off x="281234" y="6446809"/>
                <a:ext cx="4576516" cy="437684"/>
              </a:xfrm>
              <a:prstGeom prst="rect">
                <a:avLst/>
              </a:prstGeom>
              <a:noFill/>
            </p:spPr>
            <p:txBody>
              <a:bodyPr wrap="square" rtlCol="0">
                <a:spAutoFit/>
              </a:bodyPr>
              <a:lstStyle/>
              <a:p>
                <a:r>
                  <a:rPr lang="zh-CN" altLang="en-US" dirty="0" smtClean="0">
                    <a:solidFill>
                      <a:srgbClr val="09405E"/>
                    </a:solidFill>
                    <a:latin typeface="Microsoft YaHei" charset="-122"/>
                    <a:ea typeface="Microsoft YaHei" charset="-122"/>
                    <a:cs typeface="Microsoft YaHei" charset="-122"/>
                  </a:rPr>
                  <a:t>加权最小</a:t>
                </a:r>
                <a:r>
                  <a:rPr lang="zh-CN" altLang="en-US" dirty="0">
                    <a:solidFill>
                      <a:srgbClr val="09405E"/>
                    </a:solidFill>
                    <a:latin typeface="Microsoft YaHei" charset="-122"/>
                    <a:ea typeface="Microsoft YaHei" charset="-122"/>
                    <a:cs typeface="Microsoft YaHei" charset="-122"/>
                  </a:rPr>
                  <a:t>二</a:t>
                </a:r>
                <a:r>
                  <a:rPr lang="zh-CN" altLang="en-US" dirty="0" smtClean="0">
                    <a:solidFill>
                      <a:srgbClr val="09405E"/>
                    </a:solidFill>
                    <a:latin typeface="Microsoft YaHei" charset="-122"/>
                    <a:ea typeface="Microsoft YaHei" charset="-122"/>
                    <a:cs typeface="Microsoft YaHei" charset="-122"/>
                  </a:rPr>
                  <a:t>乘（每个样本的权重</a:t>
                </a:r>
                <a:r>
                  <a:rPr lang="zh-CN" altLang="en-US" dirty="0" smtClean="0">
                    <a:solidFill>
                      <a:srgbClr val="09405E"/>
                    </a:solidFill>
                    <a:latin typeface="Microsoft YaHei" charset="-122"/>
                    <a:ea typeface="Microsoft YaHei" charset="-122"/>
                    <a:cs typeface="Microsoft YaHei" charset="-122"/>
                  </a:rPr>
                  <a:t>为</a:t>
                </a:r>
                <a14:m>
                  <m:oMath xmlns:m="http://schemas.openxmlformats.org/officeDocument/2006/math">
                    <m:sSubSup>
                      <m:sSubSupPr>
                        <m:ctrlPr>
                          <a:rPr lang="en-US" altLang="zh-CN" i="1" smtClean="0">
                            <a:solidFill>
                              <a:srgbClr val="09405E"/>
                            </a:solidFill>
                            <a:latin typeface="Cambria Math" charset="0"/>
                            <a:ea typeface="Microsoft YaHei" charset="-122"/>
                            <a:cs typeface="Microsoft YaHei" charset="-122"/>
                          </a:rPr>
                        </m:ctrlPr>
                      </m:sSubSupPr>
                      <m:e>
                        <m:r>
                          <a:rPr lang="en-US" altLang="zh-CN" b="0" i="1" smtClean="0">
                            <a:solidFill>
                              <a:srgbClr val="09405E"/>
                            </a:solidFill>
                            <a:latin typeface="Cambria Math" charset="0"/>
                            <a:ea typeface="Microsoft YaHei" charset="-122"/>
                            <a:cs typeface="Microsoft YaHei" charset="-122"/>
                          </a:rPr>
                          <m:t>𝑠</m:t>
                        </m:r>
                      </m:e>
                      <m:sub>
                        <m:r>
                          <a:rPr lang="en-US" altLang="zh-CN" b="0" i="1" smtClean="0">
                            <a:solidFill>
                              <a:srgbClr val="09405E"/>
                            </a:solidFill>
                            <a:latin typeface="Cambria Math" charset="0"/>
                            <a:ea typeface="Microsoft YaHei" charset="-122"/>
                            <a:cs typeface="Microsoft YaHei" charset="-122"/>
                          </a:rPr>
                          <m:t>𝑖</m:t>
                        </m:r>
                      </m:sub>
                      <m:sup>
                        <m:r>
                          <a:rPr lang="en-US" altLang="zh-CN" b="0" i="1" smtClean="0">
                            <a:solidFill>
                              <a:srgbClr val="09405E"/>
                            </a:solidFill>
                            <a:latin typeface="Cambria Math" charset="0"/>
                            <a:ea typeface="Microsoft YaHei" charset="-122"/>
                            <a:cs typeface="Microsoft YaHei" charset="-122"/>
                          </a:rPr>
                          <m:t>−</m:t>
                        </m:r>
                        <m:f>
                          <m:fPr>
                            <m:type m:val="lin"/>
                            <m:ctrlPr>
                              <a:rPr lang="en-US" altLang="zh-CN" b="0" i="1" smtClean="0">
                                <a:solidFill>
                                  <a:srgbClr val="09405E"/>
                                </a:solidFill>
                                <a:latin typeface="Cambria Math" charset="0"/>
                                <a:ea typeface="Microsoft YaHei" charset="-122"/>
                                <a:cs typeface="Microsoft YaHei" charset="-122"/>
                              </a:rPr>
                            </m:ctrlPr>
                          </m:fPr>
                          <m:num>
                            <m:r>
                              <a:rPr lang="en-US" altLang="zh-CN" b="0" i="1" smtClean="0">
                                <a:solidFill>
                                  <a:srgbClr val="09405E"/>
                                </a:solidFill>
                                <a:latin typeface="Cambria Math" charset="0"/>
                                <a:ea typeface="Microsoft YaHei" charset="-122"/>
                                <a:cs typeface="Microsoft YaHei" charset="-122"/>
                              </a:rPr>
                              <m:t>1</m:t>
                            </m:r>
                          </m:num>
                          <m:den>
                            <m:r>
                              <a:rPr lang="en-US" altLang="zh-CN" b="0" i="1" smtClean="0">
                                <a:solidFill>
                                  <a:srgbClr val="09405E"/>
                                </a:solidFill>
                                <a:latin typeface="Cambria Math" charset="0"/>
                                <a:ea typeface="Microsoft YaHei" charset="-122"/>
                                <a:cs typeface="Microsoft YaHei" charset="-122"/>
                              </a:rPr>
                              <m:t>2</m:t>
                            </m:r>
                          </m:den>
                        </m:f>
                      </m:sup>
                    </m:sSubSup>
                  </m:oMath>
                </a14:m>
                <a:r>
                  <a:rPr lang="en-US" altLang="zh-CN" dirty="0" smtClean="0">
                    <a:solidFill>
                      <a:srgbClr val="09405E"/>
                    </a:solidFill>
                    <a:latin typeface="Microsoft YaHei" charset="-122"/>
                    <a:ea typeface="Microsoft YaHei" charset="-122"/>
                    <a:cs typeface="Microsoft YaHei" charset="-122"/>
                  </a:rPr>
                  <a:t>)</a:t>
                </a:r>
                <a:r>
                  <a:rPr lang="zh-CN" altLang="en-US" dirty="0" smtClean="0">
                    <a:solidFill>
                      <a:srgbClr val="09405E"/>
                    </a:solidFill>
                    <a:latin typeface="Microsoft YaHei" charset="-122"/>
                    <a:ea typeface="Microsoft YaHei" charset="-122"/>
                    <a:cs typeface="Microsoft YaHei" charset="-122"/>
                  </a:rPr>
                  <a:t>：</a:t>
                </a:r>
                <a:endParaRPr lang="zh-CN" altLang="en-US" dirty="0">
                  <a:solidFill>
                    <a:srgbClr val="09405E"/>
                  </a:solidFill>
                  <a:latin typeface="Microsoft YaHei" charset="-122"/>
                  <a:ea typeface="Microsoft YaHei" charset="-122"/>
                  <a:cs typeface="Microsoft YaHei"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281234" y="6446809"/>
                <a:ext cx="4576516" cy="437684"/>
              </a:xfrm>
              <a:prstGeom prst="rect">
                <a:avLst/>
              </a:prstGeom>
              <a:blipFill rotWithShape="0">
                <a:blip r:embed="rId9"/>
                <a:stretch>
                  <a:fillRect l="-1065" t="-70423" b="-774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4706426" y="6080073"/>
                <a:ext cx="2310183"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9405E"/>
                              </a:solidFill>
                              <a:latin typeface="Cambria Math" charset="0"/>
                              <a:ea typeface="Microsoft YaHei" charset="-122"/>
                              <a:cs typeface="Microsoft YaHei" charset="-122"/>
                            </a:rPr>
                          </m:ctrlPr>
                        </m:sSubPr>
                        <m:e>
                          <m:acc>
                            <m:accPr>
                              <m:chr m:val="̂"/>
                              <m:ctrlPr>
                                <a:rPr lang="en-US" altLang="zh-CN" i="1">
                                  <a:solidFill>
                                    <a:srgbClr val="09405E"/>
                                  </a:solidFill>
                                  <a:latin typeface="Cambria Math" charset="0"/>
                                  <a:ea typeface="Microsoft YaHei" charset="-122"/>
                                  <a:cs typeface="Microsoft YaHei" charset="-122"/>
                                </a:rPr>
                              </m:ctrlPr>
                            </m:accPr>
                            <m:e>
                              <m:r>
                                <a:rPr kumimoji="1" lang="en-US" altLang="zh-CN" b="1" i="1">
                                  <a:solidFill>
                                    <a:srgbClr val="09405E"/>
                                  </a:solidFill>
                                  <a:latin typeface="Cambria Math" charset="0"/>
                                  <a:ea typeface="Cambria Math" charset="0"/>
                                  <a:cs typeface="Cambria Math" charset="0"/>
                                </a:rPr>
                                <m:t>𝒘</m:t>
                              </m:r>
                            </m:e>
                          </m:acc>
                        </m:e>
                        <m:sub>
                          <m:r>
                            <a:rPr lang="en-US" altLang="zh-CN" b="0" i="1" smtClean="0">
                              <a:solidFill>
                                <a:srgbClr val="09405E"/>
                              </a:solidFill>
                              <a:latin typeface="Cambria Math" charset="0"/>
                              <a:ea typeface="Microsoft YaHei" charset="-122"/>
                              <a:cs typeface="Microsoft YaHei" charset="-122"/>
                            </a:rPr>
                            <m:t>𝑂𝐿𝑆</m:t>
                          </m:r>
                        </m:sub>
                      </m:sSub>
                      <m:r>
                        <a:rPr lang="en-US" altLang="zh-CN">
                          <a:solidFill>
                            <a:srgbClr val="09405E"/>
                          </a:solidFill>
                          <a:latin typeface="Cambria Math" charset="0"/>
                          <a:ea typeface="Microsoft YaHei" charset="-122"/>
                          <a:cs typeface="Microsoft YaHei" charset="-122"/>
                        </a:rPr>
                        <m:t>=(</m:t>
                      </m:r>
                      <m:sSup>
                        <m:sSupPr>
                          <m:ctrlPr>
                            <a:rPr lang="en-US" altLang="zh-CN" i="1">
                              <a:solidFill>
                                <a:srgbClr val="09405E"/>
                              </a:solidFill>
                              <a:latin typeface="Cambria Math" charset="0"/>
                              <a:ea typeface="Microsoft YaHei" charset="-122"/>
                              <a:cs typeface="Microsoft YaHei" charset="-122"/>
                            </a:rPr>
                          </m:ctrlPr>
                        </m:sSupPr>
                        <m:e>
                          <m:sSup>
                            <m:sSupPr>
                              <m:ctrlPr>
                                <a:rPr kumimoji="1" lang="en-US" altLang="zh-CN" b="1" i="1">
                                  <a:solidFill>
                                    <a:srgbClr val="09405E"/>
                                  </a:solidFill>
                                  <a:latin typeface="Cambria Math"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𝑿</m:t>
                              </m:r>
                            </m:e>
                            <m:sup>
                              <m:r>
                                <a:rPr kumimoji="1" lang="en-US" altLang="zh-CN" b="1">
                                  <a:solidFill>
                                    <a:srgbClr val="09405E"/>
                                  </a:solidFill>
                                  <a:latin typeface="Cambria Math" charset="0"/>
                                  <a:ea typeface="Cambria Math" charset="0"/>
                                  <a:cs typeface="Cambria Math" charset="0"/>
                                </a:rPr>
                                <m:t>𝐓</m:t>
                              </m:r>
                            </m:sup>
                          </m:sSup>
                          <m:r>
                            <a:rPr kumimoji="1" lang="en-US" altLang="zh-CN" b="1" i="1">
                              <a:solidFill>
                                <a:srgbClr val="09405E"/>
                              </a:solidFill>
                              <a:latin typeface="Cambria Math" charset="0"/>
                              <a:ea typeface="Cambria Math" charset="0"/>
                              <a:cs typeface="Cambria Math" charset="0"/>
                            </a:rPr>
                            <m:t>𝑿</m:t>
                          </m:r>
                          <m:r>
                            <a:rPr lang="en-US" altLang="zh-CN" i="1">
                              <a:solidFill>
                                <a:srgbClr val="09405E"/>
                              </a:solidFill>
                              <a:latin typeface="Cambria Math" charset="0"/>
                            </a:rPr>
                            <m:t>)</m:t>
                          </m:r>
                        </m:e>
                        <m:sup>
                          <m:r>
                            <a:rPr lang="en-US" altLang="zh-CN" i="1">
                              <a:solidFill>
                                <a:srgbClr val="09405E"/>
                              </a:solidFill>
                              <a:latin typeface="Cambria Math" charset="0"/>
                              <a:ea typeface="Microsoft YaHei" charset="-122"/>
                              <a:cs typeface="Microsoft YaHei" charset="-122"/>
                            </a:rPr>
                            <m:t>−1</m:t>
                          </m:r>
                        </m:sup>
                      </m:sSup>
                      <m:sSup>
                        <m:sSupPr>
                          <m:ctrlPr>
                            <a:rPr kumimoji="1" lang="en-US" altLang="zh-CN" b="1" i="1">
                              <a:solidFill>
                                <a:srgbClr val="09405E"/>
                              </a:solidFill>
                              <a:latin typeface="Cambria Math"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𝑿</m:t>
                          </m:r>
                        </m:e>
                        <m:sup>
                          <m:r>
                            <m:rPr>
                              <m:sty m:val="p"/>
                            </m:rPr>
                            <a:rPr kumimoji="1" lang="en-US" altLang="zh-CN" b="0" i="0">
                              <a:solidFill>
                                <a:srgbClr val="09405E"/>
                              </a:solidFill>
                              <a:latin typeface="Cambria Math" charset="0"/>
                              <a:ea typeface="Cambria Math" charset="0"/>
                              <a:cs typeface="Cambria Math" charset="0"/>
                            </a:rPr>
                            <m:t>T</m:t>
                          </m:r>
                        </m:sup>
                      </m:sSup>
                      <m:r>
                        <a:rPr kumimoji="1" lang="en-US" altLang="zh-CN" b="1" i="1" smtClean="0">
                          <a:solidFill>
                            <a:srgbClr val="09405E"/>
                          </a:solidFill>
                          <a:latin typeface="Cambria Math" charset="0"/>
                          <a:ea typeface="Cambria Math" charset="0"/>
                          <a:cs typeface="Cambria Math" charset="0"/>
                        </a:rPr>
                        <m:t>𝒚</m:t>
                      </m:r>
                    </m:oMath>
                  </m:oMathPara>
                </a14:m>
                <a:endParaRPr lang="zh-CN" altLang="en-US" i="1" dirty="0">
                  <a:solidFill>
                    <a:srgbClr val="09405E"/>
                  </a:solidFill>
                </a:endParaRPr>
              </a:p>
            </p:txBody>
          </p:sp>
        </mc:Choice>
        <mc:Fallback>
          <p:sp>
            <p:nvSpPr>
              <p:cNvPr id="14" name="矩形 13"/>
              <p:cNvSpPr>
                <a:spLocks noRot="1" noChangeAspect="1" noMove="1" noResize="1" noEditPoints="1" noAdjustHandles="1" noChangeArrowheads="1" noChangeShapeType="1" noTextEdit="1"/>
              </p:cNvSpPr>
              <p:nvPr/>
            </p:nvSpPr>
            <p:spPr>
              <a:xfrm>
                <a:off x="4706426" y="6080073"/>
                <a:ext cx="2310183" cy="374270"/>
              </a:xfrm>
              <a:prstGeom prst="rect">
                <a:avLst/>
              </a:prstGeom>
              <a:blipFill rotWithShape="0">
                <a:blip r:embed="rId10"/>
                <a:stretch>
                  <a:fillRect t="-1613" b="-12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4657820" y="6521031"/>
                <a:ext cx="3220241" cy="4031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9405E"/>
                              </a:solidFill>
                              <a:latin typeface="Cambria Math" charset="0"/>
                              <a:ea typeface="Microsoft YaHei" charset="-122"/>
                              <a:cs typeface="Microsoft YaHei" charset="-122"/>
                            </a:rPr>
                          </m:ctrlPr>
                        </m:sSubPr>
                        <m:e>
                          <m:acc>
                            <m:accPr>
                              <m:chr m:val="̂"/>
                              <m:ctrlPr>
                                <a:rPr lang="en-US" altLang="zh-CN" i="1">
                                  <a:solidFill>
                                    <a:srgbClr val="09405E"/>
                                  </a:solidFill>
                                  <a:latin typeface="Cambria Math" charset="0"/>
                                  <a:ea typeface="Microsoft YaHei" charset="-122"/>
                                  <a:cs typeface="Microsoft YaHei" charset="-122"/>
                                </a:rPr>
                              </m:ctrlPr>
                            </m:accPr>
                            <m:e>
                              <m:r>
                                <a:rPr kumimoji="1" lang="en-US" altLang="zh-CN" b="1" i="1">
                                  <a:solidFill>
                                    <a:srgbClr val="09405E"/>
                                  </a:solidFill>
                                  <a:latin typeface="Cambria Math" charset="0"/>
                                  <a:ea typeface="Cambria Math" charset="0"/>
                                  <a:cs typeface="Cambria Math" charset="0"/>
                                </a:rPr>
                                <m:t>𝒘</m:t>
                              </m:r>
                            </m:e>
                          </m:acc>
                        </m:e>
                        <m:sub>
                          <m:r>
                            <a:rPr lang="en-US" altLang="zh-CN" b="0" i="1" smtClean="0">
                              <a:solidFill>
                                <a:srgbClr val="09405E"/>
                              </a:solidFill>
                              <a:latin typeface="Cambria Math" charset="0"/>
                              <a:ea typeface="Microsoft YaHei" charset="-122"/>
                              <a:cs typeface="Microsoft YaHei" charset="-122"/>
                            </a:rPr>
                            <m:t>𝑂𝐿𝑆</m:t>
                          </m:r>
                          <m:r>
                            <a:rPr lang="en-US" altLang="zh-CN" b="0" i="1" smtClean="0">
                              <a:solidFill>
                                <a:srgbClr val="09405E"/>
                              </a:solidFill>
                              <a:latin typeface="Cambria Math" charset="0"/>
                              <a:ea typeface="Microsoft YaHei" charset="-122"/>
                              <a:cs typeface="Microsoft YaHei" charset="-122"/>
                            </a:rPr>
                            <m:t>_</m:t>
                          </m:r>
                          <m:r>
                            <a:rPr lang="en-US" altLang="zh-CN" b="0" i="1" smtClean="0">
                              <a:solidFill>
                                <a:srgbClr val="09405E"/>
                              </a:solidFill>
                              <a:latin typeface="Cambria Math" charset="0"/>
                              <a:ea typeface="Microsoft YaHei" charset="-122"/>
                              <a:cs typeface="Microsoft YaHei" charset="-122"/>
                            </a:rPr>
                            <m:t>𝑤𝑒𝑖𝑔h𝑡</m:t>
                          </m:r>
                        </m:sub>
                      </m:sSub>
                      <m:r>
                        <a:rPr lang="en-US" altLang="zh-CN">
                          <a:solidFill>
                            <a:srgbClr val="09405E"/>
                          </a:solidFill>
                          <a:latin typeface="Cambria Math" charset="0"/>
                          <a:ea typeface="Microsoft YaHei" charset="-122"/>
                          <a:cs typeface="Microsoft YaHei" charset="-122"/>
                        </a:rPr>
                        <m:t>=(</m:t>
                      </m:r>
                      <m:sSup>
                        <m:sSupPr>
                          <m:ctrlPr>
                            <a:rPr lang="en-US" altLang="zh-CN" i="1">
                              <a:solidFill>
                                <a:srgbClr val="09405E"/>
                              </a:solidFill>
                              <a:latin typeface="Cambria Math" charset="0"/>
                              <a:ea typeface="Microsoft YaHei" charset="-122"/>
                              <a:cs typeface="Microsoft YaHei" charset="-122"/>
                            </a:rPr>
                          </m:ctrlPr>
                        </m:sSupPr>
                        <m:e>
                          <m:sSup>
                            <m:sSupPr>
                              <m:ctrlPr>
                                <a:rPr kumimoji="1" lang="en-US" altLang="zh-CN" b="1" i="1">
                                  <a:solidFill>
                                    <a:srgbClr val="09405E"/>
                                  </a:solidFill>
                                  <a:latin typeface="Cambria Math"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𝑿</m:t>
                              </m:r>
                            </m:e>
                            <m:sup>
                              <m:r>
                                <a:rPr kumimoji="1" lang="en-US" altLang="zh-CN" b="1">
                                  <a:solidFill>
                                    <a:srgbClr val="09405E"/>
                                  </a:solidFill>
                                  <a:latin typeface="Cambria Math" charset="0"/>
                                  <a:ea typeface="Cambria Math" charset="0"/>
                                  <a:cs typeface="Cambria Math" charset="0"/>
                                </a:rPr>
                                <m:t>𝐓</m:t>
                              </m:r>
                            </m:sup>
                          </m:sSup>
                          <m:r>
                            <a:rPr lang="en-US" altLang="zh-CN" b="1" i="1">
                              <a:solidFill>
                                <a:srgbClr val="09405E"/>
                              </a:solidFill>
                              <a:latin typeface="Cambria Math" charset="0"/>
                            </a:rPr>
                            <m:t>𝑺𝑿</m:t>
                          </m:r>
                          <m:r>
                            <a:rPr lang="en-US" altLang="zh-CN" i="1">
                              <a:solidFill>
                                <a:srgbClr val="09405E"/>
                              </a:solidFill>
                              <a:latin typeface="Cambria Math" charset="0"/>
                            </a:rPr>
                            <m:t>)</m:t>
                          </m:r>
                        </m:e>
                        <m:sup>
                          <m:r>
                            <a:rPr lang="en-US" altLang="zh-CN" i="1">
                              <a:solidFill>
                                <a:srgbClr val="09405E"/>
                              </a:solidFill>
                              <a:latin typeface="Cambria Math" charset="0"/>
                              <a:ea typeface="Microsoft YaHei" charset="-122"/>
                              <a:cs typeface="Microsoft YaHei" charset="-122"/>
                            </a:rPr>
                            <m:t>−1</m:t>
                          </m:r>
                        </m:sup>
                      </m:sSup>
                      <m:sSup>
                        <m:sSupPr>
                          <m:ctrlPr>
                            <a:rPr kumimoji="1" lang="en-US" altLang="zh-CN" b="1" i="1">
                              <a:solidFill>
                                <a:srgbClr val="09405E"/>
                              </a:solidFill>
                              <a:latin typeface="Cambria Math" charset="0"/>
                              <a:ea typeface="Cambria Math" charset="0"/>
                              <a:cs typeface="Cambria Math" charset="0"/>
                            </a:rPr>
                          </m:ctrlPr>
                        </m:sSupPr>
                        <m:e>
                          <m:r>
                            <a:rPr kumimoji="1" lang="en-US" altLang="zh-CN" b="1" i="1" smtClean="0">
                              <a:solidFill>
                                <a:srgbClr val="09405E"/>
                              </a:solidFill>
                              <a:latin typeface="Cambria Math" charset="0"/>
                              <a:ea typeface="Cambria Math" charset="0"/>
                              <a:cs typeface="Cambria Math" charset="0"/>
                            </a:rPr>
                            <m:t>𝑺</m:t>
                          </m:r>
                          <m:r>
                            <a:rPr kumimoji="1" lang="en-US" altLang="zh-CN" b="1" i="1">
                              <a:solidFill>
                                <a:srgbClr val="09405E"/>
                              </a:solidFill>
                              <a:latin typeface="Cambria Math" charset="0"/>
                              <a:ea typeface="Cambria Math" charset="0"/>
                              <a:cs typeface="Cambria Math" charset="0"/>
                            </a:rPr>
                            <m:t>𝑿</m:t>
                          </m:r>
                        </m:e>
                        <m:sup>
                          <m:r>
                            <m:rPr>
                              <m:sty m:val="p"/>
                            </m:rPr>
                            <a:rPr kumimoji="1" lang="en-US" altLang="zh-CN" b="0" i="0">
                              <a:solidFill>
                                <a:srgbClr val="09405E"/>
                              </a:solidFill>
                              <a:latin typeface="Cambria Math" charset="0"/>
                              <a:ea typeface="Cambria Math" charset="0"/>
                              <a:cs typeface="Cambria Math" charset="0"/>
                            </a:rPr>
                            <m:t>T</m:t>
                          </m:r>
                        </m:sup>
                      </m:sSup>
                      <m:r>
                        <a:rPr kumimoji="1" lang="en-US" altLang="zh-CN" b="1" i="1" smtClean="0">
                          <a:solidFill>
                            <a:srgbClr val="09405E"/>
                          </a:solidFill>
                          <a:latin typeface="Cambria Math" charset="0"/>
                          <a:ea typeface="Cambria Math" charset="0"/>
                          <a:cs typeface="Cambria Math" charset="0"/>
                        </a:rPr>
                        <m:t>𝒚</m:t>
                      </m:r>
                    </m:oMath>
                  </m:oMathPara>
                </a14:m>
                <a:endParaRPr lang="zh-CN" altLang="en-US" i="1" dirty="0">
                  <a:solidFill>
                    <a:srgbClr val="09405E"/>
                  </a:solidFill>
                </a:endParaRPr>
              </a:p>
            </p:txBody>
          </p:sp>
        </mc:Choice>
        <mc:Fallback>
          <p:sp>
            <p:nvSpPr>
              <p:cNvPr id="15" name="矩形 14"/>
              <p:cNvSpPr>
                <a:spLocks noRot="1" noChangeAspect="1" noMove="1" noResize="1" noEditPoints="1" noAdjustHandles="1" noChangeArrowheads="1" noChangeShapeType="1" noTextEdit="1"/>
              </p:cNvSpPr>
              <p:nvPr/>
            </p:nvSpPr>
            <p:spPr>
              <a:xfrm>
                <a:off x="4657820" y="6521031"/>
                <a:ext cx="3220241" cy="403187"/>
              </a:xfrm>
              <a:prstGeom prst="rect">
                <a:avLst/>
              </a:prstGeom>
              <a:blipFill rotWithShape="0">
                <a:blip r:embed="rId11"/>
                <a:stretch>
                  <a:fillRect b="-6061"/>
                </a:stretch>
              </a:blipFill>
            </p:spPr>
            <p:txBody>
              <a:bodyPr/>
              <a:lstStyle/>
              <a:p>
                <a:r>
                  <a:rPr lang="zh-CN" altLang="en-US">
                    <a:noFill/>
                  </a:rPr>
                  <a:t> </a:t>
                </a:r>
              </a:p>
            </p:txBody>
          </p:sp>
        </mc:Fallback>
      </mc:AlternateContent>
      <p:sp>
        <p:nvSpPr>
          <p:cNvPr id="17" name="文本框 16"/>
          <p:cNvSpPr txBox="1"/>
          <p:nvPr/>
        </p:nvSpPr>
        <p:spPr>
          <a:xfrm>
            <a:off x="0" y="5361663"/>
            <a:ext cx="3573029" cy="369332"/>
          </a:xfrm>
          <a:prstGeom prst="rect">
            <a:avLst/>
          </a:prstGeom>
          <a:noFill/>
        </p:spPr>
        <p:txBody>
          <a:bodyPr wrap="none" rtlCol="0">
            <a:spAutoFit/>
          </a:bodyPr>
          <a:lstStyle/>
          <a:p>
            <a:r>
              <a:rPr kumimoji="1" lang="en-US" altLang="zh-CN" dirty="0" smtClean="0">
                <a:solidFill>
                  <a:srgbClr val="09405E"/>
                </a:solidFill>
              </a:rPr>
              <a:t>Iteratively Reweighted </a:t>
            </a:r>
            <a:r>
              <a:rPr kumimoji="1" lang="en-US" altLang="zh-CN" smtClean="0">
                <a:solidFill>
                  <a:srgbClr val="09405E"/>
                </a:solidFill>
              </a:rPr>
              <a:t>least Squares</a:t>
            </a:r>
            <a:endParaRPr kumimoji="1" lang="zh-CN" altLang="en-US" dirty="0">
              <a:solidFill>
                <a:srgbClr val="09405E"/>
              </a:solidFill>
            </a:endParaRPr>
          </a:p>
        </p:txBody>
      </p:sp>
    </p:spTree>
    <p:extLst>
      <p:ext uri="{BB962C8B-B14F-4D97-AF65-F5344CB8AC3E}">
        <p14:creationId xmlns:p14="http://schemas.microsoft.com/office/powerpoint/2010/main" val="2063569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smtClean="0">
                    <a:solidFill>
                      <a:srgbClr val="09405E"/>
                    </a:solidFill>
                  </a:rPr>
                  <a:t>初始值：</a:t>
                </a:r>
                <a14:m>
                  <m:oMath xmlns:m="http://schemas.openxmlformats.org/officeDocument/2006/math">
                    <m:sSup>
                      <m:sSupPr>
                        <m:ctrlPr>
                          <a:rPr lang="en-US" altLang="zh-CN" i="1">
                            <a:latin typeface="Cambria Math" charset="0"/>
                          </a:rPr>
                        </m:ctrlPr>
                      </m:sSupPr>
                      <m:e>
                        <m:r>
                          <a:rPr kumimoji="1" lang="en-US" altLang="zh-CN" b="1" i="1">
                            <a:latin typeface="Cambria Math" charset="0"/>
                            <a:ea typeface="Cambria Math" charset="0"/>
                            <a:cs typeface="Cambria Math" charset="0"/>
                          </a:rPr>
                          <m:t>𝒘</m:t>
                        </m:r>
                      </m:e>
                      <m:sup>
                        <m:r>
                          <a:rPr lang="en-US" altLang="zh-CN">
                            <a:latin typeface="Cambria Math" charset="0"/>
                          </a:rPr>
                          <m:t>(</m:t>
                        </m:r>
                        <m:r>
                          <a:rPr lang="en-US" altLang="zh-CN" b="0" i="0" smtClean="0">
                            <a:latin typeface="Cambria Math" charset="0"/>
                          </a:rPr>
                          <m:t>0</m:t>
                        </m:r>
                        <m:r>
                          <a:rPr lang="en-US" altLang="zh-CN" i="1">
                            <a:latin typeface="Cambria Math" charset="0"/>
                          </a:rPr>
                          <m:t>)</m:t>
                        </m:r>
                      </m:sup>
                    </m:sSup>
                    <m:r>
                      <a:rPr lang="en-US" altLang="zh-CN" b="0" i="1" smtClean="0">
                        <a:latin typeface="Cambria Math" charset="0"/>
                      </a:rPr>
                      <m:t>=</m:t>
                    </m:r>
                  </m:oMath>
                </a14:m>
                <a:endParaRPr lang="en-US" altLang="zh-CN" dirty="0" smtClean="0">
                  <a:solidFill>
                    <a:srgbClr val="09405E"/>
                  </a:solidFill>
                </a:endParaRPr>
              </a:p>
              <a:p>
                <a:pPr>
                  <a:lnSpc>
                    <a:spcPct val="100000"/>
                  </a:lnSpc>
                </a:pPr>
                <a:r>
                  <a:rPr lang="en-US" altLang="zh-CN" dirty="0" smtClean="0">
                    <a:solidFill>
                      <a:srgbClr val="09405E"/>
                    </a:solidFill>
                  </a:rPr>
                  <a:t>IRLS</a:t>
                </a:r>
                <a:r>
                  <a:rPr lang="zh-CN" altLang="en-US" dirty="0">
                    <a:solidFill>
                      <a:srgbClr val="09405E"/>
                    </a:solidFill>
                  </a:rPr>
                  <a:t>代入迭代公式</a:t>
                </a:r>
                <a:r>
                  <a:rPr lang="zh-CN" altLang="en-US" dirty="0" smtClean="0">
                    <a:solidFill>
                      <a:srgbClr val="09405E"/>
                    </a:solidFill>
                  </a:rPr>
                  <a:t>为</a:t>
                </a:r>
                <a:r>
                  <a:rPr lang="zh-CN" altLang="en-US" dirty="0">
                    <a:solidFill>
                      <a:srgbClr val="09405E"/>
                    </a:solidFill>
                  </a:rPr>
                  <a:t>：</a:t>
                </a:r>
                <a14:m>
                  <m:oMath xmlns:m="http://schemas.openxmlformats.org/officeDocument/2006/math">
                    <m:sSup>
                      <m:sSupPr>
                        <m:ctrlPr>
                          <a:rPr lang="en-US" altLang="zh-CN" i="1">
                            <a:solidFill>
                              <a:srgbClr val="09405E"/>
                            </a:solidFill>
                            <a:latin typeface="Cambria Math" charset="0"/>
                          </a:rPr>
                        </m:ctrlPr>
                      </m:sSupPr>
                      <m:e>
                        <m:sSup>
                          <m:sSupPr>
                            <m:ctrlPr>
                              <a:rPr lang="en-US" altLang="zh-CN" i="1">
                                <a:solidFill>
                                  <a:srgbClr val="09405E"/>
                                </a:solidFill>
                                <a:latin typeface="Cambria Math" charset="0"/>
                              </a:rPr>
                            </m:ctrlPr>
                          </m:sSupPr>
                          <m:e>
                            <m:r>
                              <a:rPr kumimoji="1" lang="en-US" altLang="zh-CN" b="1" i="1">
                                <a:solidFill>
                                  <a:srgbClr val="09405E"/>
                                </a:solidFill>
                                <a:latin typeface="Cambria Math" charset="0"/>
                                <a:ea typeface="Cambria Math" charset="0"/>
                                <a:cs typeface="Cambria Math" charset="0"/>
                              </a:rPr>
                              <m:t>𝒘</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+1</m:t>
                            </m:r>
                            <m:r>
                              <a:rPr lang="en-US" altLang="zh-CN" i="1">
                                <a:solidFill>
                                  <a:srgbClr val="09405E"/>
                                </a:solidFill>
                                <a:latin typeface="Cambria Math" charset="0"/>
                              </a:rPr>
                              <m:t>)</m:t>
                            </m:r>
                          </m:sup>
                        </m:sSup>
                        <m:r>
                          <a:rPr lang="en-US" altLang="zh-CN" b="0" i="1" smtClean="0">
                            <a:solidFill>
                              <a:srgbClr val="09405E"/>
                            </a:solidFill>
                            <a:latin typeface="Cambria Math" charset="0"/>
                          </a:rPr>
                          <m:t>=</m:t>
                        </m:r>
                        <m:d>
                          <m:dPr>
                            <m:ctrlPr>
                              <a:rPr lang="en-US" altLang="zh-CN" i="1" dirty="0">
                                <a:solidFill>
                                  <a:srgbClr val="09405E"/>
                                </a:solidFill>
                                <a:latin typeface="Cambria Math" charset="0"/>
                              </a:rPr>
                            </m:ctrlPr>
                          </m:dPr>
                          <m:e>
                            <m:sSup>
                              <m:sSupPr>
                                <m:ctrlPr>
                                  <a:rPr kumimoji="1" lang="en-US" altLang="zh-CN" b="1" i="1">
                                    <a:solidFill>
                                      <a:srgbClr val="09405E"/>
                                    </a:solidFill>
                                    <a:latin typeface="Cambria Math"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𝑿</m:t>
                                </m:r>
                              </m:e>
                              <m:sup>
                                <m:r>
                                  <m:rPr>
                                    <m:sty m:val="p"/>
                                  </m:rPr>
                                  <a:rPr kumimoji="1" lang="en-US" altLang="zh-CN">
                                    <a:solidFill>
                                      <a:srgbClr val="09405E"/>
                                    </a:solidFill>
                                    <a:latin typeface="Cambria Math" charset="0"/>
                                    <a:ea typeface="Cambria Math" charset="0"/>
                                    <a:cs typeface="Cambria Math" charset="0"/>
                                  </a:rPr>
                                  <m:t>T</m:t>
                                </m:r>
                              </m:sup>
                            </m:sSup>
                            <m:sSup>
                              <m:sSupPr>
                                <m:ctrlPr>
                                  <a:rPr lang="en-US" altLang="zh-CN" i="1">
                                    <a:solidFill>
                                      <a:srgbClr val="09405E"/>
                                    </a:solidFill>
                                    <a:latin typeface="Cambria Math" charset="0"/>
                                  </a:rPr>
                                </m:ctrlPr>
                              </m:sSupPr>
                              <m:e>
                                <m:r>
                                  <a:rPr kumimoji="1" lang="en-US" altLang="zh-CN" b="1" i="1">
                                    <a:solidFill>
                                      <a:srgbClr val="09405E"/>
                                    </a:solidFill>
                                    <a:latin typeface="Cambria Math" charset="0"/>
                                    <a:ea typeface="Cambria Math" charset="0"/>
                                    <a:cs typeface="Cambria Math" charset="0"/>
                                  </a:rPr>
                                  <m:t>𝑺</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m:t>
                                </m:r>
                              </m:sup>
                            </m:sSup>
                            <m:r>
                              <a:rPr lang="en-US" altLang="zh-CN" b="1" i="1">
                                <a:solidFill>
                                  <a:srgbClr val="09405E"/>
                                </a:solidFill>
                                <a:latin typeface="Cambria Math" charset="0"/>
                              </a:rPr>
                              <m:t>𝑿</m:t>
                            </m:r>
                            <m:r>
                              <m:rPr>
                                <m:nor/>
                              </m:rPr>
                              <a:rPr lang="en-US" altLang="zh-CN" i="1" dirty="0">
                                <a:solidFill>
                                  <a:srgbClr val="09405E"/>
                                </a:solidFill>
                              </a:rPr>
                              <m:t> </m:t>
                            </m:r>
                          </m:e>
                        </m:d>
                      </m:e>
                      <m:sup>
                        <m:r>
                          <a:rPr lang="en-US" altLang="zh-CN" i="1">
                            <a:solidFill>
                              <a:srgbClr val="09405E"/>
                            </a:solidFill>
                            <a:latin typeface="Cambria Math" charset="0"/>
                          </a:rPr>
                          <m:t>−1</m:t>
                        </m:r>
                      </m:sup>
                    </m:sSup>
                    <m:sSup>
                      <m:sSupPr>
                        <m:ctrlPr>
                          <a:rPr kumimoji="1" lang="en-US" altLang="zh-CN" b="1" i="1">
                            <a:solidFill>
                              <a:srgbClr val="09405E"/>
                            </a:solidFill>
                            <a:latin typeface="Cambria Math"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𝑿</m:t>
                        </m:r>
                      </m:e>
                      <m:sup>
                        <m:r>
                          <m:rPr>
                            <m:sty m:val="p"/>
                          </m:rPr>
                          <a:rPr kumimoji="1" lang="en-US" altLang="zh-CN">
                            <a:solidFill>
                              <a:srgbClr val="09405E"/>
                            </a:solidFill>
                            <a:latin typeface="Cambria Math" charset="0"/>
                            <a:ea typeface="Cambria Math" charset="0"/>
                            <a:cs typeface="Cambria Math" charset="0"/>
                          </a:rPr>
                          <m:t>T</m:t>
                        </m:r>
                      </m:sup>
                    </m:sSup>
                    <m:sSup>
                      <m:sSupPr>
                        <m:ctrlPr>
                          <a:rPr lang="en-US" altLang="zh-CN" i="1">
                            <a:solidFill>
                              <a:srgbClr val="09405E"/>
                            </a:solidFill>
                            <a:latin typeface="Cambria Math" charset="0"/>
                          </a:rPr>
                        </m:ctrlPr>
                      </m:sSupPr>
                      <m:e>
                        <m:r>
                          <a:rPr kumimoji="1" lang="en-US" altLang="zh-CN" b="1" i="1">
                            <a:solidFill>
                              <a:srgbClr val="09405E"/>
                            </a:solidFill>
                            <a:latin typeface="Cambria Math" charset="0"/>
                            <a:ea typeface="Cambria Math" charset="0"/>
                            <a:cs typeface="Cambria Math" charset="0"/>
                          </a:rPr>
                          <m:t>𝑺</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m:t>
                        </m:r>
                      </m:sup>
                    </m:sSup>
                    <m:sSup>
                      <m:sSupPr>
                        <m:ctrlPr>
                          <a:rPr lang="en-US" altLang="zh-CN" i="1">
                            <a:solidFill>
                              <a:srgbClr val="09405E"/>
                            </a:solidFill>
                            <a:latin typeface="Cambria Math" charset="0"/>
                          </a:rPr>
                        </m:ctrlPr>
                      </m:sSupPr>
                      <m:e>
                        <m:r>
                          <a:rPr lang="en-US" altLang="zh-CN" b="1" i="1">
                            <a:solidFill>
                              <a:srgbClr val="09405E"/>
                            </a:solidFill>
                            <a:latin typeface="Cambria Math" charset="0"/>
                          </a:rPr>
                          <m:t>𝒛</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m:t>
                        </m:r>
                      </m:sup>
                    </m:sSup>
                  </m:oMath>
                </a14:m>
                <a:endParaRPr kumimoji="1" lang="en-US" altLang="zh-CN" dirty="0" smtClean="0">
                  <a:solidFill>
                    <a:srgbClr val="09405E"/>
                  </a:solidFill>
                </a:endParaRPr>
              </a:p>
              <a:p>
                <a:pPr>
                  <a:lnSpc>
                    <a:spcPct val="100000"/>
                  </a:lnSpc>
                </a:pPr>
                <a:r>
                  <a:rPr lang="zh-CN" altLang="en-US" dirty="0">
                    <a:solidFill>
                      <a:srgbClr val="09405E"/>
                    </a:solidFill>
                  </a:rPr>
                  <a:t>加权最小二乘又通过共轭梯度法求解，因此</a:t>
                </a:r>
                <a:r>
                  <a:rPr lang="en-US" altLang="zh-CN" dirty="0" err="1">
                    <a:solidFill>
                      <a:srgbClr val="09405E"/>
                    </a:solidFill>
                  </a:rPr>
                  <a:t>Scikit</a:t>
                </a:r>
                <a:r>
                  <a:rPr lang="en-US" altLang="zh-CN" dirty="0">
                    <a:solidFill>
                      <a:srgbClr val="09405E"/>
                    </a:solidFill>
                  </a:rPr>
                  <a:t>-Learn</a:t>
                </a:r>
                <a:r>
                  <a:rPr lang="zh-CN" altLang="en-US" dirty="0">
                    <a:solidFill>
                      <a:srgbClr val="09405E"/>
                    </a:solidFill>
                  </a:rPr>
                  <a:t>中的采用牛顿法求解的算法取名为“</a:t>
                </a:r>
                <a:r>
                  <a:rPr lang="en-US" altLang="zh-CN" dirty="0">
                    <a:solidFill>
                      <a:srgbClr val="09405E"/>
                    </a:solidFill>
                  </a:rPr>
                  <a:t>Newton-CG</a:t>
                </a:r>
                <a:r>
                  <a:rPr lang="en-US" altLang="zh-CN" dirty="0" smtClean="0">
                    <a:solidFill>
                      <a:srgbClr val="09405E"/>
                    </a:solidFill>
                  </a:rPr>
                  <a:t>”</a:t>
                </a:r>
                <a:r>
                  <a:rPr lang="zh-CN" altLang="en-US" dirty="0" smtClean="0">
                    <a:solidFill>
                      <a:srgbClr val="09405E"/>
                    </a:solidFill>
                  </a:rPr>
                  <a:t>。</a:t>
                </a: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81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Logistic</a:t>
            </a:r>
            <a:r>
              <a:rPr kumimoji="1" lang="zh-CN" altLang="en-US" dirty="0"/>
              <a:t>回归的牛顿求解：</a:t>
            </a:r>
            <a:r>
              <a:rPr kumimoji="1" lang="en-US" altLang="zh-CN" dirty="0"/>
              <a:t>IRLS</a:t>
            </a:r>
            <a:endParaRPr kumimoji="1" lang="zh-CN" altLang="en-US" dirty="0"/>
          </a:p>
        </p:txBody>
      </p:sp>
    </p:spTree>
    <p:extLst>
      <p:ext uri="{BB962C8B-B14F-4D97-AF65-F5344CB8AC3E}">
        <p14:creationId xmlns:p14="http://schemas.microsoft.com/office/powerpoint/2010/main" val="68071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453390"/>
            <a:ext cx="5653805"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分类任务</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的损失函数</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回归的</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优化</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算法</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Logistic</a:t>
            </a:r>
            <a:r>
              <a:rPr kumimoji="1" lang="zh-CN" altLang="en-US" sz="2800" dirty="0">
                <a:solidFill>
                  <a:srgbClr val="09405E"/>
                </a:solidFill>
                <a:latin typeface="微软雅黑" panose="020B0503020204020204" pitchFamily="34" charset="-122"/>
                <a:ea typeface="微软雅黑" panose="020B0503020204020204" pitchFamily="34" charset="-122"/>
              </a:rPr>
              <a:t>回归的多类分类任务</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分类任务中的样本不均衡</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问题</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分类模型的评价</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指标</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回归案例分析</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3278566"/>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79" y="1583610"/>
            <a:ext cx="6588979" cy="4941734"/>
          </a:xfrm>
          <a:prstGeom prst="rect">
            <a:avLst/>
          </a:prstGeom>
        </p:spPr>
      </p:pic>
      <p:sp>
        <p:nvSpPr>
          <p:cNvPr id="2" name="内容占位符 1"/>
          <p:cNvSpPr>
            <a:spLocks noGrp="1"/>
          </p:cNvSpPr>
          <p:nvPr>
            <p:ph sz="quarter" idx="10"/>
          </p:nvPr>
        </p:nvSpPr>
        <p:spPr/>
        <p:txBody>
          <a:bodyPr/>
          <a:lstStyle/>
          <a:p>
            <a:r>
              <a:rPr lang="zh-CN" altLang="en-US" dirty="0"/>
              <a:t>例：</a:t>
            </a:r>
            <a:r>
              <a:rPr lang="en-US" altLang="zh-CN" dirty="0"/>
              <a:t>Iris</a:t>
            </a:r>
            <a:r>
              <a:rPr lang="zh-CN" altLang="en-US" dirty="0"/>
              <a:t>花分类中，一共有</a:t>
            </a:r>
            <a:r>
              <a:rPr lang="en-US" altLang="zh-CN" dirty="0"/>
              <a:t>3</a:t>
            </a:r>
            <a:r>
              <a:rPr lang="zh-CN" altLang="en-US" dirty="0"/>
              <a:t>种鸢尾花</a:t>
            </a:r>
            <a:endParaRPr kumimoji="1" lang="zh-CN" altLang="en-US" dirty="0"/>
          </a:p>
        </p:txBody>
      </p:sp>
      <p:sp>
        <p:nvSpPr>
          <p:cNvPr id="3" name="标题 2"/>
          <p:cNvSpPr>
            <a:spLocks noGrp="1"/>
          </p:cNvSpPr>
          <p:nvPr>
            <p:ph type="title"/>
          </p:nvPr>
        </p:nvSpPr>
        <p:spPr/>
        <p:txBody>
          <a:bodyPr/>
          <a:lstStyle/>
          <a:p>
            <a:r>
              <a:rPr kumimoji="1" lang="zh-CN" altLang="en-US" dirty="0" smtClean="0"/>
              <a:t>多类分类任务</a:t>
            </a:r>
            <a:endParaRPr kumimoji="1" lang="zh-CN" altLang="en-US" dirty="0"/>
          </a:p>
        </p:txBody>
      </p:sp>
      <p:sp>
        <p:nvSpPr>
          <p:cNvPr id="8" name="文本框 7"/>
          <p:cNvSpPr txBox="1"/>
          <p:nvPr/>
        </p:nvSpPr>
        <p:spPr>
          <a:xfrm>
            <a:off x="4360259" y="6453336"/>
            <a:ext cx="1015661"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smtClean="0">
                <a:ln>
                  <a:noFill/>
                </a:ln>
                <a:solidFill>
                  <a:srgbClr val="09405E"/>
                </a:solidFill>
                <a:effectLst/>
                <a:uFillTx/>
                <a:latin typeface="微软雅黑" pitchFamily="34" charset="-122"/>
                <a:ea typeface="微软雅黑" pitchFamily="34" charset="-122"/>
                <a:sym typeface="Times New Roman" panose="02020603050405020304"/>
              </a:rPr>
              <a:t>花瓣长度</a:t>
            </a:r>
            <a:endParaRPr kumimoji="0" lang="zh-CN" altLang="en-US"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p:sp>
        <p:nvSpPr>
          <p:cNvPr id="9" name="文本框 8"/>
          <p:cNvSpPr txBox="1"/>
          <p:nvPr/>
        </p:nvSpPr>
        <p:spPr>
          <a:xfrm>
            <a:off x="1559496" y="3500354"/>
            <a:ext cx="369330" cy="1015661"/>
          </a:xfrm>
          <a:prstGeom prst="rect">
            <a:avLst/>
          </a:prstGeom>
          <a:noFill/>
          <a:ln w="12700" cap="flat">
            <a:noFill/>
            <a:miter lim="400000"/>
          </a:ln>
          <a:scene3d>
            <a:camera prst="orthographicFront">
              <a:rot lat="0" lon="0" rev="0"/>
            </a:camera>
            <a:lightRig rig="threePt" dir="t"/>
          </a:scene3d>
        </p:spPr>
        <p:style>
          <a:lnRef idx="0">
            <a:scrgbClr r="0" g="0" b="0"/>
          </a:lnRef>
          <a:fillRef idx="0">
            <a:scrgbClr r="0" g="0" b="0"/>
          </a:fillRef>
          <a:effectRef idx="0">
            <a:scrgbClr r="0" g="0" b="0"/>
          </a:effectRef>
          <a:fontRef idx="none"/>
        </p:style>
        <p:txBody>
          <a:bodyPr rot="0" spcFirstLastPara="1" vertOverflow="overflow" horzOverflow="overflow" vert="eaVert"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smtClean="0">
                <a:ln>
                  <a:noFill/>
                </a:ln>
                <a:solidFill>
                  <a:srgbClr val="09405E"/>
                </a:solidFill>
                <a:effectLst/>
                <a:uFillTx/>
                <a:latin typeface="微软雅黑" pitchFamily="34" charset="-122"/>
                <a:ea typeface="微软雅黑" pitchFamily="34" charset="-122"/>
                <a:sym typeface="Times New Roman" panose="02020603050405020304"/>
              </a:rPr>
              <a:t>萼片长度</a:t>
            </a:r>
            <a:endParaRPr kumimoji="0" lang="zh-CN" altLang="en-US"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p:spTree>
    <p:extLst>
      <p:ext uri="{BB962C8B-B14F-4D97-AF65-F5344CB8AC3E}">
        <p14:creationId xmlns:p14="http://schemas.microsoft.com/office/powerpoint/2010/main" val="461637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一对其他</a:t>
            </a:r>
            <a:r>
              <a:rPr lang="en-US" altLang="zh-CN" dirty="0"/>
              <a:t>(One-vs-Rest</a:t>
            </a:r>
            <a:r>
              <a:rPr lang="zh-CN" altLang="en-US" dirty="0"/>
              <a:t>，</a:t>
            </a:r>
            <a:r>
              <a:rPr lang="en-US" altLang="zh-CN" dirty="0" err="1"/>
              <a:t>OvR</a:t>
            </a:r>
            <a:r>
              <a:rPr lang="en-US" altLang="zh-CN" dirty="0"/>
              <a:t>)</a:t>
            </a:r>
            <a:endParaRPr kumimoji="1" lang="zh-CN" altLang="en-US" dirty="0"/>
          </a:p>
        </p:txBody>
      </p:sp>
      <p:sp>
        <p:nvSpPr>
          <p:cNvPr id="3" name="标题 2"/>
          <p:cNvSpPr>
            <a:spLocks noGrp="1"/>
          </p:cNvSpPr>
          <p:nvPr>
            <p:ph type="title"/>
          </p:nvPr>
        </p:nvSpPr>
        <p:spPr/>
        <p:txBody>
          <a:bodyPr/>
          <a:lstStyle/>
          <a:p>
            <a:r>
              <a:rPr kumimoji="1" lang="en-US" altLang="zh-CN" dirty="0" smtClean="0"/>
              <a:t>1</a:t>
            </a:r>
            <a:r>
              <a:rPr kumimoji="1" lang="zh-CN" altLang="en-US" dirty="0" smtClean="0"/>
              <a:t> </a:t>
            </a:r>
            <a:r>
              <a:rPr kumimoji="1" lang="en-US" altLang="zh-CN" dirty="0" smtClean="0"/>
              <a:t>vs. </a:t>
            </a:r>
            <a:r>
              <a:rPr kumimoji="1" lang="zh-CN" altLang="en-US" dirty="0" smtClean="0"/>
              <a:t>其他</a:t>
            </a:r>
            <a:endParaRPr kumimoji="1" lang="zh-CN" altLang="en-US" dirty="0"/>
          </a:p>
        </p:txBody>
      </p:sp>
      <p:sp>
        <p:nvSpPr>
          <p:cNvPr id="4" name="Cross 19"/>
          <p:cNvSpPr/>
          <p:nvPr/>
        </p:nvSpPr>
        <p:spPr>
          <a:xfrm rot="2734294">
            <a:off x="3611698" y="3350701"/>
            <a:ext cx="323851" cy="24288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5" name="Cross 20"/>
          <p:cNvSpPr/>
          <p:nvPr/>
        </p:nvSpPr>
        <p:spPr>
          <a:xfrm rot="2734294">
            <a:off x="3588678" y="2640293"/>
            <a:ext cx="323851" cy="24447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6" name="Cross 21"/>
          <p:cNvSpPr/>
          <p:nvPr/>
        </p:nvSpPr>
        <p:spPr>
          <a:xfrm rot="2734294">
            <a:off x="3853792" y="2922868"/>
            <a:ext cx="325437" cy="24288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7" name="Cross 22"/>
          <p:cNvSpPr/>
          <p:nvPr/>
        </p:nvSpPr>
        <p:spPr>
          <a:xfrm rot="2734294">
            <a:off x="3939516" y="2394231"/>
            <a:ext cx="325439" cy="24288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8" name="TextBox 23"/>
          <p:cNvSpPr txBox="1">
            <a:spLocks noChangeArrowheads="1"/>
          </p:cNvSpPr>
          <p:nvPr/>
        </p:nvSpPr>
        <p:spPr bwMode="auto">
          <a:xfrm>
            <a:off x="3399766" y="4646893"/>
            <a:ext cx="3818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2000" dirty="0">
                <a:solidFill>
                  <a:srgbClr val="09405E"/>
                </a:solidFill>
              </a:rPr>
              <a:t>x</a:t>
            </a:r>
            <a:r>
              <a:rPr lang="en-US" altLang="zh-CN" sz="2000" baseline="-25000" dirty="0">
                <a:solidFill>
                  <a:srgbClr val="09405E"/>
                </a:solidFill>
              </a:rPr>
              <a:t>1</a:t>
            </a:r>
          </a:p>
        </p:txBody>
      </p:sp>
      <p:sp>
        <p:nvSpPr>
          <p:cNvPr id="9" name="TextBox 24"/>
          <p:cNvSpPr txBox="1">
            <a:spLocks noChangeArrowheads="1"/>
          </p:cNvSpPr>
          <p:nvPr/>
        </p:nvSpPr>
        <p:spPr bwMode="auto">
          <a:xfrm>
            <a:off x="1904341" y="1990932"/>
            <a:ext cx="3818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2000">
                <a:solidFill>
                  <a:srgbClr val="09405E"/>
                </a:solidFill>
              </a:rPr>
              <a:t>x</a:t>
            </a:r>
            <a:r>
              <a:rPr lang="en-US" altLang="zh-CN" sz="2000" baseline="-25000">
                <a:solidFill>
                  <a:srgbClr val="09405E"/>
                </a:solidFill>
              </a:rPr>
              <a:t>2</a:t>
            </a:r>
          </a:p>
        </p:txBody>
      </p:sp>
      <p:cxnSp>
        <p:nvCxnSpPr>
          <p:cNvPr id="10" name="Straight Arrow Connector 25"/>
          <p:cNvCxnSpPr/>
          <p:nvPr/>
        </p:nvCxnSpPr>
        <p:spPr>
          <a:xfrm flipV="1">
            <a:off x="2325029" y="1864006"/>
            <a:ext cx="0" cy="289401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26"/>
          <p:cNvCxnSpPr/>
          <p:nvPr/>
        </p:nvCxnSpPr>
        <p:spPr>
          <a:xfrm>
            <a:off x="2207555" y="4535768"/>
            <a:ext cx="2427287"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Cross 27"/>
          <p:cNvSpPr/>
          <p:nvPr/>
        </p:nvSpPr>
        <p:spPr>
          <a:xfrm rot="2734294">
            <a:off x="4199073" y="2828413"/>
            <a:ext cx="323851" cy="24288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3" name="Rectangle 28"/>
          <p:cNvSpPr/>
          <p:nvPr/>
        </p:nvSpPr>
        <p:spPr>
          <a:xfrm>
            <a:off x="3098143" y="3610257"/>
            <a:ext cx="180975" cy="2762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4" name="Rectangle 29"/>
          <p:cNvSpPr/>
          <p:nvPr/>
        </p:nvSpPr>
        <p:spPr>
          <a:xfrm>
            <a:off x="3131478" y="4000781"/>
            <a:ext cx="182563" cy="2762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5" name="Rectangle 30"/>
          <p:cNvSpPr/>
          <p:nvPr/>
        </p:nvSpPr>
        <p:spPr>
          <a:xfrm>
            <a:off x="3399767" y="3862669"/>
            <a:ext cx="180975" cy="2762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6" name="Rectangle 31"/>
          <p:cNvSpPr/>
          <p:nvPr/>
        </p:nvSpPr>
        <p:spPr>
          <a:xfrm>
            <a:off x="2834618" y="3848381"/>
            <a:ext cx="180975" cy="2762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7" name="Isosceles Triangle 32"/>
          <p:cNvSpPr/>
          <p:nvPr/>
        </p:nvSpPr>
        <p:spPr>
          <a:xfrm>
            <a:off x="2902881" y="2248180"/>
            <a:ext cx="276225" cy="328613"/>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8" name="Isosceles Triangle 33"/>
          <p:cNvSpPr/>
          <p:nvPr/>
        </p:nvSpPr>
        <p:spPr>
          <a:xfrm>
            <a:off x="2659991" y="2624419"/>
            <a:ext cx="274639" cy="328612"/>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9" name="Isosceles Triangle 34"/>
          <p:cNvSpPr/>
          <p:nvPr/>
        </p:nvSpPr>
        <p:spPr>
          <a:xfrm>
            <a:off x="2994955" y="2719669"/>
            <a:ext cx="274637" cy="328612"/>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cxnSp>
        <p:nvCxnSpPr>
          <p:cNvPr id="20" name="Straight Arrow Connector 166"/>
          <p:cNvCxnSpPr/>
          <p:nvPr/>
        </p:nvCxnSpPr>
        <p:spPr>
          <a:xfrm flipV="1">
            <a:off x="4969806" y="2011645"/>
            <a:ext cx="1571625" cy="7080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Straight Arrow Connector 184"/>
          <p:cNvCxnSpPr/>
          <p:nvPr/>
        </p:nvCxnSpPr>
        <p:spPr>
          <a:xfrm>
            <a:off x="4969806" y="3805519"/>
            <a:ext cx="157162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02"/>
          <p:cNvCxnSpPr/>
          <p:nvPr/>
        </p:nvCxnSpPr>
        <p:spPr>
          <a:xfrm>
            <a:off x="4952341" y="4902482"/>
            <a:ext cx="1589088" cy="72866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1916512" y="6373578"/>
            <a:ext cx="4339650" cy="369332"/>
          </a:xfrm>
          <a:prstGeom prst="rect">
            <a:avLst/>
          </a:prstGeom>
          <a:noFill/>
        </p:spPr>
        <p:txBody>
          <a:bodyPr wrap="none" rtlCol="0">
            <a:spAutoFit/>
          </a:bodyPr>
          <a:lstStyle/>
          <a:p>
            <a:r>
              <a:rPr kumimoji="1" lang="zh-CN" altLang="en-US" dirty="0" smtClean="0">
                <a:solidFill>
                  <a:srgbClr val="09405E"/>
                </a:solidFill>
                <a:latin typeface="Microsoft YaHei" charset="-122"/>
                <a:ea typeface="Microsoft YaHei" charset="-122"/>
                <a:cs typeface="Microsoft YaHei" charset="-122"/>
              </a:rPr>
              <a:t>每</a:t>
            </a:r>
            <a:r>
              <a:rPr kumimoji="1" lang="zh-CN" altLang="en-US" dirty="0">
                <a:solidFill>
                  <a:srgbClr val="09405E"/>
                </a:solidFill>
                <a:latin typeface="Microsoft YaHei" charset="-122"/>
                <a:ea typeface="Microsoft YaHei" charset="-122"/>
                <a:cs typeface="Microsoft YaHei" charset="-122"/>
              </a:rPr>
              <a:t>类的模型都有自己正则</a:t>
            </a:r>
            <a:r>
              <a:rPr kumimoji="1" lang="zh-CN" altLang="en-US" smtClean="0">
                <a:solidFill>
                  <a:srgbClr val="09405E"/>
                </a:solidFill>
                <a:latin typeface="Microsoft YaHei" charset="-122"/>
                <a:ea typeface="Microsoft YaHei" charset="-122"/>
                <a:cs typeface="Microsoft YaHei" charset="-122"/>
              </a:rPr>
              <a:t>参数和权重参数</a:t>
            </a:r>
            <a:endParaRPr kumimoji="1" lang="zh-CN" altLang="en-US" dirty="0">
              <a:solidFill>
                <a:srgbClr val="09405E"/>
              </a:solidFill>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24" name="矩形 23"/>
              <p:cNvSpPr/>
              <p:nvPr/>
            </p:nvSpPr>
            <p:spPr>
              <a:xfrm>
                <a:off x="987091" y="5597653"/>
                <a:ext cx="5298695" cy="523220"/>
              </a:xfrm>
              <a:prstGeom prst="rect">
                <a:avLst/>
              </a:prstGeom>
            </p:spPr>
            <p:txBody>
              <a:bodyPr wrap="none">
                <a:spAutoFit/>
              </a:bodyPr>
              <a:lstStyle/>
              <a:p>
                <a14:m>
                  <m:oMath xmlns:m="http://schemas.openxmlformats.org/officeDocument/2006/math">
                    <m:sSubSup>
                      <m:sSubSupPr>
                        <m:ctrlPr>
                          <a:rPr lang="en-US" altLang="zh-CN" sz="2800" i="1" smtClean="0">
                            <a:solidFill>
                              <a:srgbClr val="09405E"/>
                            </a:solidFill>
                            <a:latin typeface="Cambria Math" charset="0"/>
                            <a:ea typeface="Microsoft YaHei" charset="-122"/>
                            <a:cs typeface="Microsoft YaHei" charset="-122"/>
                          </a:rPr>
                        </m:ctrlPr>
                      </m:sSubSupPr>
                      <m:e>
                        <m:r>
                          <a:rPr lang="en-US" altLang="zh-CN" sz="2800" i="1">
                            <a:solidFill>
                              <a:srgbClr val="09405E"/>
                            </a:solidFill>
                            <a:latin typeface="Cambria Math" charset="0"/>
                            <a:ea typeface="Microsoft YaHei" charset="-122"/>
                            <a:cs typeface="Microsoft YaHei" charset="-122"/>
                          </a:rPr>
                          <m:t>𝑓</m:t>
                        </m:r>
                      </m:e>
                      <m:sub>
                        <m:r>
                          <a:rPr lang="en-US" altLang="zh-CN" sz="2800" b="1" i="1">
                            <a:solidFill>
                              <a:srgbClr val="09405E"/>
                            </a:solidFill>
                            <a:latin typeface="Cambria Math" charset="0"/>
                            <a:ea typeface="Microsoft YaHei" charset="-122"/>
                            <a:cs typeface="Microsoft YaHei" charset="-122"/>
                          </a:rPr>
                          <m:t>𝒘</m:t>
                        </m:r>
                      </m:sub>
                      <m:sup>
                        <m:r>
                          <a:rPr lang="en-US" altLang="zh-CN" sz="2800" i="1">
                            <a:solidFill>
                              <a:srgbClr val="09405E"/>
                            </a:solidFill>
                            <a:latin typeface="Cambria Math" charset="0"/>
                            <a:ea typeface="Microsoft YaHei" charset="-122"/>
                            <a:cs typeface="Microsoft YaHei" charset="-122"/>
                          </a:rPr>
                          <m:t>𝑐</m:t>
                        </m:r>
                      </m:sup>
                    </m:sSubSup>
                    <m:d>
                      <m:dPr>
                        <m:ctrlPr>
                          <a:rPr lang="en-US" altLang="zh-CN" sz="2800" i="1">
                            <a:solidFill>
                              <a:srgbClr val="09405E"/>
                            </a:solidFill>
                            <a:latin typeface="Cambria Math" charset="0"/>
                            <a:ea typeface="Microsoft YaHei" charset="-122"/>
                            <a:cs typeface="Microsoft YaHei" charset="-122"/>
                          </a:rPr>
                        </m:ctrlPr>
                      </m:dPr>
                      <m:e>
                        <m:r>
                          <a:rPr lang="en-US" altLang="zh-CN" sz="2800" b="1" i="1">
                            <a:solidFill>
                              <a:srgbClr val="09405E"/>
                            </a:solidFill>
                            <a:latin typeface="Cambria Math" charset="0"/>
                            <a:ea typeface="Microsoft YaHei" charset="-122"/>
                            <a:cs typeface="Microsoft YaHei" charset="-122"/>
                          </a:rPr>
                          <m:t>𝒙</m:t>
                        </m:r>
                      </m:e>
                    </m:d>
                    <m:r>
                      <a:rPr lang="en-US" altLang="zh-CN" sz="2800" b="0" i="1" smtClean="0">
                        <a:solidFill>
                          <a:srgbClr val="09405E"/>
                        </a:solidFill>
                        <a:latin typeface="Cambria Math" charset="0"/>
                        <a:ea typeface="Microsoft YaHei" charset="-122"/>
                        <a:cs typeface="Microsoft YaHei" charset="-122"/>
                      </a:rPr>
                      <m:t>=</m:t>
                    </m:r>
                    <m:r>
                      <a:rPr lang="en-US" altLang="zh-CN" sz="2800" b="0" i="1" smtClean="0">
                        <a:solidFill>
                          <a:srgbClr val="09405E"/>
                        </a:solidFill>
                        <a:latin typeface="Cambria Math" charset="0"/>
                        <a:ea typeface="Microsoft YaHei" charset="-122"/>
                        <a:cs typeface="Microsoft YaHei" charset="-122"/>
                      </a:rPr>
                      <m:t>𝑝</m:t>
                    </m:r>
                    <m:d>
                      <m:dPr>
                        <m:ctrlPr>
                          <a:rPr lang="en-US" altLang="zh-CN" sz="2800" b="0" i="1" smtClean="0">
                            <a:solidFill>
                              <a:srgbClr val="09405E"/>
                            </a:solidFill>
                            <a:latin typeface="Cambria Math" charset="0"/>
                            <a:ea typeface="Microsoft YaHei" charset="-122"/>
                            <a:cs typeface="Microsoft YaHei" charset="-122"/>
                          </a:rPr>
                        </m:ctrlPr>
                      </m:dPr>
                      <m:e>
                        <m:r>
                          <a:rPr lang="en-US" altLang="zh-CN" sz="2800" b="0" i="1" smtClean="0">
                            <a:solidFill>
                              <a:srgbClr val="09405E"/>
                            </a:solidFill>
                            <a:latin typeface="Cambria Math" charset="0"/>
                            <a:ea typeface="Microsoft YaHei" charset="-122"/>
                            <a:cs typeface="Microsoft YaHei" charset="-122"/>
                          </a:rPr>
                          <m:t>𝑦</m:t>
                        </m:r>
                        <m:r>
                          <a:rPr lang="en-US" altLang="zh-CN" sz="2800" b="0" i="1" smtClean="0">
                            <a:solidFill>
                              <a:srgbClr val="09405E"/>
                            </a:solidFill>
                            <a:latin typeface="Cambria Math" charset="0"/>
                            <a:ea typeface="Microsoft YaHei" charset="-122"/>
                            <a:cs typeface="Microsoft YaHei" charset="-122"/>
                          </a:rPr>
                          <m:t>=</m:t>
                        </m:r>
                        <m:r>
                          <a:rPr lang="en-US" altLang="zh-CN" sz="2800" b="0" i="1" smtClean="0">
                            <a:solidFill>
                              <a:srgbClr val="09405E"/>
                            </a:solidFill>
                            <a:latin typeface="Cambria Math" charset="0"/>
                            <a:ea typeface="Microsoft YaHei" charset="-122"/>
                            <a:cs typeface="Microsoft YaHei" charset="-122"/>
                          </a:rPr>
                          <m:t>𝑐</m:t>
                        </m:r>
                      </m:e>
                      <m:e>
                        <m:r>
                          <a:rPr lang="en-US" altLang="zh-CN" sz="2800" b="1" i="1" smtClean="0">
                            <a:solidFill>
                              <a:srgbClr val="09405E"/>
                            </a:solidFill>
                            <a:latin typeface="Cambria Math" charset="0"/>
                            <a:ea typeface="Microsoft YaHei" charset="-122"/>
                            <a:cs typeface="Microsoft YaHei" charset="-122"/>
                          </a:rPr>
                          <m:t>𝒙</m:t>
                        </m:r>
                        <m:r>
                          <a:rPr lang="en-US" altLang="zh-CN" sz="2800" b="0" i="1" smtClean="0">
                            <a:solidFill>
                              <a:srgbClr val="09405E"/>
                            </a:solidFill>
                            <a:latin typeface="Cambria Math" charset="0"/>
                            <a:ea typeface="Microsoft YaHei" charset="-122"/>
                            <a:cs typeface="Microsoft YaHei" charset="-122"/>
                          </a:rPr>
                          <m:t>, </m:t>
                        </m:r>
                        <m:r>
                          <a:rPr lang="en-US" altLang="zh-CN" sz="2800" b="1" i="1" smtClean="0">
                            <a:solidFill>
                              <a:srgbClr val="09405E"/>
                            </a:solidFill>
                            <a:latin typeface="Cambria Math" charset="0"/>
                            <a:ea typeface="Microsoft YaHei" charset="-122"/>
                            <a:cs typeface="Microsoft YaHei" charset="-122"/>
                          </a:rPr>
                          <m:t>𝑾</m:t>
                        </m:r>
                      </m:e>
                    </m:d>
                    <m:r>
                      <a:rPr lang="en-US" altLang="zh-CN" sz="2800" b="0" i="1" smtClean="0">
                        <a:solidFill>
                          <a:srgbClr val="09405E"/>
                        </a:solidFill>
                        <a:latin typeface="Cambria Math" charset="0"/>
                        <a:ea typeface="Microsoft YaHei" charset="-122"/>
                        <a:cs typeface="Microsoft YaHei" charset="-122"/>
                      </a:rPr>
                      <m:t>, </m:t>
                    </m:r>
                    <m:r>
                      <a:rPr lang="en-US" altLang="zh-CN" sz="2800" b="0" i="1" smtClean="0">
                        <a:solidFill>
                          <a:srgbClr val="09405E"/>
                        </a:solidFill>
                        <a:latin typeface="Cambria Math" charset="0"/>
                        <a:ea typeface="Microsoft YaHei" charset="-122"/>
                        <a:cs typeface="Microsoft YaHei" charset="-122"/>
                      </a:rPr>
                      <m:t>𝑐</m:t>
                    </m:r>
                    <m:r>
                      <a:rPr lang="en-US" altLang="zh-CN" sz="2800" b="0" i="1" smtClean="0">
                        <a:solidFill>
                          <a:srgbClr val="09405E"/>
                        </a:solidFill>
                        <a:latin typeface="Cambria Math" charset="0"/>
                        <a:ea typeface="Microsoft YaHei" charset="-122"/>
                        <a:cs typeface="Microsoft YaHei" charset="-122"/>
                      </a:rPr>
                      <m:t>=1,2,3</m:t>
                    </m:r>
                  </m:oMath>
                </a14:m>
                <a:r>
                  <a:rPr lang="zh-CN" altLang="en-US" sz="2800" dirty="0">
                    <a:solidFill>
                      <a:srgbClr val="09405E"/>
                    </a:solidFill>
                    <a:latin typeface="Microsoft YaHei" charset="-122"/>
                    <a:ea typeface="Microsoft YaHei" charset="-122"/>
                    <a:cs typeface="Microsoft YaHei" charset="-122"/>
                  </a:rPr>
                  <a:t> </a:t>
                </a:r>
                <a:endParaRPr lang="zh-CN" altLang="en-US" sz="2800" dirty="0">
                  <a:solidFill>
                    <a:srgbClr val="09405E"/>
                  </a:solidFill>
                </a:endParaRPr>
              </a:p>
            </p:txBody>
          </p:sp>
        </mc:Choice>
        <mc:Fallback>
          <p:sp>
            <p:nvSpPr>
              <p:cNvPr id="24" name="矩形 23"/>
              <p:cNvSpPr>
                <a:spLocks noRot="1" noChangeAspect="1" noMove="1" noResize="1" noEditPoints="1" noAdjustHandles="1" noChangeArrowheads="1" noChangeShapeType="1" noTextEdit="1"/>
              </p:cNvSpPr>
              <p:nvPr/>
            </p:nvSpPr>
            <p:spPr>
              <a:xfrm>
                <a:off x="987091" y="5597653"/>
                <a:ext cx="5298695" cy="523220"/>
              </a:xfrm>
              <a:prstGeom prst="rect">
                <a:avLst/>
              </a:prstGeom>
              <a:blipFill rotWithShape="0">
                <a:blip r:embed="rId2"/>
                <a:stretch>
                  <a:fillRect/>
                </a:stretch>
              </a:blipFill>
            </p:spPr>
            <p:txBody>
              <a:bodyPr/>
              <a:lstStyle/>
              <a:p>
                <a:r>
                  <a:rPr lang="zh-CN" altLang="en-US">
                    <a:noFill/>
                  </a:rPr>
                  <a:t> </a:t>
                </a:r>
              </a:p>
            </p:txBody>
          </p:sp>
        </mc:Fallback>
      </mc:AlternateContent>
      <p:sp>
        <p:nvSpPr>
          <p:cNvPr id="25" name="TextBox 57"/>
          <p:cNvSpPr txBox="1">
            <a:spLocks noChangeArrowheads="1"/>
          </p:cNvSpPr>
          <p:nvPr/>
        </p:nvSpPr>
        <p:spPr bwMode="auto">
          <a:xfrm>
            <a:off x="8956671" y="2182009"/>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1500">
                <a:solidFill>
                  <a:srgbClr val="09405E"/>
                </a:solidFill>
              </a:rPr>
              <a:t>x</a:t>
            </a:r>
            <a:r>
              <a:rPr lang="en-US" altLang="zh-CN" sz="1500" baseline="-25000">
                <a:solidFill>
                  <a:srgbClr val="09405E"/>
                </a:solidFill>
              </a:rPr>
              <a:t>1</a:t>
            </a:r>
          </a:p>
        </p:txBody>
      </p:sp>
      <p:cxnSp>
        <p:nvCxnSpPr>
          <p:cNvPr id="26" name="Straight Arrow Connector 152"/>
          <p:cNvCxnSpPr/>
          <p:nvPr/>
        </p:nvCxnSpPr>
        <p:spPr>
          <a:xfrm>
            <a:off x="6981400" y="2377694"/>
            <a:ext cx="196714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Isosceles Triangle 154"/>
          <p:cNvSpPr/>
          <p:nvPr/>
        </p:nvSpPr>
        <p:spPr>
          <a:xfrm>
            <a:off x="7347191" y="1135090"/>
            <a:ext cx="223539" cy="213624"/>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28" name="Isosceles Triangle 155"/>
          <p:cNvSpPr/>
          <p:nvPr/>
        </p:nvSpPr>
        <p:spPr>
          <a:xfrm>
            <a:off x="7619503" y="1197058"/>
            <a:ext cx="223539" cy="213624"/>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29" name="Oval 156"/>
          <p:cNvSpPr/>
          <p:nvPr/>
        </p:nvSpPr>
        <p:spPr>
          <a:xfrm>
            <a:off x="8119415" y="1122046"/>
            <a:ext cx="197121"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0" name="Oval 158"/>
          <p:cNvSpPr/>
          <p:nvPr/>
        </p:nvSpPr>
        <p:spPr>
          <a:xfrm>
            <a:off x="8347018" y="1303054"/>
            <a:ext cx="197121"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1" name="Oval 159"/>
          <p:cNvSpPr/>
          <p:nvPr/>
        </p:nvSpPr>
        <p:spPr>
          <a:xfrm>
            <a:off x="8160060" y="1581906"/>
            <a:ext cx="197121"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2" name="Oval 160"/>
          <p:cNvSpPr/>
          <p:nvPr/>
        </p:nvSpPr>
        <p:spPr>
          <a:xfrm>
            <a:off x="8629492" y="1244348"/>
            <a:ext cx="197119"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3" name="Oval 161"/>
          <p:cNvSpPr/>
          <p:nvPr/>
        </p:nvSpPr>
        <p:spPr>
          <a:xfrm>
            <a:off x="7682499" y="1735194"/>
            <a:ext cx="195088"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4" name="Oval 162"/>
          <p:cNvSpPr/>
          <p:nvPr/>
        </p:nvSpPr>
        <p:spPr>
          <a:xfrm>
            <a:off x="7456929" y="1916202"/>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5" name="Oval 163"/>
          <p:cNvSpPr/>
          <p:nvPr/>
        </p:nvSpPr>
        <p:spPr>
          <a:xfrm>
            <a:off x="7700789" y="2018938"/>
            <a:ext cx="197121"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6" name="Oval 164"/>
          <p:cNvSpPr/>
          <p:nvPr/>
        </p:nvSpPr>
        <p:spPr>
          <a:xfrm>
            <a:off x="7944650" y="1921095"/>
            <a:ext cx="197121"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7" name="TextBox 74"/>
          <p:cNvSpPr txBox="1">
            <a:spLocks noChangeArrowheads="1"/>
          </p:cNvSpPr>
          <p:nvPr/>
        </p:nvSpPr>
        <p:spPr bwMode="auto">
          <a:xfrm>
            <a:off x="8995282" y="4344334"/>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1500">
                <a:solidFill>
                  <a:srgbClr val="09405E"/>
                </a:solidFill>
              </a:rPr>
              <a:t>x</a:t>
            </a:r>
            <a:r>
              <a:rPr lang="en-US" altLang="zh-CN" sz="1500" baseline="-25000">
                <a:solidFill>
                  <a:srgbClr val="09405E"/>
                </a:solidFill>
              </a:rPr>
              <a:t>1</a:t>
            </a:r>
          </a:p>
        </p:txBody>
      </p:sp>
      <p:sp>
        <p:nvSpPr>
          <p:cNvPr id="38" name="TextBox 75"/>
          <p:cNvSpPr txBox="1">
            <a:spLocks noChangeArrowheads="1"/>
          </p:cNvSpPr>
          <p:nvPr/>
        </p:nvSpPr>
        <p:spPr bwMode="auto">
          <a:xfrm>
            <a:off x="6516033" y="2357231"/>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1500">
                <a:solidFill>
                  <a:srgbClr val="09405E"/>
                </a:solidFill>
              </a:rPr>
              <a:t>x</a:t>
            </a:r>
            <a:r>
              <a:rPr lang="en-US" altLang="zh-CN" sz="1500" baseline="-25000">
                <a:solidFill>
                  <a:srgbClr val="09405E"/>
                </a:solidFill>
              </a:rPr>
              <a:t>2</a:t>
            </a:r>
          </a:p>
        </p:txBody>
      </p:sp>
      <p:cxnSp>
        <p:nvCxnSpPr>
          <p:cNvPr id="39" name="Straight Arrow Connector 169"/>
          <p:cNvCxnSpPr/>
          <p:nvPr/>
        </p:nvCxnSpPr>
        <p:spPr>
          <a:xfrm flipV="1">
            <a:off x="7085042" y="2718514"/>
            <a:ext cx="0" cy="188184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170"/>
          <p:cNvCxnSpPr/>
          <p:nvPr/>
        </p:nvCxnSpPr>
        <p:spPr>
          <a:xfrm>
            <a:off x="6989529" y="4455222"/>
            <a:ext cx="196714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171"/>
          <p:cNvSpPr/>
          <p:nvPr/>
        </p:nvSpPr>
        <p:spPr>
          <a:xfrm>
            <a:off x="7710950" y="3853488"/>
            <a:ext cx="146316" cy="1793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2" name="Rectangle 172"/>
          <p:cNvSpPr/>
          <p:nvPr/>
        </p:nvSpPr>
        <p:spPr>
          <a:xfrm>
            <a:off x="7739401" y="4107880"/>
            <a:ext cx="146316" cy="1793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3" name="Rectangle 173"/>
          <p:cNvSpPr/>
          <p:nvPr/>
        </p:nvSpPr>
        <p:spPr>
          <a:xfrm>
            <a:off x="7954812" y="4018192"/>
            <a:ext cx="148347" cy="1793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4" name="Rectangle 174"/>
          <p:cNvSpPr/>
          <p:nvPr/>
        </p:nvSpPr>
        <p:spPr>
          <a:xfrm>
            <a:off x="7497572" y="4008407"/>
            <a:ext cx="146316" cy="1793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5" name="Oval 175"/>
          <p:cNvSpPr/>
          <p:nvPr/>
        </p:nvSpPr>
        <p:spPr>
          <a:xfrm>
            <a:off x="7359385" y="3230556"/>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6" name="Oval 176"/>
          <p:cNvSpPr/>
          <p:nvPr/>
        </p:nvSpPr>
        <p:spPr>
          <a:xfrm>
            <a:off x="7654050" y="3307202"/>
            <a:ext cx="197119"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7" name="Oval 177"/>
          <p:cNvSpPr/>
          <p:nvPr/>
        </p:nvSpPr>
        <p:spPr>
          <a:xfrm>
            <a:off x="7578858" y="2994105"/>
            <a:ext cx="195088"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8" name="Oval 178"/>
          <p:cNvSpPr/>
          <p:nvPr/>
        </p:nvSpPr>
        <p:spPr>
          <a:xfrm>
            <a:off x="8139738" y="3202836"/>
            <a:ext cx="195088"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9" name="Oval 179"/>
          <p:cNvSpPr/>
          <p:nvPr/>
        </p:nvSpPr>
        <p:spPr>
          <a:xfrm>
            <a:off x="8436435" y="3041394"/>
            <a:ext cx="197121" cy="20873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0" name="Oval 180"/>
          <p:cNvSpPr/>
          <p:nvPr/>
        </p:nvSpPr>
        <p:spPr>
          <a:xfrm>
            <a:off x="8367341" y="3383843"/>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1" name="Oval 181"/>
          <p:cNvSpPr/>
          <p:nvPr/>
        </p:nvSpPr>
        <p:spPr>
          <a:xfrm>
            <a:off x="8180381" y="3662697"/>
            <a:ext cx="195088"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2" name="Oval 182"/>
          <p:cNvSpPr/>
          <p:nvPr/>
        </p:nvSpPr>
        <p:spPr>
          <a:xfrm>
            <a:off x="8649813" y="3325138"/>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3" name="Oval 185"/>
          <p:cNvSpPr/>
          <p:nvPr/>
        </p:nvSpPr>
        <p:spPr>
          <a:xfrm>
            <a:off x="7349224" y="5438542"/>
            <a:ext cx="197119"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4" name="Oval 186"/>
          <p:cNvSpPr/>
          <p:nvPr/>
        </p:nvSpPr>
        <p:spPr>
          <a:xfrm>
            <a:off x="7643888" y="5516816"/>
            <a:ext cx="197121"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5" name="Oval 187"/>
          <p:cNvSpPr/>
          <p:nvPr/>
        </p:nvSpPr>
        <p:spPr>
          <a:xfrm>
            <a:off x="7568699" y="5203719"/>
            <a:ext cx="197119"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6" name="Oval 188"/>
          <p:cNvSpPr/>
          <p:nvPr/>
        </p:nvSpPr>
        <p:spPr>
          <a:xfrm>
            <a:off x="7690629" y="6025598"/>
            <a:ext cx="197119"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7" name="Oval 189"/>
          <p:cNvSpPr/>
          <p:nvPr/>
        </p:nvSpPr>
        <p:spPr>
          <a:xfrm>
            <a:off x="7467090" y="6204976"/>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8" name="Oval 190"/>
          <p:cNvSpPr/>
          <p:nvPr/>
        </p:nvSpPr>
        <p:spPr>
          <a:xfrm>
            <a:off x="7710950" y="6309341"/>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9" name="Oval 191"/>
          <p:cNvSpPr/>
          <p:nvPr/>
        </p:nvSpPr>
        <p:spPr>
          <a:xfrm>
            <a:off x="7938555" y="6177255"/>
            <a:ext cx="197119" cy="20873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60" name="Cross 192"/>
          <p:cNvSpPr/>
          <p:nvPr/>
        </p:nvSpPr>
        <p:spPr>
          <a:xfrm rot="2734294">
            <a:off x="8159537" y="5831643"/>
            <a:ext cx="210361" cy="19711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61" name="Cross 193"/>
          <p:cNvSpPr/>
          <p:nvPr/>
        </p:nvSpPr>
        <p:spPr>
          <a:xfrm rot="2734294">
            <a:off x="8124173" y="5395426"/>
            <a:ext cx="211992" cy="19712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62" name="Cross 194"/>
          <p:cNvSpPr/>
          <p:nvPr/>
        </p:nvSpPr>
        <p:spPr>
          <a:xfrm rot="2734294">
            <a:off x="8340398" y="5578881"/>
            <a:ext cx="210362" cy="19712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63" name="Cross 195"/>
          <p:cNvSpPr/>
          <p:nvPr/>
        </p:nvSpPr>
        <p:spPr>
          <a:xfrm rot="2734294">
            <a:off x="8409493" y="5234800"/>
            <a:ext cx="210361" cy="19712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64" name="TextBox 102"/>
          <p:cNvSpPr txBox="1">
            <a:spLocks noChangeArrowheads="1"/>
          </p:cNvSpPr>
          <p:nvPr/>
        </p:nvSpPr>
        <p:spPr bwMode="auto">
          <a:xfrm>
            <a:off x="8928220" y="6566994"/>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1500">
                <a:solidFill>
                  <a:srgbClr val="09405E"/>
                </a:solidFill>
              </a:rPr>
              <a:t>x</a:t>
            </a:r>
            <a:r>
              <a:rPr lang="en-US" altLang="zh-CN" sz="1500" baseline="-25000">
                <a:solidFill>
                  <a:srgbClr val="09405E"/>
                </a:solidFill>
              </a:rPr>
              <a:t>1</a:t>
            </a:r>
          </a:p>
        </p:txBody>
      </p:sp>
      <p:sp>
        <p:nvSpPr>
          <p:cNvPr id="65" name="TextBox 103"/>
          <p:cNvSpPr txBox="1">
            <a:spLocks noChangeArrowheads="1"/>
          </p:cNvSpPr>
          <p:nvPr/>
        </p:nvSpPr>
        <p:spPr bwMode="auto">
          <a:xfrm>
            <a:off x="6554644" y="4604353"/>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1500">
                <a:solidFill>
                  <a:srgbClr val="09405E"/>
                </a:solidFill>
              </a:rPr>
              <a:t>x</a:t>
            </a:r>
            <a:r>
              <a:rPr lang="en-US" altLang="zh-CN" sz="1500" baseline="-25000">
                <a:solidFill>
                  <a:srgbClr val="09405E"/>
                </a:solidFill>
              </a:rPr>
              <a:t>2</a:t>
            </a:r>
          </a:p>
        </p:txBody>
      </p:sp>
      <p:cxnSp>
        <p:nvCxnSpPr>
          <p:cNvPr id="66" name="Straight Arrow Connector 198"/>
          <p:cNvCxnSpPr/>
          <p:nvPr/>
        </p:nvCxnSpPr>
        <p:spPr>
          <a:xfrm flipV="1">
            <a:off x="7074880" y="4910192"/>
            <a:ext cx="0" cy="188184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199"/>
          <p:cNvCxnSpPr/>
          <p:nvPr/>
        </p:nvCxnSpPr>
        <p:spPr>
          <a:xfrm>
            <a:off x="6979369" y="6646900"/>
            <a:ext cx="196714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8" name="Cross 200"/>
          <p:cNvSpPr/>
          <p:nvPr/>
        </p:nvSpPr>
        <p:spPr>
          <a:xfrm rot="2734294">
            <a:off x="8618806" y="5516915"/>
            <a:ext cx="210362" cy="19711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cxnSp>
        <p:nvCxnSpPr>
          <p:cNvPr id="69" name="Straight Arrow Connector 169"/>
          <p:cNvCxnSpPr/>
          <p:nvPr/>
        </p:nvCxnSpPr>
        <p:spPr>
          <a:xfrm flipV="1">
            <a:off x="7074880" y="696453"/>
            <a:ext cx="0" cy="188184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0" name="Isosceles Triangle 155"/>
          <p:cNvSpPr/>
          <p:nvPr/>
        </p:nvSpPr>
        <p:spPr>
          <a:xfrm>
            <a:off x="7536160" y="889788"/>
            <a:ext cx="223539" cy="213624"/>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Tree>
    <p:extLst>
      <p:ext uri="{BB962C8B-B14F-4D97-AF65-F5344CB8AC3E}">
        <p14:creationId xmlns:p14="http://schemas.microsoft.com/office/powerpoint/2010/main" val="6998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104563" cy="5237271"/>
              </a:xfrm>
            </p:spPr>
            <p:txBody>
              <a:bodyPr/>
              <a:lstStyle/>
              <a:p>
                <a:r>
                  <a:rPr lang="zh-CN" altLang="en-US" dirty="0"/>
                  <a:t>对</a:t>
                </a:r>
                <a:r>
                  <a:rPr lang="zh-CN" altLang="en-US" dirty="0"/>
                  <a:t>每个</a:t>
                </a:r>
                <a:r>
                  <a:rPr lang="zh-CN" altLang="en-US" dirty="0"/>
                  <a:t>类别</a:t>
                </a:r>
                <a14:m>
                  <m:oMath xmlns:m="http://schemas.openxmlformats.org/officeDocument/2006/math">
                    <m:r>
                      <a:rPr lang="en-US" altLang="zh-CN" i="1">
                        <a:latin typeface="Cambria Math" charset="0"/>
                      </a:rPr>
                      <m:t>𝑐</m:t>
                    </m:r>
                  </m:oMath>
                </a14:m>
                <a:r>
                  <a:rPr lang="zh-CN" altLang="en-US" dirty="0"/>
                  <a:t>，</a:t>
                </a:r>
                <a:r>
                  <a:rPr lang="zh-CN" altLang="en-US" dirty="0"/>
                  <a:t>训练一</a:t>
                </a:r>
                <a:r>
                  <a:rPr lang="zh-CN" altLang="en-US" dirty="0"/>
                  <a:t>个</a:t>
                </a:r>
                <a:r>
                  <a:rPr lang="en-US" altLang="zh-CN" dirty="0"/>
                  <a:t>Logistic</a:t>
                </a:r>
                <a:r>
                  <a:rPr lang="zh-CN" altLang="en-US" dirty="0"/>
                  <a:t>回归分类</a:t>
                </a:r>
                <a:r>
                  <a:rPr lang="zh-CN" altLang="en-US" dirty="0"/>
                  <a:t>器</a:t>
                </a:r>
                <a14:m>
                  <m:oMath xmlns:m="http://schemas.openxmlformats.org/officeDocument/2006/math">
                    <m:sSubSup>
                      <m:sSubSupPr>
                        <m:ctrlPr>
                          <a:rPr lang="en-US" altLang="zh-CN" i="1">
                            <a:latin typeface="Cambria Math" charset="0"/>
                          </a:rPr>
                        </m:ctrlPr>
                      </m:sSubSupPr>
                      <m:e>
                        <m:r>
                          <a:rPr lang="en-US" altLang="zh-CN" i="1">
                            <a:latin typeface="Cambria Math" charset="0"/>
                          </a:rPr>
                          <m:t>𝑓</m:t>
                        </m:r>
                      </m:e>
                      <m:sub>
                        <m:r>
                          <a:rPr lang="en-US" altLang="zh-CN" b="1" i="1">
                            <a:latin typeface="Cambria Math" charset="0"/>
                          </a:rPr>
                          <m:t>𝒘</m:t>
                        </m:r>
                      </m:sub>
                      <m:sup>
                        <m:r>
                          <a:rPr lang="en-US" altLang="zh-CN" i="1">
                            <a:latin typeface="Cambria Math" charset="0"/>
                          </a:rPr>
                          <m:t>𝑐</m:t>
                        </m:r>
                      </m:sup>
                    </m:sSubSup>
                    <m:r>
                      <a:rPr lang="en-US" altLang="zh-CN" i="1">
                        <a:latin typeface="Cambria Math" charset="0"/>
                      </a:rPr>
                      <m:t>(</m:t>
                    </m:r>
                    <m:r>
                      <a:rPr lang="en-US" altLang="zh-CN" b="1" i="1">
                        <a:latin typeface="Cambria Math" charset="0"/>
                      </a:rPr>
                      <m:t>𝒙</m:t>
                    </m:r>
                    <m:r>
                      <a:rPr lang="en-US" altLang="zh-CN" i="1">
                        <a:latin typeface="Cambria Math" charset="0"/>
                      </a:rPr>
                      <m:t>)</m:t>
                    </m:r>
                  </m:oMath>
                </a14:m>
                <a:r>
                  <a:rPr lang="zh-CN" altLang="en-US" dirty="0"/>
                  <a:t> </a:t>
                </a:r>
                <a:r>
                  <a:rPr lang="zh-CN" altLang="en-US" dirty="0"/>
                  <a:t>，预测</a:t>
                </a:r>
                <a14:m>
                  <m:oMath xmlns:m="http://schemas.openxmlformats.org/officeDocument/2006/math">
                    <m:r>
                      <a:rPr lang="en-US" altLang="zh-CN" i="1">
                        <a:latin typeface="Cambria Math" charset="0"/>
                      </a:rPr>
                      <m:t>𝑦</m:t>
                    </m:r>
                    <m:r>
                      <a:rPr lang="en-US" altLang="zh-CN" i="1">
                        <a:latin typeface="Cambria Math" charset="0"/>
                      </a:rPr>
                      <m:t>=</m:t>
                    </m:r>
                    <m:r>
                      <a:rPr lang="en-US" altLang="zh-CN" i="1">
                        <a:latin typeface="Cambria Math" charset="0"/>
                      </a:rPr>
                      <m:t>𝑐</m:t>
                    </m:r>
                  </m:oMath>
                </a14:m>
                <a:r>
                  <a:rPr lang="zh-CN" altLang="en-US" dirty="0" smtClean="0"/>
                  <a:t>概率</a:t>
                </a:r>
                <a:endParaRPr lang="en-US" altLang="zh-CN" dirty="0" smtClean="0"/>
              </a:p>
              <a:p>
                <a:endParaRPr kumimoji="1" lang="en-US" altLang="zh-CN" dirty="0"/>
              </a:p>
              <a:p>
                <a:r>
                  <a:rPr lang="zh-CN" altLang="en-US" dirty="0"/>
                  <a:t>对</a:t>
                </a:r>
                <a:r>
                  <a:rPr lang="zh-CN" altLang="en-US" dirty="0"/>
                  <a:t>新的</a:t>
                </a:r>
                <a:r>
                  <a:rPr lang="zh-CN" altLang="en-US" dirty="0"/>
                  <a:t>输入</a:t>
                </a:r>
                <a14:m>
                  <m:oMath xmlns:m="http://schemas.openxmlformats.org/officeDocument/2006/math">
                    <m:r>
                      <a:rPr lang="en-US" altLang="zh-CN" b="1" i="1">
                        <a:latin typeface="Cambria Math" charset="0"/>
                      </a:rPr>
                      <m:t>𝒙</m:t>
                    </m:r>
                  </m:oMath>
                </a14:m>
                <a:r>
                  <a:rPr lang="zh-CN" altLang="en-US" dirty="0"/>
                  <a:t>，</a:t>
                </a:r>
                <a:r>
                  <a:rPr lang="zh-CN" altLang="en-US" dirty="0"/>
                  <a:t>选择使得</a:t>
                </a:r>
                <a14:m>
                  <m:oMath xmlns:m="http://schemas.openxmlformats.org/officeDocument/2006/math">
                    <m:sSubSup>
                      <m:sSubSupPr>
                        <m:ctrlPr>
                          <a:rPr lang="en-US" altLang="zh-CN" i="1">
                            <a:latin typeface="Cambria Math" charset="0"/>
                          </a:rPr>
                        </m:ctrlPr>
                      </m:sSubSupPr>
                      <m:e>
                        <m:r>
                          <a:rPr lang="en-US" altLang="zh-CN" i="1">
                            <a:latin typeface="Cambria Math" charset="0"/>
                          </a:rPr>
                          <m:t>𝑓</m:t>
                        </m:r>
                      </m:e>
                      <m:sub>
                        <m:r>
                          <a:rPr lang="en-US" altLang="zh-CN" b="1" i="1">
                            <a:latin typeface="Cambria Math" charset="0"/>
                          </a:rPr>
                          <m:t>𝒘</m:t>
                        </m:r>
                      </m:sub>
                      <m:sup>
                        <m:r>
                          <a:rPr lang="en-US" altLang="zh-CN" i="1">
                            <a:latin typeface="Cambria Math" charset="0"/>
                          </a:rPr>
                          <m:t>𝑐</m:t>
                        </m:r>
                      </m:sup>
                    </m:sSubSup>
                    <m:r>
                      <a:rPr lang="en-US" altLang="zh-CN" i="1">
                        <a:latin typeface="Cambria Math" charset="0"/>
                      </a:rPr>
                      <m:t>(</m:t>
                    </m:r>
                    <m:r>
                      <a:rPr lang="en-US" altLang="zh-CN" b="1" i="1">
                        <a:latin typeface="Cambria Math" charset="0"/>
                      </a:rPr>
                      <m:t>𝒙</m:t>
                    </m:r>
                    <m:r>
                      <a:rPr lang="en-US" altLang="zh-CN" i="1">
                        <a:latin typeface="Cambria Math" charset="0"/>
                      </a:rPr>
                      <m:t>)</m:t>
                    </m:r>
                  </m:oMath>
                </a14:m>
                <a:r>
                  <a:rPr lang="zh-CN" altLang="en-US" dirty="0"/>
                  <a:t> 最大的类别</a:t>
                </a:r>
                <a:r>
                  <a:rPr lang="zh-CN" altLang="en-US" dirty="0"/>
                  <a:t>作为预测（最大后验估计，</a:t>
                </a:r>
                <a:r>
                  <a:rPr lang="en-US" altLang="zh-CN" dirty="0"/>
                  <a:t>MAP</a:t>
                </a:r>
                <a:r>
                  <a:rPr lang="zh-CN" altLang="en-US" dirty="0"/>
                  <a:t>）</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104563" cy="5237271"/>
              </a:xfrm>
              <a:blipFill rotWithShape="0">
                <a:blip r:embed="rId2"/>
                <a:stretch>
                  <a:fillRect l="-933" r="-433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1</a:t>
            </a:r>
            <a:r>
              <a:rPr kumimoji="1" lang="zh-CN" altLang="en-US" dirty="0"/>
              <a:t> </a:t>
            </a:r>
            <a:r>
              <a:rPr kumimoji="1" lang="en-US" altLang="zh-CN" dirty="0"/>
              <a:t>vs. </a:t>
            </a:r>
            <a:r>
              <a:rPr kumimoji="1" lang="zh-CN" altLang="en-US" dirty="0"/>
              <a:t>其他</a:t>
            </a:r>
          </a:p>
        </p:txBody>
      </p:sp>
      <mc:AlternateContent xmlns:mc="http://schemas.openxmlformats.org/markup-compatibility/2006">
        <mc:Choice xmlns:a14="http://schemas.microsoft.com/office/drawing/2010/main" Requires="a14">
          <p:sp>
            <p:nvSpPr>
              <p:cNvPr id="4" name="矩形 3"/>
              <p:cNvSpPr/>
              <p:nvPr/>
            </p:nvSpPr>
            <p:spPr>
              <a:xfrm>
                <a:off x="2340918" y="3766398"/>
                <a:ext cx="3018390" cy="731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9405E"/>
                              </a:solidFill>
                              <a:latin typeface="Cambria Math" charset="0"/>
                              <a:ea typeface="Microsoft YaHei" charset="-122"/>
                              <a:cs typeface="Microsoft YaHei" charset="-122"/>
                            </a:rPr>
                          </m:ctrlPr>
                        </m:accPr>
                        <m:e>
                          <m:r>
                            <a:rPr lang="en-US" altLang="zh-CN" sz="2800" i="1">
                              <a:solidFill>
                                <a:srgbClr val="09405E"/>
                              </a:solidFill>
                              <a:latin typeface="Cambria Math" charset="0"/>
                              <a:ea typeface="Microsoft YaHei" charset="-122"/>
                              <a:cs typeface="Microsoft YaHei" charset="-122"/>
                            </a:rPr>
                            <m:t>𝑦</m:t>
                          </m:r>
                        </m:e>
                      </m:acc>
                      <m:r>
                        <a:rPr lang="en-US" altLang="zh-CN" sz="2800" i="1">
                          <a:solidFill>
                            <a:srgbClr val="09405E"/>
                          </a:solidFill>
                          <a:latin typeface="Cambria Math" charset="0"/>
                          <a:ea typeface="Microsoft YaHei" charset="-122"/>
                          <a:cs typeface="Microsoft YaHei" charset="-122"/>
                        </a:rPr>
                        <m:t>=</m:t>
                      </m:r>
                      <m:func>
                        <m:funcPr>
                          <m:ctrlPr>
                            <a:rPr lang="mr-IN" altLang="zh-CN" sz="2800" i="1">
                              <a:solidFill>
                                <a:srgbClr val="09405E"/>
                              </a:solidFill>
                              <a:latin typeface="Cambria Math" charset="0"/>
                              <a:ea typeface="Microsoft YaHei" charset="-122"/>
                              <a:cs typeface="Microsoft YaHei" charset="-122"/>
                            </a:rPr>
                          </m:ctrlPr>
                        </m:funcPr>
                        <m:fName>
                          <m:limLow>
                            <m:limLowPr>
                              <m:ctrlPr>
                                <a:rPr lang="mr-IN" altLang="zh-CN" sz="2800" i="1">
                                  <a:solidFill>
                                    <a:srgbClr val="09405E"/>
                                  </a:solidFill>
                                  <a:latin typeface="Cambria Math" charset="0"/>
                                  <a:ea typeface="Microsoft YaHei" charset="-122"/>
                                  <a:cs typeface="Microsoft YaHei" charset="-122"/>
                                </a:rPr>
                              </m:ctrlPr>
                            </m:limLowPr>
                            <m:e>
                              <m:r>
                                <m:rPr>
                                  <m:sty m:val="p"/>
                                </m:rPr>
                                <a:rPr lang="en-US" altLang="zh-CN" sz="2800">
                                  <a:solidFill>
                                    <a:srgbClr val="09405E"/>
                                  </a:solidFill>
                                  <a:latin typeface="Cambria Math" charset="0"/>
                                  <a:ea typeface="Microsoft YaHei" charset="-122"/>
                                  <a:cs typeface="Microsoft YaHei" charset="-122"/>
                                </a:rPr>
                                <m:t>arg</m:t>
                              </m:r>
                              <m:r>
                                <m:rPr>
                                  <m:sty m:val="p"/>
                                </m:rPr>
                                <a:rPr lang="mr-IN" altLang="zh-CN" sz="2800">
                                  <a:solidFill>
                                    <a:srgbClr val="09405E"/>
                                  </a:solidFill>
                                  <a:latin typeface="Cambria Math" charset="0"/>
                                  <a:ea typeface="Microsoft YaHei" charset="-122"/>
                                  <a:cs typeface="Microsoft YaHei" charset="-122"/>
                                </a:rPr>
                                <m:t>max</m:t>
                              </m:r>
                            </m:e>
                            <m:lim>
                              <m:r>
                                <a:rPr lang="en-US" altLang="zh-CN" sz="2800" i="1">
                                  <a:solidFill>
                                    <a:srgbClr val="09405E"/>
                                  </a:solidFill>
                                  <a:latin typeface="Cambria Math" charset="0"/>
                                  <a:ea typeface="Microsoft YaHei" charset="-122"/>
                                  <a:cs typeface="Microsoft YaHei" charset="-122"/>
                                </a:rPr>
                                <m:t>𝑐</m:t>
                              </m:r>
                            </m:lim>
                          </m:limLow>
                        </m:fName>
                        <m:e>
                          <m:sSubSup>
                            <m:sSubSupPr>
                              <m:ctrlPr>
                                <a:rPr lang="en-US" altLang="zh-CN" sz="2800" i="1">
                                  <a:solidFill>
                                    <a:srgbClr val="09405E"/>
                                  </a:solidFill>
                                  <a:latin typeface="Cambria Math" charset="0"/>
                                  <a:ea typeface="Microsoft YaHei" charset="-122"/>
                                  <a:cs typeface="Microsoft YaHei" charset="-122"/>
                                </a:rPr>
                              </m:ctrlPr>
                            </m:sSubSupPr>
                            <m:e>
                              <m:r>
                                <a:rPr lang="en-US" altLang="zh-CN" sz="2800" i="1">
                                  <a:solidFill>
                                    <a:srgbClr val="09405E"/>
                                  </a:solidFill>
                                  <a:latin typeface="Cambria Math" charset="0"/>
                                  <a:ea typeface="Microsoft YaHei" charset="-122"/>
                                  <a:cs typeface="Microsoft YaHei" charset="-122"/>
                                </a:rPr>
                                <m:t>𝑓</m:t>
                              </m:r>
                            </m:e>
                            <m:sub>
                              <m:r>
                                <a:rPr lang="en-US" altLang="zh-CN" sz="2800" b="1" i="1">
                                  <a:solidFill>
                                    <a:srgbClr val="09405E"/>
                                  </a:solidFill>
                                  <a:latin typeface="Cambria Math" charset="0"/>
                                  <a:ea typeface="Microsoft YaHei" charset="-122"/>
                                  <a:cs typeface="Microsoft YaHei" charset="-122"/>
                                </a:rPr>
                                <m:t>𝒘</m:t>
                              </m:r>
                            </m:sub>
                            <m:sup>
                              <m:r>
                                <a:rPr lang="en-US" altLang="zh-CN" sz="2800" i="1">
                                  <a:solidFill>
                                    <a:srgbClr val="09405E"/>
                                  </a:solidFill>
                                  <a:latin typeface="Cambria Math" charset="0"/>
                                  <a:ea typeface="Microsoft YaHei" charset="-122"/>
                                  <a:cs typeface="Microsoft YaHei" charset="-122"/>
                                </a:rPr>
                                <m:t>𝑐</m:t>
                              </m:r>
                            </m:sup>
                          </m:sSubSup>
                          <m:r>
                            <a:rPr lang="en-US" altLang="zh-CN" sz="2800" i="1">
                              <a:solidFill>
                                <a:srgbClr val="09405E"/>
                              </a:solidFill>
                              <a:latin typeface="Cambria Math" charset="0"/>
                              <a:ea typeface="Microsoft YaHei" charset="-122"/>
                              <a:cs typeface="Microsoft YaHei" charset="-122"/>
                            </a:rPr>
                            <m:t>(</m:t>
                          </m:r>
                          <m:r>
                            <a:rPr lang="en-US" altLang="zh-CN" sz="2800" b="1" i="1">
                              <a:solidFill>
                                <a:srgbClr val="09405E"/>
                              </a:solidFill>
                              <a:latin typeface="Cambria Math" charset="0"/>
                              <a:ea typeface="Microsoft YaHei" charset="-122"/>
                              <a:cs typeface="Microsoft YaHei" charset="-122"/>
                            </a:rPr>
                            <m:t>𝒙</m:t>
                          </m:r>
                        </m:e>
                      </m:func>
                      <m:r>
                        <a:rPr lang="en-US" altLang="zh-CN" sz="2800" i="1">
                          <a:solidFill>
                            <a:srgbClr val="09405E"/>
                          </a:solidFill>
                          <a:latin typeface="Cambria Math" charset="0"/>
                          <a:ea typeface="Microsoft YaHei" charset="-122"/>
                          <a:cs typeface="Microsoft YaHei" charset="-122"/>
                        </a:rPr>
                        <m:t>)</m:t>
                      </m:r>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2340918" y="3766398"/>
                <a:ext cx="3018390" cy="731611"/>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9126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256963" cy="5237271"/>
              </a:xfrm>
            </p:spPr>
            <p:txBody>
              <a:bodyPr/>
              <a:lstStyle/>
              <a:p>
                <a:pPr>
                  <a:lnSpc>
                    <a:spcPct val="100000"/>
                  </a:lnSpc>
                </a:pPr>
                <a:r>
                  <a:rPr lang="zh-CN" altLang="en-US" dirty="0" smtClean="0">
                    <a:solidFill>
                      <a:srgbClr val="09405E"/>
                    </a:solidFill>
                  </a:rPr>
                  <a:t>贝</a:t>
                </a:r>
                <a:r>
                  <a:rPr lang="zh-CN" altLang="en-US" dirty="0">
                    <a:solidFill>
                      <a:srgbClr val="09405E"/>
                    </a:solidFill>
                  </a:rPr>
                  <a:t>努利（</a:t>
                </a:r>
                <a:r>
                  <a:rPr lang="en-US" altLang="zh-CN" dirty="0">
                    <a:solidFill>
                      <a:srgbClr val="09405E"/>
                    </a:solidFill>
                  </a:rPr>
                  <a:t>Bernoulli</a:t>
                </a:r>
                <a:r>
                  <a:rPr lang="zh-CN" altLang="en-US" dirty="0">
                    <a:solidFill>
                      <a:srgbClr val="09405E"/>
                    </a:solidFill>
                  </a:rPr>
                  <a:t>）分布的输出只有两种</a:t>
                </a:r>
                <a:r>
                  <a:rPr lang="zh-CN" altLang="en-US" dirty="0" smtClean="0">
                    <a:solidFill>
                      <a:srgbClr val="09405E"/>
                    </a:solidFill>
                  </a:rPr>
                  <a:t>取值。</a:t>
                </a:r>
                <a:endParaRPr lang="en-US" altLang="zh-CN" dirty="0" smtClean="0">
                  <a:solidFill>
                    <a:srgbClr val="09405E"/>
                  </a:solidFill>
                </a:endParaRPr>
              </a:p>
              <a:p>
                <a:pPr>
                  <a:lnSpc>
                    <a:spcPct val="100000"/>
                  </a:lnSpc>
                </a:pPr>
                <a:r>
                  <a:rPr lang="en-US" altLang="zh-CN" dirty="0" err="1" smtClean="0">
                    <a:solidFill>
                      <a:srgbClr val="09405E"/>
                    </a:solidFill>
                  </a:rPr>
                  <a:t>Multinoulli</a:t>
                </a:r>
                <a:r>
                  <a:rPr lang="zh-CN" altLang="en-US" dirty="0">
                    <a:solidFill>
                      <a:srgbClr val="09405E"/>
                    </a:solidFill>
                  </a:rPr>
                  <a:t>分布，或</a:t>
                </a:r>
                <a:r>
                  <a:rPr lang="zh-CN" altLang="en-US" dirty="0">
                    <a:solidFill>
                      <a:srgbClr val="09405E"/>
                    </a:solidFill>
                  </a:rPr>
                  <a:t>称为范畴</a:t>
                </a:r>
                <a:r>
                  <a:rPr lang="zh-CN" altLang="en-US" dirty="0">
                    <a:solidFill>
                      <a:srgbClr val="09405E"/>
                    </a:solidFill>
                  </a:rPr>
                  <a:t>分布</a:t>
                </a:r>
                <a:r>
                  <a:rPr lang="en-US" altLang="zh-CN" dirty="0">
                    <a:solidFill>
                      <a:srgbClr val="09405E"/>
                    </a:solidFill>
                  </a:rPr>
                  <a:t>(categorical distribution)</a:t>
                </a:r>
                <a:r>
                  <a:rPr lang="zh-CN" altLang="en-US" dirty="0">
                    <a:solidFill>
                      <a:srgbClr val="09405E"/>
                    </a:solidFill>
                  </a:rPr>
                  <a:t>，输出有</a:t>
                </a:r>
                <a14:m>
                  <m:oMath xmlns:m="http://schemas.openxmlformats.org/officeDocument/2006/math">
                    <m:r>
                      <a:rPr lang="en-US" altLang="zh-CN" i="1">
                        <a:solidFill>
                          <a:srgbClr val="09405E"/>
                        </a:solidFill>
                        <a:latin typeface="Cambria Math" charset="0"/>
                      </a:rPr>
                      <m:t>𝐾</m:t>
                    </m:r>
                  </m:oMath>
                </a14:m>
                <a:r>
                  <a:rPr lang="zh-CN" altLang="en-US" dirty="0">
                    <a:solidFill>
                      <a:srgbClr val="09405E"/>
                    </a:solidFill>
                  </a:rPr>
                  <a:t>种</a:t>
                </a:r>
                <a:r>
                  <a:rPr lang="zh-CN" altLang="en-US" dirty="0" smtClean="0">
                    <a:solidFill>
                      <a:srgbClr val="09405E"/>
                    </a:solidFill>
                  </a:rPr>
                  <a:t>取值。</a:t>
                </a:r>
                <a:endParaRPr lang="en-US" altLang="zh-CN" dirty="0" smtClean="0">
                  <a:solidFill>
                    <a:srgbClr val="09405E"/>
                  </a:solidFill>
                </a:endParaRPr>
              </a:p>
              <a:p>
                <a:pPr>
                  <a:lnSpc>
                    <a:spcPct val="100000"/>
                  </a:lnSpc>
                </a:pPr>
                <a:r>
                  <a:rPr lang="zh-CN" altLang="en-US" dirty="0">
                    <a:solidFill>
                      <a:srgbClr val="09405E"/>
                    </a:solidFill>
                  </a:rPr>
                  <a:t>类似用</a:t>
                </a:r>
                <a:r>
                  <a:rPr lang="en-US" altLang="zh-CN" dirty="0">
                    <a:solidFill>
                      <a:srgbClr val="09405E"/>
                    </a:solidFill>
                  </a:rPr>
                  <a:t>Bernoulli</a:t>
                </a:r>
                <a:r>
                  <a:rPr lang="zh-CN" altLang="en-US" dirty="0">
                    <a:solidFill>
                      <a:srgbClr val="09405E"/>
                    </a:solidFill>
                  </a:rPr>
                  <a:t>分布描述两类分类的概率分布，可用</a:t>
                </a:r>
                <a:r>
                  <a:rPr lang="en-US" altLang="zh-CN" dirty="0" err="1">
                    <a:solidFill>
                      <a:srgbClr val="09405E"/>
                    </a:solidFill>
                  </a:rPr>
                  <a:t>Multinoulli</a:t>
                </a:r>
                <a:r>
                  <a:rPr lang="zh-CN" altLang="en-US" dirty="0">
                    <a:solidFill>
                      <a:srgbClr val="09405E"/>
                    </a:solidFill>
                  </a:rPr>
                  <a:t>分布描述多类分类的概率分布，其参数为向量</a:t>
                </a:r>
                <a14:m>
                  <m:oMath xmlns:m="http://schemas.openxmlformats.org/officeDocument/2006/math">
                    <m:r>
                      <a:rPr lang="zh-CN" altLang="en-US" b="1" i="1">
                        <a:solidFill>
                          <a:srgbClr val="09405E"/>
                        </a:solidFill>
                        <a:latin typeface="Cambria Math" charset="0"/>
                        <a:ea typeface="Cambria Math" charset="0"/>
                        <a:cs typeface="Cambria Math" charset="0"/>
                      </a:rPr>
                      <m:t>𝜽</m:t>
                    </m:r>
                    <m:r>
                      <a:rPr lang="en-US" altLang="zh-CN" i="1">
                        <a:solidFill>
                          <a:srgbClr val="09405E"/>
                        </a:solidFill>
                        <a:latin typeface="Cambria Math" charset="0"/>
                        <a:ea typeface="Cambria Math" charset="0"/>
                        <a:cs typeface="Cambria Math" charset="0"/>
                      </a:rPr>
                      <m:t>=</m:t>
                    </m:r>
                    <m:d>
                      <m:dPr>
                        <m:ctrlPr>
                          <a:rPr lang="en-US" altLang="zh-CN" i="1">
                            <a:solidFill>
                              <a:srgbClr val="09405E"/>
                            </a:solidFill>
                            <a:latin typeface="Cambria Math" charset="0"/>
                            <a:ea typeface="Cambria Math" charset="0"/>
                            <a:cs typeface="Cambria Math" charset="0"/>
                          </a:rPr>
                        </m:ctrlPr>
                      </m:dPr>
                      <m:e>
                        <m:sSub>
                          <m:sSubPr>
                            <m:ctrlPr>
                              <a:rPr lang="en-US" altLang="zh-CN" i="1">
                                <a:solidFill>
                                  <a:srgbClr val="09405E"/>
                                </a:solidFill>
                                <a:latin typeface="Cambria Math"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ea typeface="Cambria Math" charset="0"/>
                                <a:cs typeface="Cambria Math" charset="0"/>
                              </a:rPr>
                              <m:t>1</m:t>
                            </m:r>
                          </m:sub>
                        </m:sSub>
                        <m:r>
                          <a:rPr lang="en-US" altLang="zh-CN" i="1">
                            <a:solidFill>
                              <a:srgbClr val="09405E"/>
                            </a:solidFill>
                            <a:latin typeface="Cambria Math" charset="0"/>
                            <a:ea typeface="Cambria Math" charset="0"/>
                            <a:cs typeface="Cambria Math" charset="0"/>
                          </a:rPr>
                          <m:t>,…,</m:t>
                        </m:r>
                        <m:sSub>
                          <m:sSubPr>
                            <m:ctrlPr>
                              <a:rPr lang="en-US" altLang="zh-CN" i="1">
                                <a:solidFill>
                                  <a:srgbClr val="09405E"/>
                                </a:solidFill>
                                <a:latin typeface="Cambria Math"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𝜃</m:t>
                            </m:r>
                          </m:e>
                          <m:sub>
                            <m:r>
                              <m:rPr>
                                <m:sty m:val="p"/>
                              </m:rPr>
                              <a:rPr lang="en-US" altLang="zh-CN" i="1">
                                <a:solidFill>
                                  <a:srgbClr val="09405E"/>
                                </a:solidFill>
                                <a:latin typeface="Cambria Math" charset="0"/>
                                <a:ea typeface="Cambria Math" charset="0"/>
                                <a:cs typeface="Cambria Math" charset="0"/>
                              </a:rPr>
                              <m:t>C</m:t>
                            </m:r>
                          </m:sub>
                        </m:sSub>
                      </m:e>
                    </m:d>
                  </m:oMath>
                </a14:m>
                <a:r>
                  <a:rPr lang="zh-CN" altLang="en-US" dirty="0">
                    <a:solidFill>
                      <a:srgbClr val="09405E"/>
                    </a:solidFill>
                  </a:rPr>
                  <a:t>，其中</a:t>
                </a:r>
                <a14:m>
                  <m:oMath xmlns:m="http://schemas.openxmlformats.org/officeDocument/2006/math">
                    <m:nary>
                      <m:naryPr>
                        <m:chr m:val="∑"/>
                        <m:ctrlPr>
                          <a:rPr lang="is-IS" altLang="zh-CN" i="1">
                            <a:solidFill>
                              <a:srgbClr val="09405E"/>
                            </a:solidFill>
                            <a:latin typeface="Cambria Math" charset="0"/>
                          </a:rPr>
                        </m:ctrlPr>
                      </m:naryPr>
                      <m:sub>
                        <m:r>
                          <m:rPr>
                            <m:sty m:val="p"/>
                          </m:rPr>
                          <a:rPr lang="en-US" altLang="zh-CN" i="1">
                            <a:solidFill>
                              <a:srgbClr val="09405E"/>
                            </a:solidFill>
                            <a:latin typeface="Cambria Math" charset="0"/>
                          </a:rPr>
                          <m:t>c</m:t>
                        </m:r>
                        <m:r>
                          <a:rPr lang="en-US" altLang="zh-CN" i="1">
                            <a:solidFill>
                              <a:srgbClr val="09405E"/>
                            </a:solidFill>
                            <a:latin typeface="Cambria Math" charset="0"/>
                          </a:rPr>
                          <m:t>=1</m:t>
                        </m:r>
                      </m:sub>
                      <m:sup>
                        <m:r>
                          <a:rPr lang="en-US" altLang="zh-CN" i="1">
                            <a:solidFill>
                              <a:srgbClr val="09405E"/>
                            </a:solidFill>
                            <a:latin typeface="Cambria Math" charset="0"/>
                          </a:rPr>
                          <m:t>𝐶</m:t>
                        </m:r>
                      </m:sup>
                      <m:e>
                        <m:sSub>
                          <m:sSubPr>
                            <m:ctrlPr>
                              <a:rPr lang="en-US" altLang="zh-CN" i="1">
                                <a:solidFill>
                                  <a:srgbClr val="09405E"/>
                                </a:solidFill>
                                <a:latin typeface="Cambria Math" charset="0"/>
                              </a:rPr>
                            </m:ctrlPr>
                          </m:sSub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rPr>
                              <m:t>𝑐</m:t>
                            </m:r>
                          </m:sub>
                        </m:sSub>
                        <m:r>
                          <a:rPr lang="en-US" altLang="zh-CN" i="1">
                            <a:solidFill>
                              <a:srgbClr val="09405E"/>
                            </a:solidFill>
                            <a:latin typeface="Cambria Math" charset="0"/>
                          </a:rPr>
                          <m:t>=1</m:t>
                        </m:r>
                      </m:e>
                    </m:nary>
                  </m:oMath>
                </a14:m>
                <a:r>
                  <a:rPr lang="zh-CN" altLang="en-US" dirty="0">
                    <a:solidFill>
                      <a:srgbClr val="09405E"/>
                    </a:solidFill>
                  </a:rPr>
                  <a:t>，其中</a:t>
                </a:r>
                <a:r>
                  <a:rPr lang="zh-CN" altLang="en-US" dirty="0">
                    <a:solidFill>
                      <a:srgbClr val="09405E"/>
                    </a:solidFill>
                  </a:rPr>
                  <a:t>每一个分量</a:t>
                </a:r>
                <a14:m>
                  <m:oMath xmlns:m="http://schemas.openxmlformats.org/officeDocument/2006/math">
                    <m:sSub>
                      <m:sSubPr>
                        <m:ctrlPr>
                          <a:rPr lang="en-US" altLang="zh-CN" i="1">
                            <a:solidFill>
                              <a:srgbClr val="09405E"/>
                            </a:solidFill>
                            <a:latin typeface="Cambria Math"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ea typeface="Cambria Math" charset="0"/>
                            <a:cs typeface="Cambria Math" charset="0"/>
                          </a:rPr>
                          <m:t>𝑐</m:t>
                        </m:r>
                      </m:sub>
                    </m:sSub>
                  </m:oMath>
                </a14:m>
                <a:r>
                  <a:rPr lang="zh-CN" altLang="en-US" dirty="0">
                    <a:solidFill>
                      <a:srgbClr val="09405E"/>
                    </a:solidFill>
                  </a:rPr>
                  <a:t>表示</a:t>
                </a:r>
                <a:r>
                  <a:rPr lang="zh-CN" altLang="en-US" dirty="0">
                    <a:solidFill>
                      <a:srgbClr val="09405E"/>
                    </a:solidFill>
                  </a:rPr>
                  <a:t>第</a:t>
                </a:r>
                <a14:m>
                  <m:oMath xmlns:m="http://schemas.openxmlformats.org/officeDocument/2006/math">
                    <m:r>
                      <a:rPr lang="en-US" altLang="zh-CN" i="1" dirty="0">
                        <a:solidFill>
                          <a:srgbClr val="09405E"/>
                        </a:solidFill>
                        <a:latin typeface="Cambria Math" charset="0"/>
                      </a:rPr>
                      <m:t>𝑐</m:t>
                    </m:r>
                  </m:oMath>
                </a14:m>
                <a:r>
                  <a:rPr lang="zh-CN" altLang="en-US" dirty="0">
                    <a:solidFill>
                      <a:srgbClr val="09405E"/>
                    </a:solidFill>
                  </a:rPr>
                  <a:t>个状态</a:t>
                </a:r>
                <a:r>
                  <a:rPr lang="zh-CN" altLang="en-US" dirty="0">
                    <a:solidFill>
                      <a:srgbClr val="09405E"/>
                    </a:solidFill>
                  </a:rPr>
                  <a:t>的概率</a:t>
                </a:r>
                <a:r>
                  <a:rPr lang="zh-CN" altLang="en-US" dirty="0">
                    <a:solidFill>
                      <a:srgbClr val="09405E"/>
                    </a:solidFill>
                  </a:rPr>
                  <a:t>。我们用符号</a:t>
                </a:r>
                <a14:m>
                  <m:oMath xmlns:m="http://schemas.openxmlformats.org/officeDocument/2006/math">
                    <m:r>
                      <a:rPr lang="en-US" altLang="zh-CN" i="1" dirty="0">
                        <a:solidFill>
                          <a:srgbClr val="09405E"/>
                        </a:solidFill>
                        <a:latin typeface="Cambria Math" charset="0"/>
                      </a:rPr>
                      <m:t>𝐶𝑎𝑡</m:t>
                    </m:r>
                    <m:r>
                      <a:rPr lang="en-US" altLang="zh-CN" b="1" dirty="0">
                        <a:solidFill>
                          <a:srgbClr val="09405E"/>
                        </a:solidFill>
                        <a:latin typeface="Cambria Math" charset="0"/>
                      </a:rPr>
                      <m:t>(</m:t>
                    </m:r>
                    <m:r>
                      <a:rPr lang="en-US" altLang="zh-CN" i="1" dirty="0">
                        <a:solidFill>
                          <a:srgbClr val="09405E"/>
                        </a:solidFill>
                        <a:latin typeface="Cambria Math" charset="0"/>
                      </a:rPr>
                      <m:t>𝑦</m:t>
                    </m:r>
                    <m:r>
                      <a:rPr lang="en-US" altLang="zh-CN" i="1" dirty="0">
                        <a:solidFill>
                          <a:srgbClr val="09405E"/>
                        </a:solidFill>
                        <a:latin typeface="Cambria Math" charset="0"/>
                      </a:rPr>
                      <m:t>;</m:t>
                    </m:r>
                    <m:r>
                      <a:rPr lang="zh-CN" altLang="en-US" b="1" i="1">
                        <a:solidFill>
                          <a:srgbClr val="09405E"/>
                        </a:solidFill>
                        <a:latin typeface="Cambria Math" charset="0"/>
                        <a:ea typeface="Cambria Math" charset="0"/>
                        <a:cs typeface="Cambria Math" charset="0"/>
                      </a:rPr>
                      <m:t>𝜽</m:t>
                    </m:r>
                    <m:r>
                      <a:rPr lang="en-US" altLang="zh-CN">
                        <a:solidFill>
                          <a:srgbClr val="09405E"/>
                        </a:solidFill>
                        <a:latin typeface="Cambria Math" charset="0"/>
                        <a:ea typeface="Cambria Math" charset="0"/>
                        <a:cs typeface="Cambria Math" charset="0"/>
                      </a:rPr>
                      <m:t>)</m:t>
                    </m:r>
                  </m:oMath>
                </a14:m>
                <a:r>
                  <a:rPr lang="zh-CN" altLang="en-US" dirty="0">
                    <a:solidFill>
                      <a:srgbClr val="09405E"/>
                    </a:solidFill>
                  </a:rPr>
                  <a:t>表示</a:t>
                </a:r>
                <a:endParaRPr lang="en-US" altLang="zh-CN" dirty="0" smtClean="0">
                  <a:solidFill>
                    <a:srgbClr val="09405E"/>
                  </a:solidFill>
                </a:endParaRPr>
              </a:p>
              <a:p>
                <a:pPr>
                  <a:lnSpc>
                    <a:spcPct val="100000"/>
                  </a:lnSpc>
                </a:pP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256963" cy="5237271"/>
              </a:xfrm>
              <a:blipFill rotWithShape="0">
                <a:blip r:embed="rId2"/>
                <a:stretch>
                  <a:fillRect l="-920"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smtClean="0"/>
              <a:t>多项分布直接实现多类分类</a:t>
            </a:r>
            <a:endParaRPr kumimoji="1" lang="zh-CN" altLang="en-US" dirty="0"/>
          </a:p>
        </p:txBody>
      </p:sp>
      <p:sp>
        <p:nvSpPr>
          <p:cNvPr id="4" name="矩形 3"/>
          <p:cNvSpPr/>
          <p:nvPr/>
        </p:nvSpPr>
        <p:spPr>
          <a:xfrm>
            <a:off x="943628" y="4728887"/>
            <a:ext cx="11172633" cy="1754326"/>
          </a:xfrm>
          <a:prstGeom prst="rect">
            <a:avLst/>
          </a:prstGeom>
        </p:spPr>
        <p:txBody>
          <a:bodyPr wrap="square">
            <a:spAutoFit/>
          </a:bodyPr>
          <a:lstStyle/>
          <a:p>
            <a:pPr>
              <a:buClr>
                <a:schemeClr val="bg1">
                  <a:lumMod val="50000"/>
                </a:schemeClr>
              </a:buClr>
              <a:buFont typeface="Arial" pitchFamily="34" charset="0"/>
              <a:buChar char="•"/>
            </a:pPr>
            <a:r>
              <a:rPr lang="zh-CN" altLang="en-US" dirty="0" smtClean="0">
                <a:solidFill>
                  <a:srgbClr val="09405E"/>
                </a:solidFill>
                <a:latin typeface="Microsoft YaHei" charset="-122"/>
                <a:ea typeface="Microsoft YaHei" charset="-122"/>
                <a:cs typeface="Microsoft YaHei" charset="-122"/>
              </a:rPr>
              <a:t> 注意：</a:t>
            </a:r>
            <a:endParaRPr lang="en-US" altLang="zh-CN" dirty="0" smtClean="0">
              <a:solidFill>
                <a:srgbClr val="09405E"/>
              </a:solidFill>
              <a:latin typeface="Microsoft YaHei" charset="-122"/>
              <a:ea typeface="Microsoft YaHei" charset="-122"/>
              <a:cs typeface="Microsoft YaHei" charset="-122"/>
            </a:endParaRPr>
          </a:p>
          <a:p>
            <a:pPr>
              <a:buClr>
                <a:schemeClr val="bg1">
                  <a:lumMod val="50000"/>
                </a:schemeClr>
              </a:buClr>
              <a:buFont typeface="Arial" pitchFamily="34" charset="0"/>
              <a:buChar char="•"/>
            </a:pPr>
            <a:r>
              <a:rPr lang="en-US" altLang="zh-CN" dirty="0" smtClean="0">
                <a:solidFill>
                  <a:srgbClr val="09405E"/>
                </a:solidFill>
                <a:latin typeface="Microsoft YaHei" charset="-122"/>
                <a:ea typeface="Microsoft YaHei" charset="-122"/>
                <a:cs typeface="Microsoft YaHei" charset="-122"/>
              </a:rPr>
              <a:t> </a:t>
            </a:r>
            <a:r>
              <a:rPr lang="en-US" altLang="zh-CN" dirty="0" err="1" smtClean="0">
                <a:solidFill>
                  <a:srgbClr val="09405E"/>
                </a:solidFill>
                <a:latin typeface="Microsoft YaHei" charset="-122"/>
                <a:ea typeface="Microsoft YaHei" charset="-122"/>
                <a:cs typeface="Microsoft YaHei" charset="-122"/>
              </a:rPr>
              <a:t>Multinoulli</a:t>
            </a:r>
            <a:r>
              <a:rPr lang="zh-CN" altLang="en-US" dirty="0" smtClean="0">
                <a:solidFill>
                  <a:srgbClr val="09405E"/>
                </a:solidFill>
                <a:latin typeface="Microsoft YaHei" charset="-122"/>
                <a:ea typeface="Microsoft YaHei" charset="-122"/>
                <a:cs typeface="Microsoft YaHei" charset="-122"/>
              </a:rPr>
              <a:t>是个人造词，经典概率书并没有将其作为一种概率分布单独表示，而是用多项（</a:t>
            </a:r>
            <a:r>
              <a:rPr lang="en-US" altLang="zh-CN" dirty="0" smtClean="0">
                <a:solidFill>
                  <a:srgbClr val="09405E"/>
                </a:solidFill>
              </a:rPr>
              <a:t>Multinomial</a:t>
            </a:r>
            <a:r>
              <a:rPr lang="zh-CN" altLang="en-US" dirty="0" smtClean="0">
                <a:solidFill>
                  <a:srgbClr val="09405E"/>
                </a:solidFill>
                <a:latin typeface="Microsoft YaHei" charset="-122"/>
                <a:ea typeface="Microsoft YaHei" charset="-122"/>
                <a:cs typeface="Microsoft YaHei" charset="-122"/>
              </a:rPr>
              <a:t>）分布统称（</a:t>
            </a:r>
            <a:r>
              <a:rPr lang="en-US" altLang="zh-CN" dirty="0" err="1" smtClean="0">
                <a:solidFill>
                  <a:srgbClr val="09405E"/>
                </a:solidFill>
                <a:latin typeface="Microsoft YaHei" charset="-122"/>
                <a:ea typeface="Microsoft YaHei" charset="-122"/>
                <a:cs typeface="Microsoft YaHei" charset="-122"/>
              </a:rPr>
              <a:t>Scikit</a:t>
            </a:r>
            <a:r>
              <a:rPr lang="en-US" altLang="zh-CN" dirty="0" smtClean="0">
                <a:solidFill>
                  <a:srgbClr val="09405E"/>
                </a:solidFill>
                <a:latin typeface="Microsoft YaHei" charset="-122"/>
                <a:ea typeface="Microsoft YaHei" charset="-122"/>
                <a:cs typeface="Microsoft YaHei" charset="-122"/>
              </a:rPr>
              <a:t>-Learn</a:t>
            </a:r>
            <a:r>
              <a:rPr lang="zh-CN" altLang="en-US" dirty="0" smtClean="0">
                <a:solidFill>
                  <a:srgbClr val="09405E"/>
                </a:solidFill>
                <a:latin typeface="Microsoft YaHei" charset="-122"/>
                <a:ea typeface="Microsoft YaHei" charset="-122"/>
                <a:cs typeface="Microsoft YaHei" charset="-122"/>
              </a:rPr>
              <a:t>采用的是</a:t>
            </a:r>
            <a:r>
              <a:rPr lang="en-US" altLang="zh-CN" dirty="0" err="1">
                <a:solidFill>
                  <a:srgbClr val="09405E"/>
                </a:solidFill>
                <a:latin typeface="Microsoft YaHei" charset="-122"/>
                <a:ea typeface="Microsoft YaHei" charset="-122"/>
                <a:cs typeface="Microsoft YaHei" charset="-122"/>
              </a:rPr>
              <a:t>Multinoulli</a:t>
            </a:r>
            <a:r>
              <a:rPr lang="en-US" altLang="zh-CN" dirty="0">
                <a:solidFill>
                  <a:srgbClr val="09405E"/>
                </a:solidFill>
                <a:latin typeface="Microsoft YaHei" charset="-122"/>
                <a:ea typeface="Microsoft YaHei" charset="-122"/>
                <a:cs typeface="Microsoft YaHei" charset="-122"/>
              </a:rPr>
              <a:t> </a:t>
            </a:r>
            <a:r>
              <a:rPr lang="zh-CN" altLang="en-US" dirty="0" smtClean="0">
                <a:solidFill>
                  <a:srgbClr val="09405E"/>
                </a:solidFill>
                <a:latin typeface="Microsoft YaHei" charset="-122"/>
                <a:ea typeface="Microsoft YaHei" charset="-122"/>
                <a:cs typeface="Microsoft YaHei" charset="-122"/>
              </a:rPr>
              <a:t>）。有些参考书种称其为广义</a:t>
            </a:r>
            <a:r>
              <a:rPr lang="en-US" altLang="zh-CN" dirty="0" smtClean="0">
                <a:solidFill>
                  <a:srgbClr val="09405E"/>
                </a:solidFill>
                <a:latin typeface="Microsoft YaHei" charset="-122"/>
                <a:ea typeface="Microsoft YaHei" charset="-122"/>
                <a:cs typeface="Microsoft YaHei" charset="-122"/>
              </a:rPr>
              <a:t>Bernoulli</a:t>
            </a:r>
            <a:r>
              <a:rPr lang="zh-CN" altLang="en-US" dirty="0" smtClean="0">
                <a:solidFill>
                  <a:srgbClr val="09405E"/>
                </a:solidFill>
                <a:latin typeface="Microsoft YaHei" charset="-122"/>
                <a:ea typeface="Microsoft YaHei" charset="-122"/>
                <a:cs typeface="Microsoft YaHei" charset="-122"/>
              </a:rPr>
              <a:t>分布，或离散分布。</a:t>
            </a:r>
            <a:endParaRPr lang="en-US" altLang="zh-CN" dirty="0" smtClean="0">
              <a:solidFill>
                <a:srgbClr val="09405E"/>
              </a:solidFill>
              <a:latin typeface="Microsoft YaHei" charset="-122"/>
              <a:ea typeface="Microsoft YaHei" charset="-122"/>
              <a:cs typeface="Microsoft YaHei" charset="-122"/>
            </a:endParaRPr>
          </a:p>
          <a:p>
            <a:pPr>
              <a:buClr>
                <a:schemeClr val="bg1">
                  <a:lumMod val="50000"/>
                </a:schemeClr>
              </a:buClr>
              <a:buFont typeface="Arial" pitchFamily="34" charset="0"/>
              <a:buChar char="•"/>
            </a:pPr>
            <a:r>
              <a:rPr lang="zh-CN" altLang="en-US" dirty="0">
                <a:solidFill>
                  <a:srgbClr val="09405E"/>
                </a:solidFill>
                <a:latin typeface="Microsoft YaHei" charset="-122"/>
                <a:ea typeface="Microsoft YaHei" charset="-122"/>
                <a:cs typeface="Microsoft YaHei" charset="-122"/>
              </a:rPr>
              <a:t> </a:t>
            </a:r>
            <a:r>
              <a:rPr lang="zh-CN" altLang="en-US" dirty="0" smtClean="0">
                <a:solidFill>
                  <a:srgbClr val="09405E"/>
                </a:solidFill>
                <a:latin typeface="Microsoft YaHei" charset="-122"/>
                <a:ea typeface="Microsoft YaHei" charset="-122"/>
                <a:cs typeface="Microsoft YaHei" charset="-122"/>
              </a:rPr>
              <a:t>多重贝努利试验成功次数输出用二项（</a:t>
            </a:r>
            <a:r>
              <a:rPr lang="en-US" altLang="zh-CN" dirty="0">
                <a:solidFill>
                  <a:srgbClr val="09405E"/>
                </a:solidFill>
              </a:rPr>
              <a:t> </a:t>
            </a:r>
            <a:r>
              <a:rPr lang="en-US" altLang="zh-CN" dirty="0" err="1" smtClean="0">
                <a:solidFill>
                  <a:srgbClr val="09405E"/>
                </a:solidFill>
              </a:rPr>
              <a:t>Binnomia</a:t>
            </a:r>
            <a:r>
              <a:rPr lang="en-US" altLang="zh-CN" dirty="0" err="1">
                <a:solidFill>
                  <a:srgbClr val="09405E"/>
                </a:solidFill>
              </a:rPr>
              <a:t>l</a:t>
            </a:r>
            <a:r>
              <a:rPr lang="zh-CN" altLang="en-US" dirty="0" smtClean="0">
                <a:solidFill>
                  <a:srgbClr val="09405E"/>
                </a:solidFill>
                <a:latin typeface="Microsoft YaHei" charset="-122"/>
                <a:ea typeface="Microsoft YaHei" charset="-122"/>
                <a:cs typeface="Microsoft YaHei" charset="-122"/>
              </a:rPr>
              <a:t>）分布表示</a:t>
            </a:r>
            <a:endParaRPr lang="en-US" altLang="zh-CN" dirty="0" smtClean="0">
              <a:solidFill>
                <a:srgbClr val="09405E"/>
              </a:solidFill>
              <a:latin typeface="Microsoft YaHei" charset="-122"/>
              <a:ea typeface="Microsoft YaHei" charset="-122"/>
              <a:cs typeface="Microsoft YaHei" charset="-122"/>
            </a:endParaRPr>
          </a:p>
          <a:p>
            <a:pPr>
              <a:buClr>
                <a:schemeClr val="bg1">
                  <a:lumMod val="50000"/>
                </a:schemeClr>
              </a:buClr>
              <a:buFont typeface="Arial" pitchFamily="34" charset="0"/>
              <a:buChar char="•"/>
            </a:pPr>
            <a:r>
              <a:rPr lang="zh-CN" altLang="en-US" dirty="0">
                <a:solidFill>
                  <a:srgbClr val="09405E"/>
                </a:solidFill>
                <a:latin typeface="Microsoft YaHei" charset="-122"/>
                <a:ea typeface="Microsoft YaHei" charset="-122"/>
                <a:cs typeface="Microsoft YaHei" charset="-122"/>
              </a:rPr>
              <a:t> </a:t>
            </a:r>
            <a:r>
              <a:rPr lang="zh-CN" altLang="en-US" dirty="0" smtClean="0">
                <a:solidFill>
                  <a:srgbClr val="09405E"/>
                </a:solidFill>
                <a:latin typeface="Microsoft YaHei" charset="-122"/>
                <a:ea typeface="Microsoft YaHei" charset="-122"/>
                <a:cs typeface="Microsoft YaHei" charset="-122"/>
              </a:rPr>
              <a:t>多重</a:t>
            </a:r>
            <a:r>
              <a:rPr lang="en-US" altLang="zh-CN" dirty="0" err="1" smtClean="0">
                <a:solidFill>
                  <a:srgbClr val="09405E"/>
                </a:solidFill>
                <a:latin typeface="Microsoft YaHei" charset="-122"/>
                <a:ea typeface="Microsoft YaHei" charset="-122"/>
                <a:cs typeface="Microsoft YaHei" charset="-122"/>
              </a:rPr>
              <a:t>Multinoulli</a:t>
            </a:r>
            <a:r>
              <a:rPr lang="zh-CN" altLang="en-US" dirty="0" smtClean="0">
                <a:solidFill>
                  <a:srgbClr val="09405E"/>
                </a:solidFill>
                <a:latin typeface="Microsoft YaHei" charset="-122"/>
                <a:ea typeface="Microsoft YaHei" charset="-122"/>
                <a:cs typeface="Microsoft YaHei" charset="-122"/>
              </a:rPr>
              <a:t>（如掷骰子）的输出用多项（</a:t>
            </a:r>
            <a:r>
              <a:rPr lang="en-US" altLang="zh-CN" dirty="0">
                <a:solidFill>
                  <a:srgbClr val="09405E"/>
                </a:solidFill>
              </a:rPr>
              <a:t> Multinomial </a:t>
            </a:r>
            <a:r>
              <a:rPr lang="zh-CN" altLang="en-US" dirty="0" smtClean="0">
                <a:solidFill>
                  <a:srgbClr val="09405E"/>
                </a:solidFill>
                <a:latin typeface="Microsoft YaHei" charset="-122"/>
                <a:ea typeface="Microsoft YaHei" charset="-122"/>
                <a:cs typeface="Microsoft YaHei" charset="-122"/>
              </a:rPr>
              <a:t>）分布表示：</a:t>
            </a:r>
            <a:r>
              <a:rPr lang="en-US" altLang="zh-CN" dirty="0">
                <a:solidFill>
                  <a:srgbClr val="09405E"/>
                </a:solidFill>
                <a:latin typeface="Microsoft YaHei" charset="-122"/>
                <a:ea typeface="Microsoft YaHei" charset="-122"/>
                <a:cs typeface="Microsoft YaHei" charset="-122"/>
              </a:rPr>
              <a:t> </a:t>
            </a:r>
            <a:r>
              <a:rPr lang="en-US" altLang="zh-CN" dirty="0" err="1">
                <a:solidFill>
                  <a:srgbClr val="09405E"/>
                </a:solidFill>
                <a:latin typeface="Microsoft YaHei" charset="-122"/>
                <a:ea typeface="Microsoft YaHei" charset="-122"/>
                <a:cs typeface="Microsoft YaHei" charset="-122"/>
              </a:rPr>
              <a:t>Multinoulli</a:t>
            </a:r>
            <a:r>
              <a:rPr lang="en-US" altLang="zh-CN" dirty="0">
                <a:solidFill>
                  <a:srgbClr val="09405E"/>
                </a:solidFill>
                <a:latin typeface="Microsoft YaHei" charset="-122"/>
                <a:ea typeface="Microsoft YaHei" charset="-122"/>
                <a:cs typeface="Microsoft YaHei" charset="-122"/>
              </a:rPr>
              <a:t> </a:t>
            </a:r>
            <a:r>
              <a:rPr lang="zh-CN" altLang="en-US" dirty="0" smtClean="0">
                <a:solidFill>
                  <a:srgbClr val="09405E"/>
                </a:solidFill>
                <a:latin typeface="Microsoft YaHei" charset="-122"/>
                <a:ea typeface="Microsoft YaHei" charset="-122"/>
                <a:cs typeface="Microsoft YaHei" charset="-122"/>
              </a:rPr>
              <a:t>是多项</a:t>
            </a:r>
            <a:r>
              <a:rPr lang="en-US" altLang="zh-CN" dirty="0" err="1" smtClean="0">
                <a:solidFill>
                  <a:srgbClr val="09405E"/>
                </a:solidFill>
                <a:latin typeface="Microsoft YaHei" charset="-122"/>
                <a:ea typeface="Microsoft YaHei" charset="-122"/>
                <a:cs typeface="Microsoft YaHei" charset="-122"/>
              </a:rPr>
              <a:t>Multi+oulli</a:t>
            </a:r>
            <a:r>
              <a:rPr lang="zh-CN" altLang="en-US" dirty="0" smtClean="0">
                <a:solidFill>
                  <a:srgbClr val="09405E"/>
                </a:solidFill>
                <a:latin typeface="Microsoft YaHei" charset="-122"/>
                <a:ea typeface="Microsoft YaHei" charset="-122"/>
                <a:cs typeface="Microsoft YaHei" charset="-122"/>
              </a:rPr>
              <a:t>（</a:t>
            </a:r>
            <a:r>
              <a:rPr lang="en-US" altLang="zh-CN" dirty="0" smtClean="0">
                <a:solidFill>
                  <a:srgbClr val="09405E"/>
                </a:solidFill>
                <a:latin typeface="Microsoft YaHei" charset="-122"/>
                <a:ea typeface="Microsoft YaHei" charset="-122"/>
                <a:cs typeface="Microsoft YaHei" charset="-122"/>
              </a:rPr>
              <a:t>Bernoulli</a:t>
            </a:r>
            <a:r>
              <a:rPr lang="zh-CN" altLang="en-US" dirty="0" smtClean="0">
                <a:solidFill>
                  <a:srgbClr val="09405E"/>
                </a:solidFill>
                <a:latin typeface="Microsoft YaHei" charset="-122"/>
                <a:ea typeface="Microsoft YaHei" charset="-122"/>
                <a:cs typeface="Microsoft YaHei" charset="-122"/>
              </a:rPr>
              <a:t>的后几个字母）</a:t>
            </a:r>
            <a:endParaRPr lang="en-US" altLang="zh-CN" dirty="0" smtClean="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7835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smtClean="0">
                    <a:solidFill>
                      <a:srgbClr val="09405E"/>
                    </a:solidFill>
                    <a:latin typeface="微软雅黑" pitchFamily="34" charset="-122"/>
                    <a:ea typeface="微软雅黑" pitchFamily="34" charset="-122"/>
                  </a:rPr>
                  <a:t>将类别</a:t>
                </a:r>
                <a14:m>
                  <m:oMath xmlns:m="http://schemas.openxmlformats.org/officeDocument/2006/math">
                    <m:r>
                      <a:rPr lang="en-US" altLang="zh-CN" i="1" dirty="0">
                        <a:solidFill>
                          <a:srgbClr val="09405E"/>
                        </a:solidFill>
                        <a:latin typeface="Cambria Math" charset="0"/>
                      </a:rPr>
                      <m:t>𝑦</m:t>
                    </m:r>
                  </m:oMath>
                </a14:m>
                <a:r>
                  <a:rPr lang="zh-CN" altLang="en-US" dirty="0">
                    <a:solidFill>
                      <a:srgbClr val="09405E"/>
                    </a:solidFill>
                    <a:latin typeface="微软雅黑" pitchFamily="34" charset="-122"/>
                    <a:ea typeface="微软雅黑" pitchFamily="34" charset="-122"/>
                  </a:rPr>
                  <a:t>用</a:t>
                </a:r>
                <a:r>
                  <a:rPr lang="zh-CN" altLang="en-US" dirty="0">
                    <a:solidFill>
                      <a:srgbClr val="09405E"/>
                    </a:solidFill>
                    <a:latin typeface="微软雅黑" pitchFamily="34" charset="-122"/>
                    <a:ea typeface="微软雅黑" pitchFamily="34" charset="-122"/>
                  </a:rPr>
                  <a:t>独热</a:t>
                </a:r>
                <a:r>
                  <a:rPr lang="zh-CN" altLang="en-US" dirty="0">
                    <a:solidFill>
                      <a:srgbClr val="09405E"/>
                    </a:solidFill>
                    <a:latin typeface="微软雅黑" pitchFamily="34" charset="-122"/>
                    <a:ea typeface="微软雅黑" pitchFamily="34" charset="-122"/>
                  </a:rPr>
                  <a:t>编码（编码为</a:t>
                </a:r>
                <a14:m>
                  <m:oMath xmlns:m="http://schemas.openxmlformats.org/officeDocument/2006/math">
                    <m:r>
                      <a:rPr lang="en-US" altLang="zh-CN" i="1">
                        <a:solidFill>
                          <a:srgbClr val="09405E"/>
                        </a:solidFill>
                        <a:latin typeface="Cambria Math" charset="0"/>
                        <a:ea typeface="Cambria Math" charset="0"/>
                        <a:cs typeface="Cambria Math" charset="0"/>
                      </a:rPr>
                      <m:t>𝐶</m:t>
                    </m:r>
                    <m:r>
                      <a:rPr lang="en-US" altLang="zh-CN" i="1">
                        <a:solidFill>
                          <a:srgbClr val="09405E"/>
                        </a:solidFill>
                        <a:latin typeface="Cambria Math" charset="0"/>
                        <a:ea typeface="Cambria Math" charset="0"/>
                        <a:cs typeface="Cambria Math" charset="0"/>
                      </a:rPr>
                      <m:t> </m:t>
                    </m:r>
                  </m:oMath>
                </a14:m>
                <a:r>
                  <a:rPr lang="zh-CN" altLang="en-US" dirty="0">
                    <a:solidFill>
                      <a:srgbClr val="09405E"/>
                    </a:solidFill>
                    <a:latin typeface="微软雅黑" pitchFamily="34" charset="-122"/>
                    <a:ea typeface="微软雅黑" pitchFamily="34" charset="-122"/>
                  </a:rPr>
                  <a:t>维向量，当</a:t>
                </a:r>
                <a14:m>
                  <m:oMath xmlns:m="http://schemas.openxmlformats.org/officeDocument/2006/math">
                    <m:r>
                      <a:rPr lang="en-US" altLang="zh-CN" i="1">
                        <a:solidFill>
                          <a:srgbClr val="09405E"/>
                        </a:solidFill>
                        <a:latin typeface="Cambria Math" charset="0"/>
                        <a:ea typeface="Cambria Math" charset="0"/>
                        <a:cs typeface="Cambria Math" charset="0"/>
                      </a:rPr>
                      <m:t>𝑦</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 </m:t>
                    </m:r>
                  </m:oMath>
                </a14:m>
                <a:r>
                  <a:rPr lang="zh-CN" altLang="en-US" dirty="0">
                    <a:solidFill>
                      <a:srgbClr val="09405E"/>
                    </a:solidFill>
                    <a:latin typeface="微软雅黑" pitchFamily="34" charset="-122"/>
                    <a:ea typeface="微软雅黑" pitchFamily="34" charset="-122"/>
                  </a:rPr>
                  <a:t>时，第</a:t>
                </a:r>
                <a14:m>
                  <m:oMath xmlns:m="http://schemas.openxmlformats.org/officeDocument/2006/math">
                    <m: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 </m:t>
                    </m:r>
                  </m:oMath>
                </a14:m>
                <a:r>
                  <a:rPr lang="zh-CN" altLang="en-US" dirty="0">
                    <a:solidFill>
                      <a:srgbClr val="09405E"/>
                    </a:solidFill>
                    <a:latin typeface="微软雅黑" pitchFamily="34" charset="-122"/>
                    <a:ea typeface="微软雅黑" pitchFamily="34" charset="-122"/>
                  </a:rPr>
                  <a:t>维为</a:t>
                </a:r>
                <a:r>
                  <a:rPr lang="en-US" altLang="zh-CN" dirty="0">
                    <a:solidFill>
                      <a:srgbClr val="09405E"/>
                    </a:solidFill>
                    <a:latin typeface="微软雅黑" pitchFamily="34" charset="-122"/>
                    <a:ea typeface="微软雅黑" pitchFamily="34" charset="-122"/>
                  </a:rPr>
                  <a:t>1</a:t>
                </a:r>
                <a:r>
                  <a:rPr lang="zh-CN" altLang="en-US" dirty="0">
                    <a:solidFill>
                      <a:srgbClr val="09405E"/>
                    </a:solidFill>
                    <a:latin typeface="微软雅黑" pitchFamily="34" charset="-122"/>
                    <a:ea typeface="微软雅黑" pitchFamily="34" charset="-122"/>
                  </a:rPr>
                  <a:t>，其他元素均为</a:t>
                </a:r>
                <a:r>
                  <a:rPr lang="en-US" altLang="zh-CN" dirty="0">
                    <a:solidFill>
                      <a:srgbClr val="09405E"/>
                    </a:solidFill>
                    <a:latin typeface="微软雅黑" pitchFamily="34" charset="-122"/>
                    <a:ea typeface="微软雅黑" pitchFamily="34" charset="-122"/>
                  </a:rPr>
                  <a:t>0</a:t>
                </a:r>
                <a:r>
                  <a:rPr lang="zh-CN" altLang="en-US" dirty="0">
                    <a:solidFill>
                      <a:srgbClr val="09405E"/>
                    </a:solidFill>
                    <a:latin typeface="微软雅黑" pitchFamily="34" charset="-122"/>
                    <a:ea typeface="微软雅黑" pitchFamily="34" charset="-122"/>
                  </a:rPr>
                  <a:t>），记为向量</a:t>
                </a:r>
                <a14:m>
                  <m:oMath xmlns:m="http://schemas.openxmlformats.org/officeDocument/2006/math">
                    <m:r>
                      <a:rPr lang="en-US" altLang="zh-CN" b="1" i="1">
                        <a:solidFill>
                          <a:srgbClr val="09405E"/>
                        </a:solidFill>
                        <a:latin typeface="Cambria Math" charset="0"/>
                      </a:rPr>
                      <m:t>𝒚</m:t>
                    </m:r>
                  </m:oMath>
                </a14:m>
                <a:endParaRPr kumimoji="1" lang="en-US" altLang="zh-CN" i="1" dirty="0" smtClean="0">
                  <a:solidFill>
                    <a:srgbClr val="09405E"/>
                  </a:solidFill>
                </a:endParaRPr>
              </a:p>
              <a:p>
                <a:pPr>
                  <a:lnSpc>
                    <a:spcPct val="100000"/>
                  </a:lnSpc>
                </a:pPr>
                <a:r>
                  <a:rPr lang="zh-CN" altLang="en-US" dirty="0">
                    <a:solidFill>
                      <a:srgbClr val="09405E"/>
                    </a:solidFill>
                  </a:rPr>
                  <a:t>则</a:t>
                </a:r>
                <a:r>
                  <a:rPr lang="en-US" altLang="zh-CN" dirty="0" err="1">
                    <a:solidFill>
                      <a:srgbClr val="09405E"/>
                    </a:solidFill>
                  </a:rPr>
                  <a:t>Multinoulli</a:t>
                </a:r>
                <a:r>
                  <a:rPr lang="zh-CN" altLang="en-US" dirty="0">
                    <a:solidFill>
                      <a:srgbClr val="09405E"/>
                    </a:solidFill>
                  </a:rPr>
                  <a:t>分布的概率函数为：</a:t>
                </a:r>
                <a14:m>
                  <m:oMath xmlns:m="http://schemas.openxmlformats.org/officeDocument/2006/math">
                    <m:r>
                      <a:rPr lang="en-US" altLang="zh-CN" i="1" dirty="0">
                        <a:solidFill>
                          <a:srgbClr val="09405E"/>
                        </a:solidFill>
                        <a:latin typeface="Cambria Math" charset="0"/>
                      </a:rPr>
                      <m:t>𝐶𝑎𝑡</m:t>
                    </m:r>
                    <m:d>
                      <m:dPr>
                        <m:ctrlPr>
                          <a:rPr lang="en-US" altLang="zh-CN" b="1" i="1" dirty="0">
                            <a:solidFill>
                              <a:srgbClr val="09405E"/>
                            </a:solidFill>
                            <a:latin typeface="Cambria Math" charset="0"/>
                          </a:rPr>
                        </m:ctrlPr>
                      </m:dPr>
                      <m:e>
                        <m:r>
                          <a:rPr lang="en-US" altLang="zh-CN" b="1" i="1" dirty="0">
                            <a:solidFill>
                              <a:srgbClr val="09405E"/>
                            </a:solidFill>
                            <a:latin typeface="Cambria Math" charset="0"/>
                          </a:rPr>
                          <m:t>𝒚</m:t>
                        </m:r>
                        <m:r>
                          <a:rPr lang="en-US" altLang="zh-CN" i="1" dirty="0">
                            <a:solidFill>
                              <a:srgbClr val="09405E"/>
                            </a:solidFill>
                            <a:latin typeface="Cambria Math" charset="0"/>
                          </a:rPr>
                          <m:t>;</m:t>
                        </m:r>
                        <m:r>
                          <a:rPr lang="zh-CN" altLang="en-US" b="1" i="1">
                            <a:solidFill>
                              <a:srgbClr val="09405E"/>
                            </a:solidFill>
                            <a:latin typeface="Cambria Math" charset="0"/>
                            <a:ea typeface="Cambria Math" charset="0"/>
                            <a:cs typeface="Cambria Math" charset="0"/>
                          </a:rPr>
                          <m:t>𝜽</m:t>
                        </m:r>
                      </m:e>
                    </m:d>
                    <m:r>
                      <a:rPr lang="en-US" altLang="zh-CN">
                        <a:solidFill>
                          <a:srgbClr val="09405E"/>
                        </a:solidFill>
                        <a:latin typeface="Cambria Math" charset="0"/>
                        <a:ea typeface="Cambria Math" charset="0"/>
                        <a:cs typeface="Cambria Math" charset="0"/>
                      </a:rPr>
                      <m:t>=</m:t>
                    </m:r>
                    <m:nary>
                      <m:naryPr>
                        <m:chr m:val="∏"/>
                        <m:ctrlPr>
                          <a:rPr lang="is-IS" altLang="zh-CN" i="1">
                            <a:solidFill>
                              <a:srgbClr val="09405E"/>
                            </a:solidFill>
                            <a:latin typeface="Cambria Math" charset="0"/>
                            <a:ea typeface="Cambria Math" charset="0"/>
                            <a:cs typeface="Cambria Math" charset="0"/>
                          </a:rPr>
                        </m:ctrlPr>
                      </m:naryPr>
                      <m:sub>
                        <m:r>
                          <m:rPr>
                            <m:brk m:alnAt="23"/>
                          </m:rP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=1</m:t>
                        </m:r>
                      </m:sub>
                      <m:sup>
                        <m:r>
                          <a:rPr lang="en-US" altLang="zh-CN" i="1">
                            <a:solidFill>
                              <a:srgbClr val="09405E"/>
                            </a:solidFill>
                            <a:latin typeface="Cambria Math" charset="0"/>
                            <a:ea typeface="Cambria Math" charset="0"/>
                            <a:cs typeface="Cambria Math" charset="0"/>
                          </a:rPr>
                          <m:t>𝐶</m:t>
                        </m:r>
                      </m:sup>
                      <m:e>
                        <m:sSubSup>
                          <m:sSubSupPr>
                            <m:ctrlPr>
                              <a:rPr lang="en-US" altLang="zh-CN" i="1">
                                <a:solidFill>
                                  <a:srgbClr val="09405E"/>
                                </a:solidFill>
                                <a:latin typeface="Cambria Math" charset="0"/>
                                <a:ea typeface="Cambria Math" charset="0"/>
                                <a:cs typeface="Cambria Math" charset="0"/>
                              </a:rPr>
                            </m:ctrlPr>
                          </m:sSubSup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ea typeface="Cambria Math" charset="0"/>
                                <a:cs typeface="Cambria Math" charset="0"/>
                              </a:rPr>
                              <m:t>𝑐</m:t>
                            </m:r>
                          </m:sub>
                          <m:sup>
                            <m:sSub>
                              <m:sSubPr>
                                <m:ctrlPr>
                                  <a:rPr lang="en-US" altLang="zh-CN" i="1">
                                    <a:solidFill>
                                      <a:srgbClr val="09405E"/>
                                    </a:solidFill>
                                    <a:latin typeface="Cambria Math"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𝑦</m:t>
                                </m:r>
                              </m:e>
                              <m:sub>
                                <m:r>
                                  <a:rPr lang="en-US" altLang="zh-CN" i="1">
                                    <a:solidFill>
                                      <a:srgbClr val="09405E"/>
                                    </a:solidFill>
                                    <a:latin typeface="Cambria Math" charset="0"/>
                                    <a:ea typeface="Cambria Math" charset="0"/>
                                    <a:cs typeface="Cambria Math" charset="0"/>
                                  </a:rPr>
                                  <m:t>𝑐</m:t>
                                </m:r>
                              </m:sub>
                            </m:sSub>
                          </m:sup>
                        </m:sSubSup>
                      </m:e>
                    </m:nary>
                  </m:oMath>
                </a14:m>
                <a:r>
                  <a:rPr kumimoji="1" lang="zh-CN" altLang="en-US" dirty="0" smtClean="0">
                    <a:solidFill>
                      <a:srgbClr val="09405E"/>
                    </a:solidFill>
                  </a:rPr>
                  <a:t>，</a:t>
                </a:r>
                <a:endParaRPr kumimoji="1" lang="en-US" altLang="zh-CN" dirty="0" smtClean="0">
                  <a:solidFill>
                    <a:srgbClr val="09405E"/>
                  </a:solidFill>
                </a:endParaRPr>
              </a:p>
              <a:p>
                <a:pPr>
                  <a:lnSpc>
                    <a:spcPct val="100000"/>
                  </a:lnSpc>
                </a:pPr>
                <a:r>
                  <a:rPr lang="zh-CN" altLang="en-US" dirty="0">
                    <a:solidFill>
                      <a:srgbClr val="09405E"/>
                    </a:solidFill>
                  </a:rPr>
                  <a:t>其中</a:t>
                </a:r>
                <a14:m>
                  <m:oMath xmlns:m="http://schemas.openxmlformats.org/officeDocument/2006/math">
                    <m:sSub>
                      <m:sSubPr>
                        <m:ctrlPr>
                          <a:rPr lang="en-US" altLang="zh-CN" i="1">
                            <a:solidFill>
                              <a:srgbClr val="09405E"/>
                            </a:solidFill>
                            <a:latin typeface="Cambria Math"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𝑦</m:t>
                        </m:r>
                      </m:e>
                      <m:sub>
                        <m:r>
                          <a:rPr lang="en-US" altLang="zh-CN" i="1">
                            <a:solidFill>
                              <a:srgbClr val="09405E"/>
                            </a:solidFill>
                            <a:latin typeface="Cambria Math" charset="0"/>
                            <a:ea typeface="Cambria Math" charset="0"/>
                            <a:cs typeface="Cambria Math" charset="0"/>
                          </a:rPr>
                          <m:t>𝑐</m:t>
                        </m:r>
                      </m:sub>
                    </m:sSub>
                  </m:oMath>
                </a14:m>
                <a:r>
                  <a:rPr lang="zh-CN" altLang="en-US" dirty="0">
                    <a:solidFill>
                      <a:srgbClr val="09405E"/>
                    </a:solidFill>
                  </a:rPr>
                  <a:t>表示</a:t>
                </a:r>
                <a:r>
                  <a:rPr lang="zh-CN" altLang="en-US" dirty="0">
                    <a:solidFill>
                      <a:srgbClr val="09405E"/>
                    </a:solidFill>
                    <a:latin typeface="微软雅黑" pitchFamily="34" charset="-122"/>
                    <a:ea typeface="微软雅黑" pitchFamily="34" charset="-122"/>
                  </a:rPr>
                  <a:t>向量</a:t>
                </a:r>
                <a14:m>
                  <m:oMath xmlns:m="http://schemas.openxmlformats.org/officeDocument/2006/math">
                    <m:r>
                      <a:rPr lang="en-US" altLang="zh-CN" b="1" i="1">
                        <a:solidFill>
                          <a:srgbClr val="09405E"/>
                        </a:solidFill>
                        <a:latin typeface="Cambria Math" charset="0"/>
                      </a:rPr>
                      <m:t>𝒚</m:t>
                    </m:r>
                  </m:oMath>
                </a14:m>
                <a:r>
                  <a:rPr lang="zh-CN" altLang="en-US" dirty="0">
                    <a:solidFill>
                      <a:srgbClr val="09405E"/>
                    </a:solidFill>
                  </a:rPr>
                  <a:t>的</a:t>
                </a:r>
                <a:r>
                  <a:rPr lang="zh-CN" altLang="en-US" dirty="0">
                    <a:solidFill>
                      <a:srgbClr val="09405E"/>
                    </a:solidFill>
                    <a:latin typeface="微软雅黑" pitchFamily="34" charset="-122"/>
                    <a:ea typeface="微软雅黑" pitchFamily="34" charset="-122"/>
                  </a:rPr>
                  <a:t>第</a:t>
                </a:r>
                <a14:m>
                  <m:oMath xmlns:m="http://schemas.openxmlformats.org/officeDocument/2006/math">
                    <m: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 </m:t>
                    </m:r>
                  </m:oMath>
                </a14:m>
                <a:r>
                  <a:rPr lang="zh-CN" altLang="en-US" dirty="0">
                    <a:solidFill>
                      <a:srgbClr val="09405E"/>
                    </a:solidFill>
                  </a:rPr>
                  <a:t>个</a:t>
                </a:r>
                <a:r>
                  <a:rPr lang="zh-CN" altLang="en-US" dirty="0" smtClean="0">
                    <a:solidFill>
                      <a:srgbClr val="09405E"/>
                    </a:solidFill>
                  </a:rPr>
                  <a:t>元素。</a:t>
                </a:r>
                <a:endParaRPr lang="en-US" altLang="zh-CN" dirty="0" smtClean="0">
                  <a:solidFill>
                    <a:srgbClr val="09405E"/>
                  </a:solidFill>
                </a:endParaRPr>
              </a:p>
              <a:p>
                <a:pPr>
                  <a:lnSpc>
                    <a:spcPct val="100000"/>
                  </a:lnSpc>
                </a:pPr>
                <a:endParaRPr kumimoji="1" lang="en-US" altLang="zh-CN" dirty="0">
                  <a:solidFill>
                    <a:srgbClr val="09405E"/>
                  </a:solidFill>
                </a:endParaRPr>
              </a:p>
              <a:p>
                <a:pPr>
                  <a:lnSpc>
                    <a:spcPct val="100000"/>
                  </a:lnSpc>
                </a:pPr>
                <a:r>
                  <a:rPr lang="zh-CN" altLang="en-US" dirty="0">
                    <a:solidFill>
                      <a:srgbClr val="09405E"/>
                    </a:solidFill>
                    <a:latin typeface="微软雅黑" pitchFamily="34" charset="-122"/>
                    <a:ea typeface="微软雅黑" pitchFamily="34" charset="-122"/>
                  </a:rPr>
                  <a:t>或者用标量形式记为</a:t>
                </a:r>
                <a:r>
                  <a:rPr lang="zh-CN" altLang="en-US" dirty="0">
                    <a:solidFill>
                      <a:srgbClr val="09405E"/>
                    </a:solidFill>
                  </a:rPr>
                  <a:t>：</a:t>
                </a:r>
                <a14:m>
                  <m:oMath xmlns:m="http://schemas.openxmlformats.org/officeDocument/2006/math">
                    <m:r>
                      <a:rPr lang="en-US" altLang="zh-CN" i="1" dirty="0">
                        <a:solidFill>
                          <a:srgbClr val="09405E"/>
                        </a:solidFill>
                        <a:latin typeface="Cambria Math" charset="0"/>
                      </a:rPr>
                      <m:t>𝐶𝑎𝑡</m:t>
                    </m:r>
                    <m:d>
                      <m:dPr>
                        <m:ctrlPr>
                          <a:rPr lang="en-US" altLang="zh-CN" b="1" i="1" dirty="0">
                            <a:solidFill>
                              <a:srgbClr val="09405E"/>
                            </a:solidFill>
                            <a:latin typeface="Cambria Math" charset="0"/>
                          </a:rPr>
                        </m:ctrlPr>
                      </m:dPr>
                      <m:e>
                        <m:r>
                          <a:rPr lang="en-US" altLang="zh-CN" i="1" dirty="0">
                            <a:solidFill>
                              <a:srgbClr val="09405E"/>
                            </a:solidFill>
                            <a:latin typeface="Cambria Math" charset="0"/>
                          </a:rPr>
                          <m:t>𝑦</m:t>
                        </m:r>
                        <m:r>
                          <a:rPr lang="en-US" altLang="zh-CN" i="1" dirty="0">
                            <a:solidFill>
                              <a:srgbClr val="09405E"/>
                            </a:solidFill>
                            <a:latin typeface="Cambria Math" charset="0"/>
                          </a:rPr>
                          <m:t>;</m:t>
                        </m:r>
                        <m:r>
                          <a:rPr lang="zh-CN" altLang="en-US" b="1" i="1">
                            <a:solidFill>
                              <a:srgbClr val="09405E"/>
                            </a:solidFill>
                            <a:latin typeface="Cambria Math" charset="0"/>
                            <a:ea typeface="Cambria Math" charset="0"/>
                            <a:cs typeface="Cambria Math" charset="0"/>
                          </a:rPr>
                          <m:t>𝜽</m:t>
                        </m:r>
                      </m:e>
                    </m:d>
                    <m:r>
                      <a:rPr lang="en-US" altLang="zh-CN">
                        <a:solidFill>
                          <a:srgbClr val="09405E"/>
                        </a:solidFill>
                        <a:latin typeface="Cambria Math" charset="0"/>
                        <a:ea typeface="Cambria Math" charset="0"/>
                        <a:cs typeface="Cambria Math" charset="0"/>
                      </a:rPr>
                      <m:t>=</m:t>
                    </m:r>
                    <m:nary>
                      <m:naryPr>
                        <m:chr m:val="∏"/>
                        <m:ctrlPr>
                          <a:rPr lang="is-IS" altLang="zh-CN" i="1">
                            <a:solidFill>
                              <a:srgbClr val="09405E"/>
                            </a:solidFill>
                            <a:latin typeface="Cambria Math" charset="0"/>
                            <a:ea typeface="Cambria Math" charset="0"/>
                            <a:cs typeface="Cambria Math" charset="0"/>
                          </a:rPr>
                        </m:ctrlPr>
                      </m:naryPr>
                      <m:sub>
                        <m:r>
                          <m:rPr>
                            <m:brk m:alnAt="23"/>
                          </m:rP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=1</m:t>
                        </m:r>
                      </m:sub>
                      <m:sup>
                        <m:r>
                          <a:rPr lang="en-US" altLang="zh-CN" i="1">
                            <a:solidFill>
                              <a:srgbClr val="09405E"/>
                            </a:solidFill>
                            <a:latin typeface="Cambria Math" charset="0"/>
                            <a:ea typeface="Cambria Math" charset="0"/>
                            <a:cs typeface="Cambria Math" charset="0"/>
                          </a:rPr>
                          <m:t>𝐶</m:t>
                        </m:r>
                      </m:sup>
                      <m:e>
                        <m:sSubSup>
                          <m:sSubSupPr>
                            <m:ctrlPr>
                              <a:rPr lang="en-US" altLang="zh-CN" i="1">
                                <a:solidFill>
                                  <a:srgbClr val="09405E"/>
                                </a:solidFill>
                                <a:latin typeface="Cambria Math" charset="0"/>
                                <a:ea typeface="Cambria Math" charset="0"/>
                                <a:cs typeface="Cambria Math" charset="0"/>
                              </a:rPr>
                            </m:ctrlPr>
                          </m:sSubSup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ea typeface="Cambria Math" charset="0"/>
                                <a:cs typeface="Cambria Math" charset="0"/>
                              </a:rPr>
                              <m:t>𝑐</m:t>
                            </m:r>
                          </m:sub>
                          <m:sup>
                            <m:r>
                              <a:rPr lang="en-US" altLang="zh-CN" i="1">
                                <a:solidFill>
                                  <a:srgbClr val="09405E"/>
                                </a:solidFill>
                                <a:latin typeface="Cambria Math" charset="0"/>
                                <a:ea typeface="Cambria Math" charset="0"/>
                                <a:cs typeface="Cambria Math" charset="0"/>
                              </a:rPr>
                              <m:t>𝐼</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𝑦</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m:t>
                            </m:r>
                          </m:sup>
                        </m:sSubSup>
                      </m:e>
                    </m:nary>
                  </m:oMath>
                </a14:m>
                <a:r>
                  <a:rPr kumimoji="1" lang="zh-CN" altLang="en-US" dirty="0" smtClean="0">
                    <a:solidFill>
                      <a:srgbClr val="09405E"/>
                    </a:solidFill>
                  </a:rPr>
                  <a:t>，</a:t>
                </a:r>
                <a:endParaRPr kumimoji="1" lang="en-US" altLang="zh-CN" dirty="0" smtClean="0">
                  <a:solidFill>
                    <a:srgbClr val="09405E"/>
                  </a:solidFill>
                </a:endParaRPr>
              </a:p>
              <a:p>
                <a:pPr>
                  <a:lnSpc>
                    <a:spcPct val="100000"/>
                  </a:lnSpc>
                </a:pPr>
                <a:r>
                  <a:rPr lang="zh-CN" altLang="en-US" dirty="0">
                    <a:solidFill>
                      <a:srgbClr val="09405E"/>
                    </a:solidFill>
                  </a:rPr>
                  <a:t>其中</a:t>
                </a:r>
                <a14:m>
                  <m:oMath xmlns:m="http://schemas.openxmlformats.org/officeDocument/2006/math">
                    <m:r>
                      <a:rPr lang="en-US" altLang="zh-CN" i="1">
                        <a:solidFill>
                          <a:srgbClr val="09405E"/>
                        </a:solidFill>
                        <a:latin typeface="Cambria Math" charset="0"/>
                        <a:ea typeface="Cambria Math" charset="0"/>
                        <a:cs typeface="Cambria Math" charset="0"/>
                      </a:rPr>
                      <m:t>𝐼</m:t>
                    </m:r>
                    <m:r>
                      <a:rPr lang="en-US" altLang="zh-CN" i="1">
                        <a:solidFill>
                          <a:srgbClr val="09405E"/>
                        </a:solidFill>
                        <a:latin typeface="Cambria Math" charset="0"/>
                        <a:ea typeface="Cambria Math" charset="0"/>
                        <a:cs typeface="Cambria Math" charset="0"/>
                      </a:rPr>
                      <m:t>(.) </m:t>
                    </m:r>
                  </m:oMath>
                </a14:m>
                <a:r>
                  <a:rPr lang="zh-CN" altLang="en-US" dirty="0">
                    <a:solidFill>
                      <a:srgbClr val="09405E"/>
                    </a:solidFill>
                  </a:rPr>
                  <a:t>为示性函数，当括号中条件满足时函数值为</a:t>
                </a:r>
                <a:r>
                  <a:rPr lang="en-US" altLang="zh-CN" dirty="0">
                    <a:solidFill>
                      <a:srgbClr val="09405E"/>
                    </a:solidFill>
                  </a:rPr>
                  <a:t>1</a:t>
                </a:r>
                <a:r>
                  <a:rPr lang="zh-CN" altLang="en-US" dirty="0">
                    <a:solidFill>
                      <a:srgbClr val="09405E"/>
                    </a:solidFill>
                  </a:rPr>
                  <a:t>，否则为</a:t>
                </a:r>
                <a:r>
                  <a:rPr lang="en-US" altLang="zh-CN" dirty="0" smtClean="0">
                    <a:solidFill>
                      <a:srgbClr val="09405E"/>
                    </a:solidFill>
                  </a:rPr>
                  <a:t>0</a:t>
                </a:r>
                <a:r>
                  <a:rPr lang="zh-CN" altLang="en-US" dirty="0" smtClean="0">
                    <a:solidFill>
                      <a:srgbClr val="09405E"/>
                    </a:solidFill>
                  </a:rPr>
                  <a:t>。</a:t>
                </a: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r="-453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1541043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142663" cy="5237271"/>
              </a:xfrm>
            </p:spPr>
            <p:txBody>
              <a:bodyPr/>
              <a:lstStyle/>
              <a:p>
                <a:pPr>
                  <a:lnSpc>
                    <a:spcPct val="100000"/>
                  </a:lnSpc>
                </a:pPr>
                <a:r>
                  <a:rPr lang="zh-CN" altLang="en-US" dirty="0" smtClean="0">
                    <a:solidFill>
                      <a:srgbClr val="09405E"/>
                    </a:solidFill>
                  </a:rPr>
                  <a:t>类似两类分类模型推导，假设输出</a:t>
                </a:r>
                <a14:m>
                  <m:oMath xmlns:m="http://schemas.openxmlformats.org/officeDocument/2006/math">
                    <m:r>
                      <a:rPr lang="en-US" altLang="zh-CN" i="1" dirty="0">
                        <a:solidFill>
                          <a:srgbClr val="09405E"/>
                        </a:solidFill>
                        <a:latin typeface="Cambria Math" charset="0"/>
                      </a:rPr>
                      <m:t>𝑦</m:t>
                    </m:r>
                    <m:r>
                      <a:rPr lang="en-US" altLang="zh-CN" i="1" dirty="0">
                        <a:solidFill>
                          <a:srgbClr val="09405E"/>
                        </a:solidFill>
                        <a:latin typeface="Cambria Math" charset="0"/>
                      </a:rPr>
                      <m:t>=</m:t>
                    </m:r>
                    <m:r>
                      <a:rPr lang="en-US" altLang="zh-CN" i="1" dirty="0">
                        <a:solidFill>
                          <a:srgbClr val="09405E"/>
                        </a:solidFill>
                        <a:latin typeface="Cambria Math" charset="0"/>
                      </a:rPr>
                      <m:t>𝑐</m:t>
                    </m:r>
                  </m:oMath>
                </a14:m>
                <a:r>
                  <a:rPr lang="zh-CN" altLang="en-US" dirty="0">
                    <a:solidFill>
                      <a:srgbClr val="09405E"/>
                    </a:solidFill>
                  </a:rPr>
                  <a:t>的概率可以由</a:t>
                </a:r>
                <a14:m>
                  <m:oMath xmlns:m="http://schemas.openxmlformats.org/officeDocument/2006/math">
                    <m:r>
                      <a:rPr lang="en-US" altLang="zh-CN" b="1">
                        <a:solidFill>
                          <a:srgbClr val="09405E"/>
                        </a:solidFill>
                        <a:latin typeface="Cambria Math" charset="0"/>
                      </a:rPr>
                      <m:t>𝐱</m:t>
                    </m:r>
                  </m:oMath>
                </a14:m>
                <a:r>
                  <a:rPr lang="zh-CN" altLang="en-US" dirty="0">
                    <a:solidFill>
                      <a:srgbClr val="09405E"/>
                    </a:solidFill>
                  </a:rPr>
                  <a:t>的线性组合再经过</a:t>
                </a:r>
                <a:r>
                  <a:rPr lang="en-US" altLang="zh-CN" dirty="0">
                    <a:solidFill>
                      <a:srgbClr val="09405E"/>
                    </a:solidFill>
                  </a:rPr>
                  <a:t>sigmoid</a:t>
                </a:r>
                <a:r>
                  <a:rPr lang="zh-CN" altLang="en-US" dirty="0">
                    <a:solidFill>
                      <a:srgbClr val="09405E"/>
                    </a:solidFill>
                  </a:rPr>
                  <a:t>函数变换</a:t>
                </a:r>
                <a:r>
                  <a:rPr lang="zh-CN" altLang="en-US" dirty="0" smtClean="0">
                    <a:solidFill>
                      <a:srgbClr val="09405E"/>
                    </a:solidFill>
                  </a:rPr>
                  <a:t>得到</a:t>
                </a:r>
                <a:endParaRPr lang="en-US" altLang="zh-CN" dirty="0" smtClean="0">
                  <a:solidFill>
                    <a:srgbClr val="09405E"/>
                  </a:solidFill>
                </a:endParaRPr>
              </a:p>
              <a:p>
                <a:pPr>
                  <a:lnSpc>
                    <a:spcPct val="100000"/>
                  </a:lnSpc>
                </a:pPr>
                <a:endParaRPr kumimoji="1" lang="en-US" altLang="zh-CN" dirty="0">
                  <a:solidFill>
                    <a:srgbClr val="09405E"/>
                  </a:solidFill>
                </a:endParaRPr>
              </a:p>
              <a:p>
                <a:pPr>
                  <a:lnSpc>
                    <a:spcPct val="100000"/>
                  </a:lnSpc>
                </a:pPr>
                <a:endParaRPr kumimoji="1" lang="en-US" altLang="zh-CN" dirty="0" smtClean="0">
                  <a:solidFill>
                    <a:srgbClr val="09405E"/>
                  </a:solidFill>
                </a:endParaRPr>
              </a:p>
              <a:p>
                <a:pPr>
                  <a:lnSpc>
                    <a:spcPct val="100000"/>
                  </a:lnSpc>
                </a:pPr>
                <a:endParaRPr kumimoji="1" lang="en-US" altLang="zh-CN" dirty="0">
                  <a:solidFill>
                    <a:srgbClr val="09405E"/>
                  </a:solidFill>
                </a:endParaRPr>
              </a:p>
              <a:p>
                <a:pPr>
                  <a:lnSpc>
                    <a:spcPct val="100000"/>
                  </a:lnSpc>
                </a:pPr>
                <a:r>
                  <a:rPr lang="zh-CN" altLang="en-US" dirty="0">
                    <a:solidFill>
                      <a:srgbClr val="09405E"/>
                    </a:solidFill>
                  </a:rPr>
                  <a:t>上述等式右边为</a:t>
                </a:r>
                <a:r>
                  <a:rPr lang="en-US" altLang="zh-CN" dirty="0" err="1">
                    <a:solidFill>
                      <a:srgbClr val="C00000"/>
                    </a:solidFill>
                  </a:rPr>
                  <a:t>Softmax</a:t>
                </a:r>
                <a:r>
                  <a:rPr lang="zh-CN" altLang="en-US" dirty="0">
                    <a:solidFill>
                      <a:srgbClr val="C00000"/>
                    </a:solidFill>
                  </a:rPr>
                  <a:t>函数</a:t>
                </a:r>
                <a:r>
                  <a:rPr lang="zh-CN" altLang="en-US" dirty="0">
                    <a:solidFill>
                      <a:srgbClr val="09405E"/>
                    </a:solidFill>
                  </a:rPr>
                  <a:t>。</a:t>
                </a:r>
                <a:r>
                  <a:rPr lang="en-US" altLang="zh-CN" dirty="0" err="1">
                    <a:solidFill>
                      <a:srgbClr val="09405E"/>
                    </a:solidFill>
                  </a:rPr>
                  <a:t>Softmax</a:t>
                </a:r>
                <a:r>
                  <a:rPr lang="zh-CN" altLang="en-US" dirty="0">
                    <a:solidFill>
                      <a:srgbClr val="09405E"/>
                    </a:solidFill>
                  </a:rPr>
                  <a:t>函数为</a:t>
                </a:r>
                <a:r>
                  <a:rPr lang="en-US" altLang="zh-CN" dirty="0">
                    <a:solidFill>
                      <a:srgbClr val="09405E"/>
                    </a:solidFill>
                  </a:rPr>
                  <a:t>sigmoid</a:t>
                </a:r>
                <a:r>
                  <a:rPr lang="zh-CN" altLang="en-US" dirty="0">
                    <a:solidFill>
                      <a:srgbClr val="09405E"/>
                    </a:solidFill>
                  </a:rPr>
                  <a:t>函数的推广，将</a:t>
                </a:r>
                <a14:m>
                  <m:oMath xmlns:m="http://schemas.openxmlformats.org/officeDocument/2006/math">
                    <m:r>
                      <a:rPr lang="en-US" altLang="zh-CN" i="1" dirty="0">
                        <a:solidFill>
                          <a:srgbClr val="09405E"/>
                        </a:solidFill>
                        <a:latin typeface="Cambria Math" charset="0"/>
                      </a:rPr>
                      <m:t>𝐶</m:t>
                    </m:r>
                  </m:oMath>
                </a14:m>
                <a:r>
                  <a:rPr lang="zh-CN" altLang="en-US" dirty="0">
                    <a:solidFill>
                      <a:srgbClr val="09405E"/>
                    </a:solidFill>
                  </a:rPr>
                  <a:t>维向量的每个元素转换为</a:t>
                </a:r>
                <a14:m>
                  <m:oMath xmlns:m="http://schemas.openxmlformats.org/officeDocument/2006/math">
                    <m:r>
                      <a:rPr lang="en-US" altLang="zh-CN" i="1">
                        <a:solidFill>
                          <a:srgbClr val="09405E"/>
                        </a:solidFill>
                        <a:latin typeface="Cambria Math" charset="0"/>
                      </a:rPr>
                      <m:t>[0,1]</m:t>
                    </m:r>
                  </m:oMath>
                </a14:m>
                <a:r>
                  <a:rPr lang="zh-CN" altLang="en-US" dirty="0">
                    <a:solidFill>
                      <a:srgbClr val="09405E"/>
                    </a:solidFill>
                  </a:rPr>
                  <a:t>的数，且变换后元素之和为</a:t>
                </a:r>
                <a:r>
                  <a:rPr lang="en-US" altLang="zh-CN" dirty="0" smtClean="0">
                    <a:solidFill>
                      <a:srgbClr val="09405E"/>
                    </a:solidFill>
                  </a:rPr>
                  <a:t>1</a:t>
                </a:r>
                <a:r>
                  <a:rPr lang="zh-CN" altLang="en-US" dirty="0" smtClean="0">
                    <a:solidFill>
                      <a:srgbClr val="09405E"/>
                    </a:solidFill>
                  </a:rPr>
                  <a:t>：</a:t>
                </a:r>
                <a:endParaRPr lang="en-US" altLang="zh-CN" dirty="0" smtClean="0">
                  <a:solidFill>
                    <a:srgbClr val="09405E"/>
                  </a:solidFill>
                </a:endParaRPr>
              </a:p>
              <a:p>
                <a:pPr>
                  <a:lnSpc>
                    <a:spcPct val="100000"/>
                  </a:lnSpc>
                </a:pPr>
                <a:endParaRPr kumimoji="1" lang="en-US" altLang="zh-CN" dirty="0">
                  <a:solidFill>
                    <a:srgbClr val="09405E"/>
                  </a:solidFill>
                </a:endParaRPr>
              </a:p>
              <a:p>
                <a:pPr>
                  <a:lnSpc>
                    <a:spcPct val="100000"/>
                  </a:lnSpc>
                </a:pPr>
                <a:endParaRPr kumimoji="1" lang="en-US" altLang="zh-CN" dirty="0" smtClean="0">
                  <a:solidFill>
                    <a:srgbClr val="09405E"/>
                  </a:solidFill>
                </a:endParaRPr>
              </a:p>
              <a:p>
                <a:pPr>
                  <a:lnSpc>
                    <a:spcPct val="100000"/>
                  </a:lnSpc>
                </a:pPr>
                <a:endParaRPr kumimoji="1" lang="en-US" altLang="zh-CN" dirty="0">
                  <a:solidFill>
                    <a:srgbClr val="09405E"/>
                  </a:solidFill>
                </a:endParaRPr>
              </a:p>
              <a:p>
                <a:pPr>
                  <a:lnSpc>
                    <a:spcPct val="100000"/>
                  </a:lnSpc>
                </a:pPr>
                <a:endParaRPr kumimoji="1" lang="en-US" altLang="zh-CN" dirty="0" smtClean="0">
                  <a:solidFill>
                    <a:srgbClr val="09405E"/>
                  </a:solidFill>
                </a:endParaRPr>
              </a:p>
              <a:p>
                <a:pPr>
                  <a:lnSpc>
                    <a:spcPct val="100000"/>
                  </a:lnSpc>
                </a:pPr>
                <a:r>
                  <a:rPr lang="zh-CN" altLang="en-US" dirty="0">
                    <a:solidFill>
                      <a:srgbClr val="09405E"/>
                    </a:solidFill>
                  </a:rPr>
                  <a:t>因此得到的分类器被称为</a:t>
                </a:r>
                <a:r>
                  <a:rPr lang="en-US" altLang="zh-CN" dirty="0" err="1">
                    <a:solidFill>
                      <a:srgbClr val="09405E"/>
                    </a:solidFill>
                  </a:rPr>
                  <a:t>Softmax</a:t>
                </a:r>
                <a:r>
                  <a:rPr lang="zh-CN" altLang="en-US" dirty="0">
                    <a:solidFill>
                      <a:srgbClr val="09405E"/>
                    </a:solidFill>
                  </a:rPr>
                  <a:t>分类</a:t>
                </a:r>
                <a:r>
                  <a:rPr lang="zh-CN" altLang="en-US" dirty="0" smtClean="0">
                    <a:solidFill>
                      <a:srgbClr val="09405E"/>
                    </a:solidFill>
                  </a:rPr>
                  <a:t>器。</a:t>
                </a: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142663" cy="5237271"/>
              </a:xfrm>
              <a:blipFill rotWithShape="0">
                <a:blip r:embed="rId2"/>
                <a:stretch>
                  <a:fillRect l="-930" t="-1164" r="-3337" b="-279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endParaRPr kumimoji="1" lang="zh-CN" altLang="en-US"/>
          </a:p>
        </p:txBody>
      </p:sp>
      <mc:AlternateContent xmlns:mc="http://schemas.openxmlformats.org/markup-compatibility/2006">
        <mc:Choice xmlns:a14="http://schemas.microsoft.com/office/drawing/2010/main" Requires="a14">
          <p:sp>
            <p:nvSpPr>
              <p:cNvPr id="4" name="矩形 3"/>
              <p:cNvSpPr/>
              <p:nvPr/>
            </p:nvSpPr>
            <p:spPr>
              <a:xfrm>
                <a:off x="2970682" y="1885045"/>
                <a:ext cx="6094745" cy="1275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solidFill>
                            <a:srgbClr val="09405E"/>
                          </a:solidFill>
                          <a:latin typeface="Cambria Math" charset="0"/>
                          <a:ea typeface="Microsoft YaHei" charset="-122"/>
                          <a:cs typeface="Microsoft YaHei" charset="-122"/>
                        </a:rPr>
                        <m:t>𝑝</m:t>
                      </m:r>
                      <m:d>
                        <m:dPr>
                          <m:ctrlPr>
                            <a:rPr lang="en-US" altLang="zh-CN" sz="3200" i="1">
                              <a:solidFill>
                                <a:srgbClr val="09405E"/>
                              </a:solidFill>
                              <a:latin typeface="Cambria Math" charset="0"/>
                              <a:ea typeface="Microsoft YaHei" charset="-122"/>
                              <a:cs typeface="Microsoft YaHei" charset="-122"/>
                            </a:rPr>
                          </m:ctrlPr>
                        </m:dPr>
                        <m:e>
                          <m:r>
                            <a:rPr lang="en-US" altLang="zh-CN" sz="3200" i="1">
                              <a:solidFill>
                                <a:srgbClr val="09405E"/>
                              </a:solidFill>
                              <a:latin typeface="Cambria Math" charset="0"/>
                              <a:ea typeface="Microsoft YaHei" charset="-122"/>
                              <a:cs typeface="Microsoft YaHei" charset="-122"/>
                            </a:rPr>
                            <m:t>𝑦</m:t>
                          </m:r>
                          <m:r>
                            <a:rPr lang="en-US" altLang="zh-CN" sz="3200" i="1">
                              <a:solidFill>
                                <a:srgbClr val="09405E"/>
                              </a:solidFill>
                              <a:latin typeface="Cambria Math" charset="0"/>
                              <a:ea typeface="Microsoft YaHei" charset="-122"/>
                              <a:cs typeface="Microsoft YaHei" charset="-122"/>
                            </a:rPr>
                            <m:t>=</m:t>
                          </m:r>
                          <m:r>
                            <a:rPr lang="en-US" altLang="zh-CN" sz="3200" i="1">
                              <a:solidFill>
                                <a:srgbClr val="09405E"/>
                              </a:solidFill>
                              <a:latin typeface="Cambria Math" charset="0"/>
                              <a:ea typeface="Microsoft YaHei" charset="-122"/>
                              <a:cs typeface="Microsoft YaHei" charset="-122"/>
                            </a:rPr>
                            <m:t>𝑐</m:t>
                          </m:r>
                        </m:e>
                        <m:e>
                          <m:r>
                            <a:rPr lang="en-US" altLang="zh-CN" sz="3200" b="1" i="1">
                              <a:solidFill>
                                <a:srgbClr val="09405E"/>
                              </a:solidFill>
                              <a:latin typeface="Cambria Math" charset="0"/>
                              <a:ea typeface="Microsoft YaHei" charset="-122"/>
                              <a:cs typeface="Microsoft YaHei" charset="-122"/>
                            </a:rPr>
                            <m:t>𝒙</m:t>
                          </m:r>
                          <m:r>
                            <a:rPr lang="en-US" altLang="zh-CN" sz="3200" i="1">
                              <a:solidFill>
                                <a:srgbClr val="09405E"/>
                              </a:solidFill>
                              <a:latin typeface="Cambria Math" charset="0"/>
                              <a:ea typeface="Microsoft YaHei" charset="-122"/>
                              <a:cs typeface="Microsoft YaHei" charset="-122"/>
                            </a:rPr>
                            <m:t>, </m:t>
                          </m:r>
                          <m:r>
                            <a:rPr lang="en-US" altLang="zh-CN" sz="3200" b="1" i="1">
                              <a:solidFill>
                                <a:srgbClr val="09405E"/>
                              </a:solidFill>
                              <a:latin typeface="Cambria Math" charset="0"/>
                              <a:ea typeface="Microsoft YaHei" charset="-122"/>
                              <a:cs typeface="Microsoft YaHei" charset="-122"/>
                            </a:rPr>
                            <m:t>𝑾</m:t>
                          </m:r>
                        </m:e>
                      </m:d>
                      <m:r>
                        <a:rPr lang="en-US" altLang="zh-CN" sz="3200" b="1" i="1" smtClean="0">
                          <a:solidFill>
                            <a:srgbClr val="09405E"/>
                          </a:solidFill>
                          <a:latin typeface="Cambria Math" charset="0"/>
                          <a:ea typeface="Microsoft YaHei" charset="-122"/>
                          <a:cs typeface="Microsoft YaHei" charset="-122"/>
                        </a:rPr>
                        <m:t>=</m:t>
                      </m:r>
                      <m:f>
                        <m:fPr>
                          <m:ctrlPr>
                            <a:rPr lang="mr-IN" altLang="zh-CN" sz="3200" i="1" smtClean="0">
                              <a:solidFill>
                                <a:srgbClr val="09405E"/>
                              </a:solidFill>
                              <a:latin typeface="Cambria Math" charset="0"/>
                              <a:ea typeface="Microsoft YaHei" charset="-122"/>
                              <a:cs typeface="Microsoft YaHei" charset="-122"/>
                            </a:rPr>
                          </m:ctrlPr>
                        </m:fPr>
                        <m:num>
                          <m:r>
                            <m:rPr>
                              <m:sty m:val="p"/>
                            </m:rPr>
                            <a:rPr lang="en-US" altLang="zh-CN" sz="3200" b="0" i="0" smtClean="0">
                              <a:solidFill>
                                <a:srgbClr val="09405E"/>
                              </a:solidFill>
                              <a:latin typeface="Cambria Math" charset="0"/>
                              <a:ea typeface="Microsoft YaHei" charset="-122"/>
                              <a:cs typeface="Microsoft YaHei" charset="-122"/>
                            </a:rPr>
                            <m:t>exp</m:t>
                          </m:r>
                          <m:d>
                            <m:dPr>
                              <m:ctrlPr>
                                <a:rPr lang="mr-IN" altLang="zh-CN" sz="3200" b="0" i="1" smtClean="0">
                                  <a:solidFill>
                                    <a:srgbClr val="09405E"/>
                                  </a:solidFill>
                                  <a:latin typeface="Cambria Math" charset="0"/>
                                  <a:ea typeface="Microsoft YaHei" charset="-122"/>
                                  <a:cs typeface="Microsoft YaHei" charset="-122"/>
                                </a:rPr>
                              </m:ctrlPr>
                            </m:dPr>
                            <m:e>
                              <m:sSubSup>
                                <m:sSubSupPr>
                                  <m:ctrlPr>
                                    <a:rPr lang="en-US" altLang="zh-CN" sz="3200" i="1">
                                      <a:solidFill>
                                        <a:srgbClr val="09405E"/>
                                      </a:solidFill>
                                      <a:latin typeface="Cambria Math" charset="0"/>
                                      <a:ea typeface="Cambria Math" charset="0"/>
                                      <a:cs typeface="Cambria Math" charset="0"/>
                                    </a:rPr>
                                  </m:ctrlPr>
                                </m:sSubSupPr>
                                <m:e>
                                  <m:r>
                                    <a:rPr lang="en-US" altLang="zh-CN" sz="3200" b="1" i="1">
                                      <a:solidFill>
                                        <a:srgbClr val="09405E"/>
                                      </a:solidFill>
                                      <a:latin typeface="Cambria Math" charset="0"/>
                                      <a:ea typeface="Cambria Math" charset="0"/>
                                      <a:cs typeface="Cambria Math" charset="0"/>
                                    </a:rPr>
                                    <m:t>𝒘</m:t>
                                  </m:r>
                                </m:e>
                                <m:sub>
                                  <m:r>
                                    <a:rPr lang="en-US" altLang="zh-CN" sz="3200" i="1">
                                      <a:solidFill>
                                        <a:srgbClr val="09405E"/>
                                      </a:solidFill>
                                      <a:latin typeface="Cambria Math" charset="0"/>
                                      <a:ea typeface="Cambria Math" charset="0"/>
                                      <a:cs typeface="Cambria Math" charset="0"/>
                                    </a:rPr>
                                    <m:t>𝑐</m:t>
                                  </m:r>
                                </m:sub>
                                <m:sup>
                                  <m:r>
                                    <m:rPr>
                                      <m:sty m:val="p"/>
                                    </m:rPr>
                                    <a:rPr lang="en-US" altLang="zh-CN" sz="3200" i="0">
                                      <a:solidFill>
                                        <a:srgbClr val="09405E"/>
                                      </a:solidFill>
                                      <a:latin typeface="Cambria Math" charset="0"/>
                                      <a:ea typeface="Cambria Math" charset="0"/>
                                      <a:cs typeface="Cambria Math" charset="0"/>
                                    </a:rPr>
                                    <m:t>T</m:t>
                                  </m:r>
                                </m:sup>
                              </m:sSubSup>
                              <m:r>
                                <a:rPr lang="en-US" altLang="zh-CN" sz="3200" b="1" i="1">
                                  <a:solidFill>
                                    <a:srgbClr val="09405E"/>
                                  </a:solidFill>
                                  <a:latin typeface="Cambria Math" charset="0"/>
                                  <a:ea typeface="Microsoft YaHei" charset="-122"/>
                                  <a:cs typeface="Microsoft YaHei" charset="-122"/>
                                </a:rPr>
                                <m:t>𝒙</m:t>
                              </m:r>
                            </m:e>
                          </m:d>
                        </m:num>
                        <m:den>
                          <m:nary>
                            <m:naryPr>
                              <m:chr m:val="∑"/>
                              <m:ctrlPr>
                                <a:rPr lang="is-IS" altLang="zh-CN" sz="3200" i="1" smtClean="0">
                                  <a:solidFill>
                                    <a:srgbClr val="09405E"/>
                                  </a:solidFill>
                                  <a:latin typeface="Cambria Math" charset="0"/>
                                  <a:ea typeface="Microsoft YaHei" charset="-122"/>
                                  <a:cs typeface="Microsoft YaHei" charset="-122"/>
                                </a:rPr>
                              </m:ctrlPr>
                            </m:naryPr>
                            <m:sub>
                              <m:sSup>
                                <m:sSupPr>
                                  <m:ctrlPr>
                                    <a:rPr lang="en-US" altLang="zh-CN" sz="3200" b="0" i="1" smtClean="0">
                                      <a:solidFill>
                                        <a:srgbClr val="09405E"/>
                                      </a:solidFill>
                                      <a:latin typeface="Cambria Math" charset="0"/>
                                      <a:ea typeface="Microsoft YaHei" charset="-122"/>
                                      <a:cs typeface="Microsoft YaHei" charset="-122"/>
                                    </a:rPr>
                                  </m:ctrlPr>
                                </m:sSupPr>
                                <m:e>
                                  <m:r>
                                    <m:rPr>
                                      <m:brk m:alnAt="23"/>
                                    </m:rPr>
                                    <a:rPr lang="en-US" altLang="zh-CN" sz="3200" b="0" i="1" smtClean="0">
                                      <a:solidFill>
                                        <a:srgbClr val="09405E"/>
                                      </a:solidFill>
                                      <a:latin typeface="Cambria Math" charset="0"/>
                                      <a:ea typeface="Microsoft YaHei" charset="-122"/>
                                      <a:cs typeface="Microsoft YaHei" charset="-122"/>
                                    </a:rPr>
                                    <m:t>𝑐</m:t>
                                  </m:r>
                                </m:e>
                                <m:sup>
                                  <m:r>
                                    <a:rPr lang="en-US" altLang="zh-CN" sz="3200" b="0" i="1" smtClean="0">
                                      <a:solidFill>
                                        <a:srgbClr val="09405E"/>
                                      </a:solidFill>
                                      <a:latin typeface="Cambria Math" charset="0"/>
                                      <a:ea typeface="Microsoft YaHei" charset="-122"/>
                                      <a:cs typeface="Microsoft YaHei" charset="-122"/>
                                    </a:rPr>
                                    <m:t>′</m:t>
                                  </m:r>
                                </m:sup>
                              </m:sSup>
                              <m:r>
                                <m:rPr>
                                  <m:brk m:alnAt="23"/>
                                </m:rPr>
                                <a:rPr lang="en-US" altLang="zh-CN" sz="3200" b="0" i="1" smtClean="0">
                                  <a:solidFill>
                                    <a:srgbClr val="09405E"/>
                                  </a:solidFill>
                                  <a:latin typeface="Cambria Math" charset="0"/>
                                  <a:ea typeface="Microsoft YaHei" charset="-122"/>
                                  <a:cs typeface="Microsoft YaHei" charset="-122"/>
                                </a:rPr>
                                <m:t>=</m:t>
                              </m:r>
                              <m:r>
                                <a:rPr lang="en-US" altLang="zh-CN" sz="3200" b="0" i="1" smtClean="0">
                                  <a:solidFill>
                                    <a:srgbClr val="09405E"/>
                                  </a:solidFill>
                                  <a:latin typeface="Cambria Math" charset="0"/>
                                  <a:ea typeface="Microsoft YaHei" charset="-122"/>
                                  <a:cs typeface="Microsoft YaHei" charset="-122"/>
                                </a:rPr>
                                <m:t>1</m:t>
                              </m:r>
                            </m:sub>
                            <m:sup>
                              <m:r>
                                <a:rPr lang="en-US" altLang="zh-CN" sz="3200" b="0" i="1" smtClean="0">
                                  <a:solidFill>
                                    <a:srgbClr val="09405E"/>
                                  </a:solidFill>
                                  <a:latin typeface="Cambria Math" charset="0"/>
                                  <a:ea typeface="Microsoft YaHei" charset="-122"/>
                                  <a:cs typeface="Microsoft YaHei" charset="-122"/>
                                </a:rPr>
                                <m:t>𝐶</m:t>
                              </m:r>
                            </m:sup>
                            <m:e>
                              <m:r>
                                <m:rPr>
                                  <m:sty m:val="p"/>
                                </m:rPr>
                                <a:rPr lang="en-US" altLang="zh-CN" sz="3200" i="0">
                                  <a:solidFill>
                                    <a:srgbClr val="09405E"/>
                                  </a:solidFill>
                                  <a:latin typeface="Cambria Math" charset="0"/>
                                  <a:ea typeface="Microsoft YaHei" charset="-122"/>
                                  <a:cs typeface="Microsoft YaHei" charset="-122"/>
                                </a:rPr>
                                <m:t>exp</m:t>
                              </m:r>
                              <m:d>
                                <m:dPr>
                                  <m:ctrlPr>
                                    <a:rPr lang="mr-IN" altLang="zh-CN" sz="3200" i="1">
                                      <a:solidFill>
                                        <a:srgbClr val="09405E"/>
                                      </a:solidFill>
                                      <a:latin typeface="Cambria Math" charset="0"/>
                                      <a:ea typeface="Microsoft YaHei" charset="-122"/>
                                      <a:cs typeface="Microsoft YaHei" charset="-122"/>
                                    </a:rPr>
                                  </m:ctrlPr>
                                </m:dPr>
                                <m:e>
                                  <m:sSubSup>
                                    <m:sSubSupPr>
                                      <m:ctrlPr>
                                        <a:rPr lang="en-US" altLang="zh-CN" sz="3200" i="1">
                                          <a:solidFill>
                                            <a:srgbClr val="09405E"/>
                                          </a:solidFill>
                                          <a:latin typeface="Cambria Math" charset="0"/>
                                          <a:ea typeface="Cambria Math" charset="0"/>
                                          <a:cs typeface="Cambria Math" charset="0"/>
                                        </a:rPr>
                                      </m:ctrlPr>
                                    </m:sSubSupPr>
                                    <m:e>
                                      <m:r>
                                        <a:rPr lang="en-US" altLang="zh-CN" sz="3200" b="1" i="1">
                                          <a:solidFill>
                                            <a:srgbClr val="09405E"/>
                                          </a:solidFill>
                                          <a:latin typeface="Cambria Math" charset="0"/>
                                          <a:ea typeface="Cambria Math" charset="0"/>
                                          <a:cs typeface="Cambria Math" charset="0"/>
                                        </a:rPr>
                                        <m:t>𝒘</m:t>
                                      </m:r>
                                    </m:e>
                                    <m:sub>
                                      <m:r>
                                        <a:rPr lang="en-US" altLang="zh-CN" sz="3200" i="1">
                                          <a:solidFill>
                                            <a:srgbClr val="09405E"/>
                                          </a:solidFill>
                                          <a:latin typeface="Cambria Math" charset="0"/>
                                          <a:ea typeface="Cambria Math" charset="0"/>
                                          <a:cs typeface="Cambria Math" charset="0"/>
                                        </a:rPr>
                                        <m:t>𝑐</m:t>
                                      </m:r>
                                      <m:r>
                                        <a:rPr lang="en-US" altLang="zh-CN" sz="3200" b="0" i="1" smtClean="0">
                                          <a:solidFill>
                                            <a:srgbClr val="09405E"/>
                                          </a:solidFill>
                                          <a:latin typeface="Cambria Math" charset="0"/>
                                          <a:ea typeface="Cambria Math" charset="0"/>
                                          <a:cs typeface="Cambria Math" charset="0"/>
                                        </a:rPr>
                                        <m:t>′</m:t>
                                      </m:r>
                                    </m:sub>
                                    <m:sup>
                                      <m:r>
                                        <m:rPr>
                                          <m:sty m:val="p"/>
                                        </m:rPr>
                                        <a:rPr lang="en-US" altLang="zh-CN" sz="3200" i="0">
                                          <a:solidFill>
                                            <a:srgbClr val="09405E"/>
                                          </a:solidFill>
                                          <a:latin typeface="Cambria Math" charset="0"/>
                                          <a:ea typeface="Cambria Math" charset="0"/>
                                          <a:cs typeface="Cambria Math" charset="0"/>
                                        </a:rPr>
                                        <m:t>T</m:t>
                                      </m:r>
                                    </m:sup>
                                  </m:sSubSup>
                                  <m:r>
                                    <a:rPr lang="en-US" altLang="zh-CN" sz="3200" b="1" i="1">
                                      <a:solidFill>
                                        <a:srgbClr val="09405E"/>
                                      </a:solidFill>
                                      <a:latin typeface="Cambria Math" charset="0"/>
                                      <a:ea typeface="Microsoft YaHei" charset="-122"/>
                                      <a:cs typeface="Microsoft YaHei" charset="-122"/>
                                    </a:rPr>
                                    <m:t>𝒙</m:t>
                                  </m:r>
                                </m:e>
                              </m:d>
                            </m:e>
                          </m:nary>
                        </m:den>
                      </m:f>
                    </m:oMath>
                  </m:oMathPara>
                </a14:m>
                <a:endParaRPr lang="zh-CN" altLang="en-US" sz="32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2970682" y="1885045"/>
                <a:ext cx="6094745" cy="127599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2947202" y="4275513"/>
                <a:ext cx="3426130" cy="11687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mr-IN" altLang="zh-CN" sz="3200" i="1" smtClean="0">
                          <a:solidFill>
                            <a:srgbClr val="09405E"/>
                          </a:solidFill>
                          <a:latin typeface="Cambria Math" charset="0"/>
                          <a:ea typeface="Cambria Math" charset="0"/>
                          <a:cs typeface="Cambria Math" charset="0"/>
                        </a:rPr>
                        <m:t>𝜎</m:t>
                      </m:r>
                      <m:d>
                        <m:dPr>
                          <m:ctrlPr>
                            <a:rPr lang="mr-IN" altLang="zh-CN" sz="3200" i="1" smtClean="0">
                              <a:solidFill>
                                <a:srgbClr val="09405E"/>
                              </a:solidFill>
                              <a:latin typeface="Cambria Math" charset="0"/>
                              <a:ea typeface="Cambria Math" charset="0"/>
                              <a:cs typeface="Cambria Math" charset="0"/>
                            </a:rPr>
                          </m:ctrlPr>
                        </m:dPr>
                        <m:e>
                          <m:sSub>
                            <m:sSubPr>
                              <m:ctrlPr>
                                <a:rPr lang="en-US" altLang="zh-CN" sz="3200" i="1" smtClean="0">
                                  <a:solidFill>
                                    <a:srgbClr val="09405E"/>
                                  </a:solidFill>
                                  <a:latin typeface="Cambria Math" charset="0"/>
                                  <a:ea typeface="Cambria Math" charset="0"/>
                                  <a:cs typeface="Cambria Math" charset="0"/>
                                </a:rPr>
                              </m:ctrlPr>
                            </m:sSubPr>
                            <m:e>
                              <m:r>
                                <a:rPr lang="en-US" altLang="zh-CN" sz="3200" b="0" i="1" smtClean="0">
                                  <a:solidFill>
                                    <a:srgbClr val="09405E"/>
                                  </a:solidFill>
                                  <a:latin typeface="Cambria Math" charset="0"/>
                                  <a:ea typeface="Cambria Math" charset="0"/>
                                  <a:cs typeface="Cambria Math" charset="0"/>
                                </a:rPr>
                                <m:t>𝑧</m:t>
                              </m:r>
                            </m:e>
                            <m:sub>
                              <m:r>
                                <a:rPr lang="en-US" altLang="zh-CN" sz="3200" b="0" i="1" smtClean="0">
                                  <a:solidFill>
                                    <a:srgbClr val="09405E"/>
                                  </a:solidFill>
                                  <a:latin typeface="Cambria Math" charset="0"/>
                                  <a:ea typeface="Cambria Math" charset="0"/>
                                  <a:cs typeface="Cambria Math" charset="0"/>
                                </a:rPr>
                                <m:t>𝑐</m:t>
                              </m:r>
                            </m:sub>
                          </m:sSub>
                        </m:e>
                      </m:d>
                      <m:r>
                        <a:rPr lang="en-US" altLang="zh-CN" sz="3200" b="0" i="1" smtClean="0">
                          <a:solidFill>
                            <a:srgbClr val="09405E"/>
                          </a:solidFill>
                          <a:latin typeface="Cambria Math" charset="0"/>
                          <a:ea typeface="Cambria Math" charset="0"/>
                          <a:cs typeface="Cambria Math" charset="0"/>
                        </a:rPr>
                        <m:t>=</m:t>
                      </m:r>
                      <m:f>
                        <m:fPr>
                          <m:ctrlPr>
                            <a:rPr lang="mr-IN" altLang="zh-CN" sz="3200" i="1">
                              <a:solidFill>
                                <a:srgbClr val="09405E"/>
                              </a:solidFill>
                              <a:latin typeface="Cambria Math" charset="0"/>
                              <a:ea typeface="Microsoft YaHei" charset="-122"/>
                              <a:cs typeface="Microsoft YaHei" charset="-122"/>
                            </a:rPr>
                          </m:ctrlPr>
                        </m:fPr>
                        <m:num>
                          <m:sSup>
                            <m:sSupPr>
                              <m:ctrlPr>
                                <a:rPr lang="mr-IN" altLang="zh-CN" sz="3200" i="1" smtClean="0">
                                  <a:solidFill>
                                    <a:srgbClr val="09405E"/>
                                  </a:solidFill>
                                  <a:latin typeface="Cambria Math" charset="0"/>
                                  <a:ea typeface="Microsoft YaHei" charset="-122"/>
                                  <a:cs typeface="Microsoft YaHei" charset="-122"/>
                                </a:rPr>
                              </m:ctrlPr>
                            </m:sSupPr>
                            <m:e>
                              <m:r>
                                <a:rPr lang="en-US" altLang="zh-CN" sz="3200" b="0" i="1" smtClean="0">
                                  <a:solidFill>
                                    <a:srgbClr val="09405E"/>
                                  </a:solidFill>
                                  <a:latin typeface="Cambria Math" charset="0"/>
                                  <a:ea typeface="Microsoft YaHei" charset="-122"/>
                                  <a:cs typeface="Microsoft YaHei" charset="-122"/>
                                </a:rPr>
                                <m:t>𝑒</m:t>
                              </m:r>
                            </m:e>
                            <m:sup>
                              <m:sSub>
                                <m:sSubPr>
                                  <m:ctrlPr>
                                    <a:rPr lang="en-US" altLang="zh-CN" sz="3200" i="1">
                                      <a:solidFill>
                                        <a:srgbClr val="09405E"/>
                                      </a:solidFill>
                                      <a:latin typeface="Cambria Math" charset="0"/>
                                      <a:ea typeface="Cambria Math" charset="0"/>
                                      <a:cs typeface="Cambria Math" charset="0"/>
                                    </a:rPr>
                                  </m:ctrlPr>
                                </m:sSubPr>
                                <m:e>
                                  <m:r>
                                    <a:rPr lang="en-US" altLang="zh-CN" sz="3200" i="1">
                                      <a:solidFill>
                                        <a:srgbClr val="09405E"/>
                                      </a:solidFill>
                                      <a:latin typeface="Cambria Math" charset="0"/>
                                      <a:ea typeface="Cambria Math" charset="0"/>
                                      <a:cs typeface="Cambria Math" charset="0"/>
                                    </a:rPr>
                                    <m:t>𝑧</m:t>
                                  </m:r>
                                </m:e>
                                <m:sub>
                                  <m:r>
                                    <a:rPr lang="en-US" altLang="zh-CN" sz="3200" i="1">
                                      <a:solidFill>
                                        <a:srgbClr val="09405E"/>
                                      </a:solidFill>
                                      <a:latin typeface="Cambria Math" charset="0"/>
                                      <a:ea typeface="Cambria Math" charset="0"/>
                                      <a:cs typeface="Cambria Math" charset="0"/>
                                    </a:rPr>
                                    <m:t>𝑐</m:t>
                                  </m:r>
                                </m:sub>
                              </m:sSub>
                            </m:sup>
                          </m:sSup>
                        </m:num>
                        <m:den>
                          <m:nary>
                            <m:naryPr>
                              <m:chr m:val="∑"/>
                              <m:ctrlPr>
                                <a:rPr lang="is-IS" altLang="zh-CN" sz="3200" i="1">
                                  <a:solidFill>
                                    <a:srgbClr val="09405E"/>
                                  </a:solidFill>
                                  <a:latin typeface="Cambria Math" charset="0"/>
                                  <a:ea typeface="Microsoft YaHei" charset="-122"/>
                                  <a:cs typeface="Microsoft YaHei" charset="-122"/>
                                </a:rPr>
                              </m:ctrlPr>
                            </m:naryPr>
                            <m:sub>
                              <m:r>
                                <m:rPr>
                                  <m:brk m:alnAt="23"/>
                                </m:rPr>
                                <a:rPr lang="en-US" altLang="zh-CN" sz="3200" b="0" i="1" smtClean="0">
                                  <a:solidFill>
                                    <a:srgbClr val="09405E"/>
                                  </a:solidFill>
                                  <a:latin typeface="Cambria Math" charset="0"/>
                                  <a:ea typeface="Microsoft YaHei" charset="-122"/>
                                  <a:cs typeface="Microsoft YaHei" charset="-122"/>
                                </a:rPr>
                                <m:t>𝑐</m:t>
                              </m:r>
                              <m:r>
                                <a:rPr lang="en-US" altLang="zh-CN" sz="3200" b="0" i="1" smtClean="0">
                                  <a:solidFill>
                                    <a:srgbClr val="09405E"/>
                                  </a:solidFill>
                                  <a:latin typeface="Cambria Math" charset="0"/>
                                  <a:ea typeface="Microsoft YaHei" charset="-122"/>
                                  <a:cs typeface="Microsoft YaHei" charset="-122"/>
                                </a:rPr>
                                <m:t>′=</m:t>
                              </m:r>
                              <m:r>
                                <a:rPr lang="en-US" altLang="zh-CN" sz="3200" i="1">
                                  <a:solidFill>
                                    <a:srgbClr val="09405E"/>
                                  </a:solidFill>
                                  <a:latin typeface="Cambria Math" charset="0"/>
                                  <a:ea typeface="Microsoft YaHei" charset="-122"/>
                                  <a:cs typeface="Microsoft YaHei" charset="-122"/>
                                </a:rPr>
                                <m:t>1</m:t>
                              </m:r>
                            </m:sub>
                            <m:sup>
                              <m:r>
                                <a:rPr lang="en-US" altLang="zh-CN" sz="3200" b="0" i="1" smtClean="0">
                                  <a:solidFill>
                                    <a:srgbClr val="09405E"/>
                                  </a:solidFill>
                                  <a:latin typeface="Cambria Math" charset="0"/>
                                  <a:ea typeface="Microsoft YaHei" charset="-122"/>
                                  <a:cs typeface="Microsoft YaHei" charset="-122"/>
                                </a:rPr>
                                <m:t>𝐶</m:t>
                              </m:r>
                            </m:sup>
                            <m:e>
                              <m:sSup>
                                <m:sSupPr>
                                  <m:ctrlPr>
                                    <a:rPr lang="mr-IN" altLang="zh-CN" sz="3200" i="1" smtClean="0">
                                      <a:solidFill>
                                        <a:srgbClr val="09405E"/>
                                      </a:solidFill>
                                      <a:latin typeface="Cambria Math" charset="0"/>
                                      <a:ea typeface="Microsoft YaHei" charset="-122"/>
                                      <a:cs typeface="Microsoft YaHei" charset="-122"/>
                                    </a:rPr>
                                  </m:ctrlPr>
                                </m:sSupPr>
                                <m:e>
                                  <m:r>
                                    <a:rPr lang="en-US" altLang="zh-CN" sz="3200" i="1">
                                      <a:solidFill>
                                        <a:srgbClr val="09405E"/>
                                      </a:solidFill>
                                      <a:latin typeface="Cambria Math" charset="0"/>
                                      <a:ea typeface="Microsoft YaHei" charset="-122"/>
                                      <a:cs typeface="Microsoft YaHei" charset="-122"/>
                                    </a:rPr>
                                    <m:t>𝑒</m:t>
                                  </m:r>
                                </m:e>
                                <m:sup>
                                  <m:sSub>
                                    <m:sSubPr>
                                      <m:ctrlPr>
                                        <a:rPr lang="en-US" altLang="zh-CN" sz="3200" i="1">
                                          <a:solidFill>
                                            <a:srgbClr val="09405E"/>
                                          </a:solidFill>
                                          <a:latin typeface="Cambria Math" charset="0"/>
                                          <a:ea typeface="Cambria Math" charset="0"/>
                                          <a:cs typeface="Cambria Math" charset="0"/>
                                        </a:rPr>
                                      </m:ctrlPr>
                                    </m:sSubPr>
                                    <m:e>
                                      <m:r>
                                        <a:rPr lang="en-US" altLang="zh-CN" sz="3200" i="1">
                                          <a:solidFill>
                                            <a:srgbClr val="09405E"/>
                                          </a:solidFill>
                                          <a:latin typeface="Cambria Math" charset="0"/>
                                          <a:ea typeface="Cambria Math" charset="0"/>
                                          <a:cs typeface="Cambria Math" charset="0"/>
                                        </a:rPr>
                                        <m:t>𝑧</m:t>
                                      </m:r>
                                    </m:e>
                                    <m:sub>
                                      <m:r>
                                        <a:rPr lang="en-US" altLang="zh-CN" sz="3200" b="0" i="1" smtClean="0">
                                          <a:solidFill>
                                            <a:srgbClr val="09405E"/>
                                          </a:solidFill>
                                          <a:latin typeface="Cambria Math" charset="0"/>
                                          <a:ea typeface="Cambria Math" charset="0"/>
                                          <a:cs typeface="Cambria Math" charset="0"/>
                                        </a:rPr>
                                        <m:t>𝑐</m:t>
                                      </m:r>
                                      <m:r>
                                        <a:rPr lang="en-US" altLang="zh-CN" sz="3200" b="0" i="1" smtClean="0">
                                          <a:solidFill>
                                            <a:srgbClr val="09405E"/>
                                          </a:solidFill>
                                          <a:latin typeface="Cambria Math" charset="0"/>
                                          <a:ea typeface="Cambria Math" charset="0"/>
                                          <a:cs typeface="Cambria Math" charset="0"/>
                                        </a:rPr>
                                        <m:t>′</m:t>
                                      </m:r>
                                    </m:sub>
                                  </m:sSub>
                                </m:sup>
                              </m:sSup>
                            </m:e>
                          </m:nary>
                        </m:den>
                      </m:f>
                    </m:oMath>
                  </m:oMathPara>
                </a14:m>
                <a:endParaRPr lang="zh-CN" altLang="en-US" sz="32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2947202" y="4275513"/>
                <a:ext cx="3426130" cy="1168718"/>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9055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smtClean="0">
                    <a:solidFill>
                      <a:srgbClr val="09405E"/>
                    </a:solidFill>
                    <a:latin typeface="微软雅黑" pitchFamily="34" charset="-122"/>
                    <a:ea typeface="微软雅黑" pitchFamily="34" charset="-122"/>
                  </a:rPr>
                  <a:t>将</a:t>
                </a:r>
                <a:r>
                  <a:rPr lang="zh-CN" altLang="en-US" dirty="0">
                    <a:solidFill>
                      <a:srgbClr val="09405E"/>
                    </a:solidFill>
                    <a:latin typeface="微软雅黑" pitchFamily="34" charset="-122"/>
                    <a:ea typeface="微软雅黑" pitchFamily="34" charset="-122"/>
                  </a:rPr>
                  <a:t>类别</a:t>
                </a:r>
                <a14:m>
                  <m:oMath xmlns:m="http://schemas.openxmlformats.org/officeDocument/2006/math">
                    <m:r>
                      <a:rPr lang="en-US" altLang="zh-CN" i="1" dirty="0">
                        <a:solidFill>
                          <a:srgbClr val="09405E"/>
                        </a:solidFill>
                        <a:latin typeface="Cambria Math" charset="0"/>
                      </a:rPr>
                      <m:t>𝑦</m:t>
                    </m:r>
                  </m:oMath>
                </a14:m>
                <a:r>
                  <a:rPr lang="zh-CN" altLang="en-US" dirty="0">
                    <a:solidFill>
                      <a:srgbClr val="09405E"/>
                    </a:solidFill>
                    <a:latin typeface="微软雅黑" pitchFamily="34" charset="-122"/>
                    <a:ea typeface="微软雅黑" pitchFamily="34" charset="-122"/>
                  </a:rPr>
                  <a:t>用独热</a:t>
                </a:r>
                <a:r>
                  <a:rPr lang="zh-CN" altLang="en-US" dirty="0">
                    <a:solidFill>
                      <a:srgbClr val="09405E"/>
                    </a:solidFill>
                    <a:latin typeface="微软雅黑" pitchFamily="34" charset="-122"/>
                    <a:ea typeface="微软雅黑" pitchFamily="34" charset="-122"/>
                  </a:rPr>
                  <a:t>编码为</a:t>
                </a:r>
                <a:r>
                  <a:rPr lang="zh-CN" altLang="en-US" dirty="0">
                    <a:solidFill>
                      <a:srgbClr val="09405E"/>
                    </a:solidFill>
                    <a:latin typeface="微软雅黑" pitchFamily="34" charset="-122"/>
                    <a:ea typeface="微软雅黑" pitchFamily="34" charset="-122"/>
                  </a:rPr>
                  <a:t>向量</a:t>
                </a:r>
                <a14:m>
                  <m:oMath xmlns:m="http://schemas.openxmlformats.org/officeDocument/2006/math">
                    <m:r>
                      <a:rPr lang="en-US" altLang="zh-CN" b="1" i="1">
                        <a:solidFill>
                          <a:srgbClr val="09405E"/>
                        </a:solidFill>
                        <a:latin typeface="Cambria Math" charset="0"/>
                      </a:rPr>
                      <m:t>𝒚</m:t>
                    </m:r>
                  </m:oMath>
                </a14:m>
                <a:r>
                  <a:rPr lang="zh-CN" altLang="en-US" dirty="0">
                    <a:solidFill>
                      <a:srgbClr val="09405E"/>
                    </a:solidFill>
                  </a:rPr>
                  <a:t>：</a:t>
                </a:r>
                <a14:m>
                  <m:oMath xmlns:m="http://schemas.openxmlformats.org/officeDocument/2006/math">
                    <m:sSub>
                      <m:sSubPr>
                        <m:ctrlPr>
                          <a:rPr lang="en-US" altLang="zh-CN" i="1">
                            <a:solidFill>
                              <a:srgbClr val="09405E"/>
                            </a:solidFill>
                            <a:latin typeface="Cambria Math" charset="0"/>
                          </a:rPr>
                        </m:ctrlPr>
                      </m:sSubPr>
                      <m:e>
                        <m:r>
                          <a:rPr lang="en-US" altLang="zh-CN" i="1">
                            <a:solidFill>
                              <a:srgbClr val="09405E"/>
                            </a:solidFill>
                            <a:latin typeface="Cambria Math" charset="0"/>
                            <a:ea typeface="Cambria Math" charset="0"/>
                            <a:cs typeface="Cambria Math" charset="0"/>
                          </a:rPr>
                          <m:t>𝑦</m:t>
                        </m:r>
                      </m:e>
                      <m:sub>
                        <m:r>
                          <a:rPr lang="en-US" altLang="zh-CN" i="1">
                            <a:solidFill>
                              <a:srgbClr val="09405E"/>
                            </a:solidFill>
                            <a:latin typeface="Cambria Math" charset="0"/>
                          </a:rPr>
                          <m:t>𝑐</m:t>
                        </m:r>
                      </m:sub>
                    </m:sSub>
                    <m:r>
                      <a:rPr lang="en-US" altLang="zh-CN" i="1">
                        <a:solidFill>
                          <a:srgbClr val="09405E"/>
                        </a:solidFill>
                        <a:latin typeface="Cambria Math" charset="0"/>
                      </a:rPr>
                      <m:t>=</m:t>
                    </m:r>
                    <m:r>
                      <a:rPr lang="en-US" altLang="zh-CN" i="1">
                        <a:solidFill>
                          <a:srgbClr val="09405E"/>
                        </a:solidFill>
                        <a:latin typeface="Cambria Math" charset="0"/>
                      </a:rPr>
                      <m:t>𝐼</m:t>
                    </m:r>
                    <m:r>
                      <a:rPr lang="en-US" altLang="zh-CN" i="1">
                        <a:solidFill>
                          <a:srgbClr val="09405E"/>
                        </a:solidFill>
                        <a:latin typeface="Cambria Math" charset="0"/>
                      </a:rPr>
                      <m:t>(</m:t>
                    </m:r>
                    <m:r>
                      <a:rPr lang="en-US" altLang="zh-CN" i="1">
                        <a:solidFill>
                          <a:srgbClr val="09405E"/>
                        </a:solidFill>
                        <a:latin typeface="Cambria Math" charset="0"/>
                      </a:rPr>
                      <m:t>𝑦</m:t>
                    </m:r>
                    <m:r>
                      <a:rPr lang="en-US" altLang="zh-CN" i="1">
                        <a:solidFill>
                          <a:srgbClr val="09405E"/>
                        </a:solidFill>
                        <a:latin typeface="Cambria Math" charset="0"/>
                      </a:rPr>
                      <m:t>=</m:t>
                    </m:r>
                    <m:r>
                      <a:rPr lang="en-US" altLang="zh-CN" i="1">
                        <a:solidFill>
                          <a:srgbClr val="09405E"/>
                        </a:solidFill>
                        <a:latin typeface="Cambria Math" charset="0"/>
                      </a:rPr>
                      <m:t>𝑐</m:t>
                    </m:r>
                    <m:r>
                      <a:rPr lang="en-US" altLang="zh-CN" i="1">
                        <a:solidFill>
                          <a:srgbClr val="09405E"/>
                        </a:solidFill>
                        <a:latin typeface="Cambria Math" charset="0"/>
                      </a:rPr>
                      <m:t>)</m:t>
                    </m:r>
                  </m:oMath>
                </a14:m>
                <a:endParaRPr kumimoji="1" lang="en-US" altLang="zh-CN" dirty="0" smtClean="0">
                  <a:solidFill>
                    <a:srgbClr val="09405E"/>
                  </a:solidFill>
                </a:endParaRPr>
              </a:p>
              <a:p>
                <a:pPr>
                  <a:lnSpc>
                    <a:spcPct val="100000"/>
                  </a:lnSpc>
                </a:pPr>
                <a:r>
                  <a:rPr lang="zh-CN" altLang="en-US" dirty="0">
                    <a:solidFill>
                      <a:srgbClr val="09405E"/>
                    </a:solidFill>
                    <a:latin typeface="微软雅黑" pitchFamily="34" charset="-122"/>
                    <a:ea typeface="微软雅黑" pitchFamily="34" charset="-122"/>
                  </a:rPr>
                  <a:t>向量</a:t>
                </a:r>
                <a14:m>
                  <m:oMath xmlns:m="http://schemas.openxmlformats.org/officeDocument/2006/math">
                    <m:r>
                      <a:rPr lang="zh-CN" altLang="en-US" b="1" i="1">
                        <a:solidFill>
                          <a:srgbClr val="09405E"/>
                        </a:solidFill>
                        <a:latin typeface="Cambria Math" charset="0"/>
                        <a:ea typeface="Cambria Math" charset="0"/>
                        <a:cs typeface="Cambria Math" charset="0"/>
                      </a:rPr>
                      <m:t>𝝁</m:t>
                    </m:r>
                  </m:oMath>
                </a14:m>
                <a:r>
                  <a:rPr lang="zh-CN" altLang="en-US" dirty="0">
                    <a:solidFill>
                      <a:srgbClr val="09405E"/>
                    </a:solidFill>
                  </a:rPr>
                  <a:t>表示</a:t>
                </a:r>
                <a:r>
                  <a:rPr lang="en-US" altLang="zh-CN" dirty="0">
                    <a:solidFill>
                      <a:srgbClr val="09405E"/>
                    </a:solidFill>
                  </a:rPr>
                  <a:t>Multinoulli</a:t>
                </a:r>
                <a:r>
                  <a:rPr lang="zh-CN" altLang="en-US" dirty="0">
                    <a:solidFill>
                      <a:srgbClr val="09405E"/>
                    </a:solidFill>
                  </a:rPr>
                  <a:t>分布</a:t>
                </a:r>
                <a:r>
                  <a:rPr lang="zh-CN" altLang="en-US" dirty="0">
                    <a:solidFill>
                      <a:srgbClr val="09405E"/>
                    </a:solidFill>
                  </a:rPr>
                  <a:t>的</a:t>
                </a:r>
                <a:r>
                  <a:rPr lang="zh-CN" altLang="en-US" dirty="0" smtClean="0">
                    <a:solidFill>
                      <a:srgbClr val="09405E"/>
                    </a:solidFill>
                  </a:rPr>
                  <a:t>参数：</a:t>
                </a:r>
                <a:endParaRPr lang="en-US" altLang="zh-CN" dirty="0" smtClean="0">
                  <a:solidFill>
                    <a:srgbClr val="09405E"/>
                  </a:solidFill>
                </a:endParaRPr>
              </a:p>
              <a:p>
                <a:pPr lvl="1">
                  <a:lnSpc>
                    <a:spcPct val="100000"/>
                  </a:lnSpc>
                </a:pPr>
                <a:endParaRPr kumimoji="1" lang="en-US" altLang="zh-CN" dirty="0">
                  <a:solidFill>
                    <a:srgbClr val="09405E"/>
                  </a:solidFill>
                </a:endParaRPr>
              </a:p>
              <a:p>
                <a:pPr lvl="2">
                  <a:lnSpc>
                    <a:spcPct val="100000"/>
                  </a:lnSpc>
                </a:pPr>
                <a:endParaRPr kumimoji="1" lang="en-US" altLang="zh-CN" dirty="0">
                  <a:solidFill>
                    <a:srgbClr val="09405E"/>
                  </a:solidFill>
                </a:endParaRPr>
              </a:p>
              <a:p>
                <a:pPr lvl="1">
                  <a:lnSpc>
                    <a:spcPct val="100000"/>
                  </a:lnSpc>
                </a:pPr>
                <a:endParaRPr kumimoji="1" lang="en-US" altLang="zh-CN" dirty="0" smtClean="0">
                  <a:solidFill>
                    <a:srgbClr val="09405E"/>
                  </a:solidFill>
                </a:endParaRPr>
              </a:p>
              <a:p>
                <a:pPr>
                  <a:lnSpc>
                    <a:spcPct val="100000"/>
                  </a:lnSpc>
                </a:pPr>
                <a:r>
                  <a:rPr lang="zh-CN" altLang="en-US" dirty="0">
                    <a:solidFill>
                      <a:srgbClr val="09405E"/>
                    </a:solidFill>
                  </a:rPr>
                  <a:t>令</a:t>
                </a:r>
                <a14:m>
                  <m:oMath xmlns:m="http://schemas.openxmlformats.org/officeDocument/2006/math">
                    <m:sSub>
                      <m:sSubPr>
                        <m:ctrlPr>
                          <a:rPr lang="en-US" altLang="zh-CN" i="1">
                            <a:solidFill>
                              <a:srgbClr val="09405E"/>
                            </a:solidFill>
                            <a:latin typeface="Cambria Math" charset="0"/>
                          </a:rPr>
                        </m:ctrlPr>
                      </m:sSubPr>
                      <m:e>
                        <m:r>
                          <a:rPr lang="en-US" altLang="zh-CN" i="1">
                            <a:solidFill>
                              <a:srgbClr val="09405E"/>
                            </a:solidFill>
                            <a:latin typeface="Cambria Math" charset="0"/>
                            <a:ea typeface="Cambria Math" charset="0"/>
                            <a:cs typeface="Cambria Math" charset="0"/>
                          </a:rPr>
                          <m:t>𝜇</m:t>
                        </m:r>
                      </m:e>
                      <m:sub>
                        <m:r>
                          <a:rPr lang="en-US" altLang="zh-CN" i="1">
                            <a:solidFill>
                              <a:srgbClr val="09405E"/>
                            </a:solidFill>
                            <a:latin typeface="Cambria Math" charset="0"/>
                          </a:rPr>
                          <m:t>𝑖</m:t>
                        </m:r>
                        <m:r>
                          <a:rPr lang="en-US" altLang="zh-CN" b="0" i="1" smtClean="0">
                            <a:solidFill>
                              <a:srgbClr val="09405E"/>
                            </a:solidFill>
                            <a:latin typeface="Cambria Math" charset="0"/>
                          </a:rPr>
                          <m:t>,</m:t>
                        </m:r>
                        <m:r>
                          <a:rPr lang="en-US" altLang="zh-CN" i="1">
                            <a:solidFill>
                              <a:srgbClr val="09405E"/>
                            </a:solidFill>
                            <a:latin typeface="Cambria Math" charset="0"/>
                          </a:rPr>
                          <m:t>𝑐</m:t>
                        </m:r>
                      </m:sub>
                    </m:sSub>
                    <m:r>
                      <a:rPr lang="en-US" altLang="zh-CN" i="1">
                        <a:solidFill>
                          <a:srgbClr val="09405E"/>
                        </a:solidFill>
                        <a:latin typeface="Cambria Math" charset="0"/>
                      </a:rPr>
                      <m:t>=</m:t>
                    </m:r>
                    <m:f>
                      <m:fPr>
                        <m:ctrlPr>
                          <a:rPr lang="mr-IN" altLang="zh-CN" i="1">
                            <a:latin typeface="Cambria Math" charset="0"/>
                          </a:rPr>
                        </m:ctrlPr>
                      </m:fPr>
                      <m:num>
                        <m:r>
                          <m:rPr>
                            <m:sty m:val="p"/>
                          </m:rPr>
                          <a:rPr lang="en-US" altLang="zh-CN">
                            <a:latin typeface="Cambria Math" charset="0"/>
                          </a:rPr>
                          <m:t>exp</m:t>
                        </m:r>
                        <m:d>
                          <m:dPr>
                            <m:ctrlPr>
                              <a:rPr lang="mr-IN" altLang="zh-CN" i="1">
                                <a:latin typeface="Cambria Math" charset="0"/>
                              </a:rPr>
                            </m:ctrlPr>
                          </m:dPr>
                          <m:e>
                            <m:sSubSup>
                              <m:sSubSupPr>
                                <m:ctrlPr>
                                  <a:rPr lang="en-US" altLang="zh-CN" i="1">
                                    <a:latin typeface="Cambria Math" charset="0"/>
                                    <a:ea typeface="Cambria Math" charset="0"/>
                                    <a:cs typeface="Cambria Math" charset="0"/>
                                  </a:rPr>
                                </m:ctrlPr>
                              </m:sSubSupPr>
                              <m:e>
                                <m:r>
                                  <a:rPr lang="en-US" altLang="zh-CN" b="1" i="1">
                                    <a:latin typeface="Cambria Math" charset="0"/>
                                    <a:ea typeface="Cambria Math" charset="0"/>
                                    <a:cs typeface="Cambria Math" charset="0"/>
                                  </a:rPr>
                                  <m:t>𝒘</m:t>
                                </m:r>
                              </m:e>
                              <m:sub>
                                <m:r>
                                  <a:rPr lang="en-US" altLang="zh-CN" i="1">
                                    <a:latin typeface="Cambria Math" charset="0"/>
                                    <a:ea typeface="Cambria Math" charset="0"/>
                                    <a:cs typeface="Cambria Math" charset="0"/>
                                  </a:rPr>
                                  <m:t>𝑐</m:t>
                                </m:r>
                              </m:sub>
                              <m:sup>
                                <m:r>
                                  <m:rPr>
                                    <m:sty m:val="p"/>
                                  </m:rPr>
                                  <a:rPr lang="en-US" altLang="zh-CN">
                                    <a:latin typeface="Cambria Math" charset="0"/>
                                    <a:ea typeface="Cambria Math" charset="0"/>
                                    <a:cs typeface="Cambria Math" charset="0"/>
                                  </a:rPr>
                                  <m:t>T</m:t>
                                </m:r>
                              </m:sup>
                            </m:sSubSup>
                            <m:sSub>
                              <m:sSubPr>
                                <m:ctrlPr>
                                  <a:rPr lang="en-US" altLang="zh-CN" i="1" smtClean="0">
                                    <a:latin typeface="Cambria Math" charset="0"/>
                                    <a:ea typeface="Cambria Math" charset="0"/>
                                    <a:cs typeface="Cambria Math" charset="0"/>
                                  </a:rPr>
                                </m:ctrlPr>
                              </m:sSubPr>
                              <m:e>
                                <m:r>
                                  <a:rPr lang="en-US" altLang="zh-CN" b="1" i="1">
                                    <a:latin typeface="Cambria Math" charset="0"/>
                                  </a:rPr>
                                  <m:t>𝒙</m:t>
                                </m:r>
                              </m:e>
                              <m:sub>
                                <m:r>
                                  <a:rPr lang="en-US" altLang="zh-CN" b="0" i="1" smtClean="0">
                                    <a:latin typeface="Cambria Math" charset="0"/>
                                    <a:ea typeface="Cambria Math" charset="0"/>
                                    <a:cs typeface="Cambria Math" charset="0"/>
                                  </a:rPr>
                                  <m:t>𝑖</m:t>
                                </m:r>
                              </m:sub>
                            </m:sSub>
                          </m:e>
                        </m:d>
                      </m:num>
                      <m:den>
                        <m:nary>
                          <m:naryPr>
                            <m:chr m:val="∑"/>
                            <m:ctrlPr>
                              <a:rPr lang="is-IS" altLang="zh-CN" i="1">
                                <a:latin typeface="Cambria Math" charset="0"/>
                              </a:rPr>
                            </m:ctrlPr>
                          </m:naryPr>
                          <m:sub>
                            <m:sSup>
                              <m:sSupPr>
                                <m:ctrlPr>
                                  <a:rPr lang="en-US" altLang="zh-CN" i="1">
                                    <a:latin typeface="Cambria Math" charset="0"/>
                                  </a:rPr>
                                </m:ctrlPr>
                              </m:sSupPr>
                              <m:e>
                                <m:r>
                                  <m:rPr>
                                    <m:brk m:alnAt="23"/>
                                  </m:rPr>
                                  <a:rPr lang="en-US" altLang="zh-CN" i="1">
                                    <a:latin typeface="Cambria Math" charset="0"/>
                                  </a:rPr>
                                  <m:t>𝑐</m:t>
                                </m:r>
                              </m:e>
                              <m:sup>
                                <m:r>
                                  <a:rPr lang="en-US" altLang="zh-CN" i="1">
                                    <a:latin typeface="Cambria Math" charset="0"/>
                                  </a:rPr>
                                  <m:t>′</m:t>
                                </m:r>
                              </m:sup>
                            </m:sSup>
                            <m:r>
                              <m:rPr>
                                <m:brk m:alnAt="23"/>
                              </m:rPr>
                              <a:rPr lang="en-US" altLang="zh-CN" i="1">
                                <a:latin typeface="Cambria Math" charset="0"/>
                              </a:rPr>
                              <m:t>=</m:t>
                            </m:r>
                            <m:r>
                              <a:rPr lang="en-US" altLang="zh-CN" i="1">
                                <a:latin typeface="Cambria Math" charset="0"/>
                              </a:rPr>
                              <m:t>1</m:t>
                            </m:r>
                          </m:sub>
                          <m:sup>
                            <m:r>
                              <a:rPr lang="en-US" altLang="zh-CN" i="1">
                                <a:latin typeface="Cambria Math" charset="0"/>
                              </a:rPr>
                              <m:t>𝐶</m:t>
                            </m:r>
                          </m:sup>
                          <m:e>
                            <m:r>
                              <m:rPr>
                                <m:sty m:val="p"/>
                              </m:rPr>
                              <a:rPr lang="en-US" altLang="zh-CN">
                                <a:latin typeface="Cambria Math" charset="0"/>
                              </a:rPr>
                              <m:t>exp</m:t>
                            </m:r>
                            <m:d>
                              <m:dPr>
                                <m:ctrlPr>
                                  <a:rPr lang="mr-IN" altLang="zh-CN" i="1">
                                    <a:latin typeface="Cambria Math" charset="0"/>
                                  </a:rPr>
                                </m:ctrlPr>
                              </m:dPr>
                              <m:e>
                                <m:sSubSup>
                                  <m:sSubSupPr>
                                    <m:ctrlPr>
                                      <a:rPr lang="en-US" altLang="zh-CN" i="1">
                                        <a:latin typeface="Cambria Math" charset="0"/>
                                        <a:ea typeface="Cambria Math" charset="0"/>
                                        <a:cs typeface="Cambria Math" charset="0"/>
                                      </a:rPr>
                                    </m:ctrlPr>
                                  </m:sSubSupPr>
                                  <m:e>
                                    <m:r>
                                      <a:rPr lang="en-US" altLang="zh-CN" b="1" i="1">
                                        <a:latin typeface="Cambria Math" charset="0"/>
                                        <a:ea typeface="Cambria Math" charset="0"/>
                                        <a:cs typeface="Cambria Math" charset="0"/>
                                      </a:rPr>
                                      <m:t>𝒘</m:t>
                                    </m:r>
                                  </m:e>
                                  <m:sub>
                                    <m:r>
                                      <a:rPr lang="en-US" altLang="zh-CN" i="1">
                                        <a:latin typeface="Cambria Math" charset="0"/>
                                        <a:ea typeface="Cambria Math" charset="0"/>
                                        <a:cs typeface="Cambria Math" charset="0"/>
                                      </a:rPr>
                                      <m:t>𝑐</m:t>
                                    </m:r>
                                    <m:r>
                                      <a:rPr lang="en-US" altLang="zh-CN" i="1">
                                        <a:latin typeface="Cambria Math" charset="0"/>
                                        <a:ea typeface="Cambria Math" charset="0"/>
                                        <a:cs typeface="Cambria Math" charset="0"/>
                                      </a:rPr>
                                      <m:t>′</m:t>
                                    </m:r>
                                  </m:sub>
                                  <m:sup>
                                    <m:r>
                                      <m:rPr>
                                        <m:sty m:val="p"/>
                                      </m:rPr>
                                      <a:rPr lang="en-US" altLang="zh-CN">
                                        <a:latin typeface="Cambria Math" charset="0"/>
                                        <a:ea typeface="Cambria Math" charset="0"/>
                                        <a:cs typeface="Cambria Math" charset="0"/>
                                      </a:rPr>
                                      <m:t>T</m:t>
                                    </m:r>
                                  </m:sup>
                                </m:sSubSup>
                                <m:sSub>
                                  <m:sSubPr>
                                    <m:ctrlPr>
                                      <a:rPr lang="en-US" altLang="zh-CN" i="1">
                                        <a:latin typeface="Cambria Math" charset="0"/>
                                        <a:ea typeface="Cambria Math" charset="0"/>
                                        <a:cs typeface="Cambria Math" charset="0"/>
                                      </a:rPr>
                                    </m:ctrlPr>
                                  </m:sSubPr>
                                  <m:e>
                                    <m:r>
                                      <a:rPr lang="en-US" altLang="zh-CN" b="1" i="1">
                                        <a:latin typeface="Cambria Math" charset="0"/>
                                      </a:rPr>
                                      <m:t>𝒙</m:t>
                                    </m:r>
                                  </m:e>
                                  <m:sub>
                                    <m:r>
                                      <a:rPr lang="en-US" altLang="zh-CN" i="1">
                                        <a:latin typeface="Cambria Math" charset="0"/>
                                        <a:ea typeface="Cambria Math" charset="0"/>
                                        <a:cs typeface="Cambria Math" charset="0"/>
                                      </a:rPr>
                                      <m:t>𝑖</m:t>
                                    </m:r>
                                  </m:sub>
                                </m:sSub>
                              </m:e>
                            </m:d>
                          </m:e>
                        </m:nary>
                      </m:den>
                    </m:f>
                  </m:oMath>
                </a14:m>
                <a:r>
                  <a:rPr lang="zh-CN" altLang="en-US" dirty="0">
                    <a:solidFill>
                      <a:srgbClr val="09405E"/>
                    </a:solidFill>
                  </a:rPr>
                  <a:t>，</a:t>
                </a:r>
                <a14:m>
                  <m:oMath xmlns:m="http://schemas.openxmlformats.org/officeDocument/2006/math">
                    <m:sSub>
                      <m:sSubPr>
                        <m:ctrlPr>
                          <a:rPr lang="en-US" altLang="zh-CN" i="1">
                            <a:solidFill>
                              <a:srgbClr val="09405E"/>
                            </a:solidFill>
                            <a:latin typeface="Cambria Math" charset="0"/>
                          </a:rPr>
                        </m:ctrlPr>
                      </m:sSubPr>
                      <m:e>
                        <m:r>
                          <a:rPr lang="en-US" altLang="zh-CN" i="1">
                            <a:solidFill>
                              <a:srgbClr val="09405E"/>
                            </a:solidFill>
                            <a:latin typeface="Cambria Math" charset="0"/>
                            <a:ea typeface="Cambria Math" charset="0"/>
                            <a:cs typeface="Cambria Math" charset="0"/>
                          </a:rPr>
                          <m:t>𝑦</m:t>
                        </m:r>
                      </m:e>
                      <m:sub>
                        <m:r>
                          <a:rPr lang="en-US" altLang="zh-CN" i="1">
                            <a:solidFill>
                              <a:srgbClr val="09405E"/>
                            </a:solidFill>
                            <a:latin typeface="Cambria Math" charset="0"/>
                          </a:rPr>
                          <m:t>𝑖</m:t>
                        </m:r>
                        <m:r>
                          <a:rPr lang="en-US" altLang="zh-CN" b="0" i="1" smtClean="0">
                            <a:solidFill>
                              <a:srgbClr val="09405E"/>
                            </a:solidFill>
                            <a:latin typeface="Cambria Math" charset="0"/>
                          </a:rPr>
                          <m:t>,</m:t>
                        </m:r>
                        <m:r>
                          <a:rPr lang="en-US" altLang="zh-CN" i="1">
                            <a:solidFill>
                              <a:srgbClr val="09405E"/>
                            </a:solidFill>
                            <a:latin typeface="Cambria Math" charset="0"/>
                          </a:rPr>
                          <m:t>𝑐</m:t>
                        </m:r>
                      </m:sub>
                    </m:sSub>
                  </m:oMath>
                </a14:m>
                <a:r>
                  <a:rPr lang="zh-CN" altLang="en-US" dirty="0">
                    <a:solidFill>
                      <a:srgbClr val="09405E"/>
                    </a:solidFill>
                  </a:rPr>
                  <a:t>为第</a:t>
                </a:r>
                <a14:m>
                  <m:oMath xmlns:m="http://schemas.openxmlformats.org/officeDocument/2006/math">
                    <m:r>
                      <a:rPr lang="en-US" altLang="zh-CN" i="1" dirty="0">
                        <a:solidFill>
                          <a:srgbClr val="09405E"/>
                        </a:solidFill>
                        <a:latin typeface="Cambria Math" charset="0"/>
                      </a:rPr>
                      <m:t>𝑖</m:t>
                    </m:r>
                  </m:oMath>
                </a14:m>
                <a:r>
                  <a:rPr lang="zh-CN" altLang="en-US" dirty="0">
                    <a:solidFill>
                      <a:srgbClr val="09405E"/>
                    </a:solidFill>
                  </a:rPr>
                  <a:t>个样本的类别，则</a:t>
                </a:r>
                <a:r>
                  <a:rPr lang="en-US" altLang="zh-CN" dirty="0" err="1">
                    <a:solidFill>
                      <a:srgbClr val="09405E"/>
                    </a:solidFill>
                  </a:rPr>
                  <a:t>Softmax</a:t>
                </a:r>
                <a:r>
                  <a:rPr lang="zh-CN" altLang="en-US" dirty="0">
                    <a:solidFill>
                      <a:srgbClr val="09405E"/>
                    </a:solidFill>
                  </a:rPr>
                  <a:t>分类模型的</a:t>
                </a:r>
                <a:r>
                  <a:rPr lang="en-US" altLang="zh-CN" dirty="0">
                    <a:solidFill>
                      <a:srgbClr val="09405E"/>
                    </a:solidFill>
                  </a:rPr>
                  <a:t>log</a:t>
                </a:r>
                <a:r>
                  <a:rPr lang="zh-CN" altLang="en-US" dirty="0">
                    <a:solidFill>
                      <a:srgbClr val="09405E"/>
                    </a:solidFill>
                  </a:rPr>
                  <a:t>似然</a:t>
                </a:r>
                <a:r>
                  <a:rPr lang="zh-CN" altLang="en-US" dirty="0">
                    <a:solidFill>
                      <a:srgbClr val="09405E"/>
                    </a:solidFill>
                  </a:rPr>
                  <a:t>函数为：</a:t>
                </a: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endParaRPr kumimoji="1" lang="zh-CN" altLang="en-US"/>
          </a:p>
        </p:txBody>
      </p:sp>
      <mc:AlternateContent xmlns:mc="http://schemas.openxmlformats.org/markup-compatibility/2006">
        <mc:Choice xmlns:a14="http://schemas.microsoft.com/office/drawing/2010/main" Requires="a14">
          <p:sp>
            <p:nvSpPr>
              <p:cNvPr id="4" name="矩形 3"/>
              <p:cNvSpPr/>
              <p:nvPr/>
            </p:nvSpPr>
            <p:spPr>
              <a:xfrm>
                <a:off x="4088766" y="4203765"/>
                <a:ext cx="4151328" cy="1306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solidFill>
                            <a:srgbClr val="09405E"/>
                          </a:solidFill>
                          <a:latin typeface="Cambria Math" charset="0"/>
                          <a:ea typeface="微软雅黑" pitchFamily="34" charset="-122"/>
                        </a:rPr>
                        <m:t>𝓁</m:t>
                      </m:r>
                      <m:d>
                        <m:dPr>
                          <m:ctrlPr>
                            <a:rPr kumimoji="1" lang="en-US" altLang="zh-CN" sz="2800" i="1">
                              <a:solidFill>
                                <a:srgbClr val="09405E"/>
                              </a:solidFill>
                              <a:latin typeface="Cambria Math" charset="0"/>
                              <a:ea typeface="微软雅黑" pitchFamily="34" charset="-122"/>
                            </a:rPr>
                          </m:ctrlPr>
                        </m:dPr>
                        <m:e>
                          <m:r>
                            <a:rPr kumimoji="1" lang="en-US" altLang="zh-CN" sz="2800" b="1" i="1" smtClean="0">
                              <a:solidFill>
                                <a:srgbClr val="09405E"/>
                              </a:solidFill>
                              <a:latin typeface="Cambria Math" charset="0"/>
                              <a:ea typeface="微软雅黑" pitchFamily="34" charset="-122"/>
                              <a:cs typeface="Cambria Math" charset="0"/>
                            </a:rPr>
                            <m:t>𝑾</m:t>
                          </m:r>
                        </m:e>
                      </m:d>
                      <m:r>
                        <a:rPr lang="en-US" altLang="zh-CN" sz="2800" i="1">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func>
                            <m:funcPr>
                              <m:ctrlPr>
                                <a:rPr lang="en-US" altLang="zh-CN" sz="2800" b="0" i="1" smtClean="0">
                                  <a:solidFill>
                                    <a:srgbClr val="09405E"/>
                                  </a:solidFill>
                                  <a:latin typeface="Cambria Math" charset="0"/>
                                </a:rPr>
                              </m:ctrlPr>
                            </m:funcPr>
                            <m:fName>
                              <m:r>
                                <m:rPr>
                                  <m:sty m:val="p"/>
                                </m:rPr>
                                <a:rPr lang="en-US" altLang="zh-CN" sz="2800" b="0" i="0" smtClean="0">
                                  <a:solidFill>
                                    <a:srgbClr val="09405E"/>
                                  </a:solidFill>
                                  <a:latin typeface="Cambria Math" charset="0"/>
                                </a:rPr>
                                <m:t>ln</m:t>
                              </m:r>
                            </m:fName>
                            <m:e>
                              <m:d>
                                <m:dPr>
                                  <m:ctrlPr>
                                    <a:rPr lang="mr-IN" altLang="zh-CN" sz="2800" i="1">
                                      <a:solidFill>
                                        <a:srgbClr val="09405E"/>
                                      </a:solidFill>
                                      <a:latin typeface="Cambria Math" charset="0"/>
                                    </a:rPr>
                                  </m:ctrlPr>
                                </m:dPr>
                                <m:e>
                                  <m:nary>
                                    <m:naryPr>
                                      <m:chr m:val="∏"/>
                                      <m:ctrlPr>
                                        <a:rPr lang="is-IS" altLang="zh-CN" sz="2800" i="1">
                                          <a:solidFill>
                                            <a:srgbClr val="09405E"/>
                                          </a:solidFill>
                                          <a:latin typeface="Cambria Math" charset="0"/>
                                          <a:ea typeface="Cambria Math" charset="0"/>
                                          <a:cs typeface="Cambria Math" charset="0"/>
                                        </a:rPr>
                                      </m:ctrlPr>
                                    </m:naryPr>
                                    <m:sub>
                                      <m:r>
                                        <m:rPr>
                                          <m:brk m:alnAt="23"/>
                                        </m:rPr>
                                        <a:rPr lang="en-US" altLang="zh-CN" sz="2800" i="1">
                                          <a:solidFill>
                                            <a:srgbClr val="09405E"/>
                                          </a:solidFill>
                                          <a:latin typeface="Cambria Math" charset="0"/>
                                          <a:ea typeface="Cambria Math" charset="0"/>
                                          <a:cs typeface="Cambria Math" charset="0"/>
                                        </a:rPr>
                                        <m:t>𝑐</m:t>
                                      </m:r>
                                      <m:r>
                                        <a:rPr lang="en-US" altLang="zh-CN" sz="2800" i="1">
                                          <a:solidFill>
                                            <a:srgbClr val="09405E"/>
                                          </a:solidFill>
                                          <a:latin typeface="Cambria Math" charset="0"/>
                                          <a:ea typeface="Cambria Math" charset="0"/>
                                          <a:cs typeface="Cambria Math" charset="0"/>
                                        </a:rPr>
                                        <m:t>=1</m:t>
                                      </m:r>
                                    </m:sub>
                                    <m:sup>
                                      <m:r>
                                        <a:rPr lang="en-US" altLang="zh-CN" sz="2800" i="1">
                                          <a:solidFill>
                                            <a:srgbClr val="09405E"/>
                                          </a:solidFill>
                                          <a:latin typeface="Cambria Math" charset="0"/>
                                          <a:ea typeface="Cambria Math" charset="0"/>
                                          <a:cs typeface="Cambria Math" charset="0"/>
                                        </a:rPr>
                                        <m:t>𝐶</m:t>
                                      </m:r>
                                    </m:sup>
                                    <m:e>
                                      <m:sSubSup>
                                        <m:sSubSupPr>
                                          <m:ctrlPr>
                                            <a:rPr lang="en-US" altLang="zh-CN" sz="2800" i="1">
                                              <a:solidFill>
                                                <a:srgbClr val="09405E"/>
                                              </a:solidFill>
                                              <a:latin typeface="Cambria Math" charset="0"/>
                                              <a:ea typeface="Cambria Math" charset="0"/>
                                              <a:cs typeface="Cambria Math" charset="0"/>
                                            </a:rPr>
                                          </m:ctrlPr>
                                        </m:sSubSupPr>
                                        <m:e>
                                          <m:r>
                                            <a:rPr lang="en-US" altLang="zh-CN" sz="2800" i="1">
                                              <a:solidFill>
                                                <a:srgbClr val="09405E"/>
                                              </a:solidFill>
                                              <a:latin typeface="Cambria Math" charset="0"/>
                                              <a:ea typeface="Cambria Math" charset="0"/>
                                              <a:cs typeface="Cambria Math" charset="0"/>
                                            </a:rPr>
                                            <m:t>𝜇</m:t>
                                          </m:r>
                                        </m:e>
                                        <m:sub>
                                          <m:r>
                                            <a:rPr lang="en-US" altLang="zh-CN" sz="2800" i="1">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𝑐</m:t>
                                          </m:r>
                                        </m:sub>
                                        <m:sup>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Microsoft YaHei" charset="-122"/>
                                                  <a:cs typeface="Microsoft YaHei" charset="-122"/>
                                                </a:rPr>
                                                <m:t>𝑖</m:t>
                                              </m:r>
                                              <m:r>
                                                <a:rPr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Sub>
                                        </m:sup>
                                      </m:sSubSup>
                                    </m:e>
                                  </m:nary>
                                </m:e>
                              </m:d>
                            </m:e>
                          </m:func>
                        </m:e>
                      </m:nary>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4088766" y="4203765"/>
                <a:ext cx="4151328" cy="13063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4943872" y="5427901"/>
                <a:ext cx="3438505" cy="1306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nary>
                            <m:naryPr>
                              <m:chr m:val="∑"/>
                              <m:ctrlPr>
                                <a:rPr lang="is-IS" altLang="zh-CN" sz="2800" i="1" smtClean="0">
                                  <a:solidFill>
                                    <a:srgbClr val="09405E"/>
                                  </a:solidFill>
                                  <a:latin typeface="Cambria Math" charset="0"/>
                                </a:rPr>
                              </m:ctrlPr>
                            </m:naryPr>
                            <m:sub>
                              <m:r>
                                <m:rPr>
                                  <m:brk m:alnAt="23"/>
                                </m:rPr>
                                <a:rPr lang="en-US" altLang="zh-CN" sz="2800" b="0" i="1" smtClean="0">
                                  <a:solidFill>
                                    <a:srgbClr val="09405E"/>
                                  </a:solidFill>
                                  <a:latin typeface="Cambria Math" charset="0"/>
                                </a:rPr>
                                <m:t>𝑐</m:t>
                              </m:r>
                              <m:r>
                                <a:rPr lang="en-US" altLang="zh-CN" sz="2800" b="0" i="1" smtClean="0">
                                  <a:solidFill>
                                    <a:srgbClr val="09405E"/>
                                  </a:solidFill>
                                  <a:latin typeface="Cambria Math" charset="0"/>
                                </a:rPr>
                                <m:t>=1</m:t>
                              </m:r>
                            </m:sub>
                            <m:sup>
                              <m:r>
                                <a:rPr lang="en-US" altLang="zh-CN" sz="2800" b="0" i="1" smtClean="0">
                                  <a:solidFill>
                                    <a:srgbClr val="09405E"/>
                                  </a:solidFill>
                                  <a:latin typeface="Cambria Math" charset="0"/>
                                </a:rPr>
                                <m:t>𝐶</m:t>
                              </m:r>
                            </m:sup>
                            <m:e>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Microsoft YaHei" charset="-122"/>
                                      <a:cs typeface="Microsoft YaHei" charset="-122"/>
                                    </a:rPr>
                                    <m:t>𝑖</m:t>
                                  </m:r>
                                  <m:r>
                                    <a:rPr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Sub>
                              <m:func>
                                <m:funcPr>
                                  <m:ctrlPr>
                                    <a:rPr lang="en-US" altLang="zh-CN" sz="2800" b="0" i="1" smtClean="0">
                                      <a:solidFill>
                                        <a:srgbClr val="09405E"/>
                                      </a:solidFill>
                                      <a:latin typeface="Cambria Math" charset="0"/>
                                    </a:rPr>
                                  </m:ctrlPr>
                                </m:funcPr>
                                <m:fName>
                                  <m:r>
                                    <m:rPr>
                                      <m:sty m:val="p"/>
                                    </m:rPr>
                                    <a:rPr lang="en-US" altLang="zh-CN" sz="2800" b="0" i="0" smtClean="0">
                                      <a:solidFill>
                                        <a:srgbClr val="09405E"/>
                                      </a:solidFill>
                                      <a:latin typeface="Cambria Math" charset="0"/>
                                    </a:rPr>
                                    <m:t>ln</m:t>
                                  </m:r>
                                </m:fName>
                                <m:e>
                                  <m:r>
                                    <a:rPr lang="en-US" altLang="zh-CN" sz="2800" i="1">
                                      <a:solidFill>
                                        <a:srgbClr val="09405E"/>
                                      </a:solidFill>
                                      <a:latin typeface="Cambria Math" charset="0"/>
                                      <a:ea typeface="Microsoft YaHei" charset="-122"/>
                                      <a:cs typeface="Microsoft YaHei" charset="-122"/>
                                    </a:rPr>
                                    <m:t>(</m:t>
                                  </m:r>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𝜇</m:t>
                                      </m:r>
                                    </m:e>
                                    <m:sub>
                                      <m:r>
                                        <a:rPr lang="en-US" altLang="zh-CN" sz="2800" i="1">
                                          <a:solidFill>
                                            <a:srgbClr val="09405E"/>
                                          </a:solidFill>
                                          <a:latin typeface="Cambria Math" charset="0"/>
                                          <a:ea typeface="Microsoft YaHei" charset="-122"/>
                                          <a:cs typeface="Microsoft YaHei" charset="-122"/>
                                        </a:rPr>
                                        <m:t>𝑖</m:t>
                                      </m:r>
                                      <m:r>
                                        <a:rPr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Sub>
                                  <m:r>
                                    <a:rPr lang="en-US" altLang="zh-CN" sz="2800" i="1">
                                      <a:solidFill>
                                        <a:srgbClr val="09405E"/>
                                      </a:solidFill>
                                      <a:latin typeface="Cambria Math" charset="0"/>
                                      <a:ea typeface="Microsoft YaHei" charset="-122"/>
                                      <a:cs typeface="Microsoft YaHei" charset="-122"/>
                                    </a:rPr>
                                    <m:t>)</m:t>
                                  </m:r>
                                </m:e>
                              </m:func>
                              <m:r>
                                <a:rPr lang="en-US" altLang="zh-CN" sz="2800" b="0" i="1" smtClean="0">
                                  <a:solidFill>
                                    <a:srgbClr val="09405E"/>
                                  </a:solidFill>
                                  <a:latin typeface="Cambria Math" charset="0"/>
                                  <a:ea typeface="Microsoft YaHei" charset="-122"/>
                                  <a:cs typeface="Microsoft YaHei" charset="-122"/>
                                </a:rPr>
                                <m:t>⁡</m:t>
                              </m:r>
                            </m:e>
                          </m:nary>
                        </m:e>
                      </m:nary>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4943872" y="5427901"/>
                <a:ext cx="3438505" cy="13063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382991" y="2110481"/>
                <a:ext cx="6223499" cy="1130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𝜇</m:t>
                          </m:r>
                        </m:e>
                        <m:sub>
                          <m:r>
                            <a:rPr lang="en-US" altLang="zh-CN" sz="2800" i="1">
                              <a:solidFill>
                                <a:srgbClr val="09405E"/>
                              </a:solidFill>
                              <a:latin typeface="Cambria Math" charset="0"/>
                              <a:ea typeface="Microsoft YaHei" charset="-122"/>
                              <a:cs typeface="Microsoft YaHei" charset="-122"/>
                            </a:rPr>
                            <m:t>𝑐</m:t>
                          </m:r>
                        </m:sub>
                      </m:sSub>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𝑝</m:t>
                      </m:r>
                      <m:d>
                        <m:dPr>
                          <m:ctrlPr>
                            <a:rPr lang="en-US" altLang="zh-CN" sz="2800" i="1">
                              <a:solidFill>
                                <a:srgbClr val="09405E"/>
                              </a:solidFill>
                              <a:latin typeface="Cambria Math" charset="0"/>
                              <a:ea typeface="Microsoft YaHei" charset="-122"/>
                              <a:cs typeface="Microsoft YaHei" charset="-122"/>
                            </a:rPr>
                          </m:ctrlPr>
                        </m:dPr>
                        <m:e>
                          <m:r>
                            <a:rPr lang="en-US" altLang="zh-CN" sz="2800" i="1">
                              <a:solidFill>
                                <a:srgbClr val="09405E"/>
                              </a:solidFill>
                              <a:latin typeface="Cambria Math" charset="0"/>
                              <a:ea typeface="Microsoft YaHei" charset="-122"/>
                              <a:cs typeface="Microsoft YaHei" charset="-122"/>
                            </a:rPr>
                            <m:t>𝑦</m:t>
                          </m:r>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e>
                        <m:e>
                          <m:r>
                            <a:rPr lang="en-US" altLang="zh-CN" sz="2800" b="1" i="1">
                              <a:solidFill>
                                <a:srgbClr val="09405E"/>
                              </a:solidFill>
                              <a:latin typeface="Cambria Math" charset="0"/>
                              <a:ea typeface="Microsoft YaHei" charset="-122"/>
                              <a:cs typeface="Microsoft YaHei" charset="-122"/>
                            </a:rPr>
                            <m:t>𝒙</m:t>
                          </m:r>
                          <m:r>
                            <a:rPr lang="en-US" altLang="zh-CN" sz="2800" i="1">
                              <a:solidFill>
                                <a:srgbClr val="09405E"/>
                              </a:solidFill>
                              <a:latin typeface="Cambria Math" charset="0"/>
                              <a:ea typeface="Microsoft YaHei" charset="-122"/>
                              <a:cs typeface="Microsoft YaHei" charset="-122"/>
                            </a:rPr>
                            <m:t>, </m:t>
                          </m:r>
                          <m:r>
                            <a:rPr lang="en-US" altLang="zh-CN" sz="2800" b="1" i="1">
                              <a:solidFill>
                                <a:srgbClr val="09405E"/>
                              </a:solidFill>
                              <a:latin typeface="Cambria Math" charset="0"/>
                              <a:ea typeface="Microsoft YaHei" charset="-122"/>
                              <a:cs typeface="Microsoft YaHei" charset="-122"/>
                            </a:rPr>
                            <m:t>𝑾</m:t>
                          </m:r>
                        </m:e>
                      </m:d>
                      <m:r>
                        <a:rPr lang="en-US" altLang="zh-CN" sz="2800" b="1" i="1">
                          <a:solidFill>
                            <a:srgbClr val="09405E"/>
                          </a:solidFill>
                          <a:latin typeface="Cambria Math" charset="0"/>
                          <a:ea typeface="Microsoft YaHei" charset="-122"/>
                          <a:cs typeface="Microsoft YaHei" charset="-122"/>
                        </a:rPr>
                        <m:t>=</m:t>
                      </m:r>
                      <m:f>
                        <m:fPr>
                          <m:ctrlPr>
                            <a:rPr lang="mr-IN" altLang="zh-CN" sz="2800" i="1">
                              <a:solidFill>
                                <a:srgbClr val="09405E"/>
                              </a:solidFill>
                              <a:latin typeface="Cambria Math" charset="0"/>
                              <a:ea typeface="Microsoft YaHei" charset="-122"/>
                              <a:cs typeface="Microsoft YaHei" charset="-122"/>
                            </a:rPr>
                          </m:ctrlPr>
                        </m:fPr>
                        <m:num>
                          <m:r>
                            <m:rPr>
                              <m:sty m:val="p"/>
                            </m:rPr>
                            <a:rPr lang="en-US" altLang="zh-CN" sz="2800">
                              <a:solidFill>
                                <a:srgbClr val="09405E"/>
                              </a:solidFill>
                              <a:latin typeface="Cambria Math" charset="0"/>
                              <a:ea typeface="Microsoft YaHei" charset="-122"/>
                              <a:cs typeface="Microsoft YaHei" charset="-122"/>
                            </a:rPr>
                            <m:t>exp</m:t>
                          </m:r>
                          <m:d>
                            <m:dPr>
                              <m:ctrlPr>
                                <a:rPr lang="mr-IN" altLang="zh-CN" sz="2800" i="1">
                                  <a:solidFill>
                                    <a:srgbClr val="09405E"/>
                                  </a:solidFill>
                                  <a:latin typeface="Cambria Math" charset="0"/>
                                  <a:ea typeface="Microsoft YaHei" charset="-122"/>
                                  <a:cs typeface="Microsoft YaHei" charset="-122"/>
                                </a:rPr>
                              </m:ctrlPr>
                            </m:dPr>
                            <m:e>
                              <m:sSubSup>
                                <m:sSubSupPr>
                                  <m:ctrlPr>
                                    <a:rPr lang="en-US" altLang="zh-CN" sz="2800" i="1">
                                      <a:solidFill>
                                        <a:srgbClr val="09405E"/>
                                      </a:solidFill>
                                      <a:latin typeface="Cambria Math" charset="0"/>
                                      <a:ea typeface="Cambria Math" charset="0"/>
                                      <a:cs typeface="Cambria Math" charset="0"/>
                                    </a:rPr>
                                  </m:ctrlPr>
                                </m:sSubSupPr>
                                <m:e>
                                  <m:r>
                                    <a:rPr lang="en-US" altLang="zh-CN" sz="2800" b="1" i="1">
                                      <a:solidFill>
                                        <a:srgbClr val="09405E"/>
                                      </a:solidFill>
                                      <a:latin typeface="Cambria Math" charset="0"/>
                                      <a:ea typeface="Cambria Math" charset="0"/>
                                      <a:cs typeface="Cambria Math" charset="0"/>
                                    </a:rPr>
                                    <m:t>𝒘</m:t>
                                  </m:r>
                                </m:e>
                                <m:sub>
                                  <m:r>
                                    <a:rPr lang="en-US" altLang="zh-CN" sz="2800" i="1">
                                      <a:solidFill>
                                        <a:srgbClr val="09405E"/>
                                      </a:solidFill>
                                      <a:latin typeface="Cambria Math" charset="0"/>
                                      <a:ea typeface="Cambria Math" charset="0"/>
                                      <a:cs typeface="Cambria Math" charset="0"/>
                                    </a:rPr>
                                    <m:t>𝑐</m:t>
                                  </m:r>
                                </m:sub>
                                <m:sup>
                                  <m:r>
                                    <m:rPr>
                                      <m:sty m:val="p"/>
                                    </m:rPr>
                                    <a:rPr lang="en-US" altLang="zh-CN" sz="2800">
                                      <a:solidFill>
                                        <a:srgbClr val="09405E"/>
                                      </a:solidFill>
                                      <a:latin typeface="Cambria Math" charset="0"/>
                                      <a:ea typeface="Cambria Math" charset="0"/>
                                      <a:cs typeface="Cambria Math" charset="0"/>
                                    </a:rPr>
                                    <m:t>T</m:t>
                                  </m:r>
                                </m:sup>
                              </m:sSubSup>
                              <m:r>
                                <a:rPr lang="en-US" altLang="zh-CN" sz="2800" b="1" i="1">
                                  <a:solidFill>
                                    <a:srgbClr val="09405E"/>
                                  </a:solidFill>
                                  <a:latin typeface="Cambria Math" charset="0"/>
                                  <a:ea typeface="Microsoft YaHei" charset="-122"/>
                                  <a:cs typeface="Microsoft YaHei" charset="-122"/>
                                </a:rPr>
                                <m:t>𝒙</m:t>
                              </m:r>
                            </m:e>
                          </m:d>
                        </m:num>
                        <m:den>
                          <m:nary>
                            <m:naryPr>
                              <m:chr m:val="∑"/>
                              <m:ctrlPr>
                                <a:rPr lang="is-IS" altLang="zh-CN" sz="2800" i="1">
                                  <a:solidFill>
                                    <a:srgbClr val="09405E"/>
                                  </a:solidFill>
                                  <a:latin typeface="Cambria Math" charset="0"/>
                                  <a:ea typeface="Microsoft YaHei" charset="-122"/>
                                  <a:cs typeface="Microsoft YaHei" charset="-122"/>
                                </a:rPr>
                              </m:ctrlPr>
                            </m:naryPr>
                            <m:sub>
                              <m:sSup>
                                <m:sSupPr>
                                  <m:ctrlPr>
                                    <a:rPr lang="en-US" altLang="zh-CN" sz="2800" i="1">
                                      <a:solidFill>
                                        <a:srgbClr val="09405E"/>
                                      </a:solidFill>
                                      <a:latin typeface="Cambria Math" charset="0"/>
                                      <a:ea typeface="Microsoft YaHei" charset="-122"/>
                                      <a:cs typeface="Microsoft YaHei" charset="-122"/>
                                    </a:rPr>
                                  </m:ctrlPr>
                                </m:sSupPr>
                                <m:e>
                                  <m:r>
                                    <m:rPr>
                                      <m:brk m:alnAt="23"/>
                                    </m:rPr>
                                    <a:rPr lang="en-US" altLang="zh-CN" sz="2800" i="1">
                                      <a:solidFill>
                                        <a:srgbClr val="09405E"/>
                                      </a:solidFill>
                                      <a:latin typeface="Cambria Math" charset="0"/>
                                      <a:ea typeface="Microsoft YaHei" charset="-122"/>
                                      <a:cs typeface="Microsoft YaHei" charset="-122"/>
                                    </a:rPr>
                                    <m:t>𝑐</m:t>
                                  </m:r>
                                </m:e>
                                <m:sup>
                                  <m:r>
                                    <a:rPr lang="en-US" altLang="zh-CN" sz="2800" i="1">
                                      <a:solidFill>
                                        <a:srgbClr val="09405E"/>
                                      </a:solidFill>
                                      <a:latin typeface="Cambria Math" charset="0"/>
                                      <a:ea typeface="Microsoft YaHei" charset="-122"/>
                                      <a:cs typeface="Microsoft YaHei" charset="-122"/>
                                    </a:rPr>
                                    <m:t>′</m:t>
                                  </m:r>
                                </m:sup>
                              </m:sSup>
                              <m:r>
                                <m:rPr>
                                  <m:brk m:alnAt="23"/>
                                </m:rP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1</m:t>
                              </m:r>
                            </m:sub>
                            <m:sup>
                              <m:r>
                                <a:rPr lang="en-US" altLang="zh-CN" sz="2800" i="1">
                                  <a:solidFill>
                                    <a:srgbClr val="09405E"/>
                                  </a:solidFill>
                                  <a:latin typeface="Cambria Math" charset="0"/>
                                  <a:ea typeface="Microsoft YaHei" charset="-122"/>
                                  <a:cs typeface="Microsoft YaHei" charset="-122"/>
                                </a:rPr>
                                <m:t>𝐶</m:t>
                              </m:r>
                            </m:sup>
                            <m:e>
                              <m:r>
                                <m:rPr>
                                  <m:sty m:val="p"/>
                                </m:rPr>
                                <a:rPr lang="en-US" altLang="zh-CN" sz="2800">
                                  <a:solidFill>
                                    <a:srgbClr val="09405E"/>
                                  </a:solidFill>
                                  <a:latin typeface="Cambria Math" charset="0"/>
                                  <a:ea typeface="Microsoft YaHei" charset="-122"/>
                                  <a:cs typeface="Microsoft YaHei" charset="-122"/>
                                </a:rPr>
                                <m:t>exp</m:t>
                              </m:r>
                              <m:d>
                                <m:dPr>
                                  <m:ctrlPr>
                                    <a:rPr lang="mr-IN" altLang="zh-CN" sz="2800" i="1">
                                      <a:solidFill>
                                        <a:srgbClr val="09405E"/>
                                      </a:solidFill>
                                      <a:latin typeface="Cambria Math" charset="0"/>
                                      <a:ea typeface="Microsoft YaHei" charset="-122"/>
                                      <a:cs typeface="Microsoft YaHei" charset="-122"/>
                                    </a:rPr>
                                  </m:ctrlPr>
                                </m:dPr>
                                <m:e>
                                  <m:sSubSup>
                                    <m:sSubSupPr>
                                      <m:ctrlPr>
                                        <a:rPr lang="en-US" altLang="zh-CN" sz="2800" i="1">
                                          <a:solidFill>
                                            <a:srgbClr val="09405E"/>
                                          </a:solidFill>
                                          <a:latin typeface="Cambria Math" charset="0"/>
                                          <a:ea typeface="Cambria Math" charset="0"/>
                                          <a:cs typeface="Cambria Math" charset="0"/>
                                        </a:rPr>
                                      </m:ctrlPr>
                                    </m:sSubSupPr>
                                    <m:e>
                                      <m:r>
                                        <a:rPr lang="en-US" altLang="zh-CN" sz="2800" b="1" i="1">
                                          <a:solidFill>
                                            <a:srgbClr val="09405E"/>
                                          </a:solidFill>
                                          <a:latin typeface="Cambria Math" charset="0"/>
                                          <a:ea typeface="Cambria Math" charset="0"/>
                                          <a:cs typeface="Cambria Math" charset="0"/>
                                        </a:rPr>
                                        <m:t>𝒘</m:t>
                                      </m:r>
                                    </m:e>
                                    <m:sub>
                                      <m:r>
                                        <a:rPr lang="en-US" altLang="zh-CN" sz="2800" i="1">
                                          <a:solidFill>
                                            <a:srgbClr val="09405E"/>
                                          </a:solidFill>
                                          <a:latin typeface="Cambria Math" charset="0"/>
                                          <a:ea typeface="Cambria Math" charset="0"/>
                                          <a:cs typeface="Cambria Math" charset="0"/>
                                        </a:rPr>
                                        <m:t>𝑐</m:t>
                                      </m:r>
                                      <m:r>
                                        <a:rPr lang="en-US" altLang="zh-CN" sz="2800" i="1">
                                          <a:solidFill>
                                            <a:srgbClr val="09405E"/>
                                          </a:solidFill>
                                          <a:latin typeface="Cambria Math" charset="0"/>
                                          <a:ea typeface="Cambria Math" charset="0"/>
                                          <a:cs typeface="Cambria Math" charset="0"/>
                                        </a:rPr>
                                        <m:t>′</m:t>
                                      </m:r>
                                    </m:sub>
                                    <m:sup>
                                      <m:r>
                                        <m:rPr>
                                          <m:sty m:val="p"/>
                                        </m:rPr>
                                        <a:rPr lang="en-US" altLang="zh-CN" sz="2800">
                                          <a:solidFill>
                                            <a:srgbClr val="09405E"/>
                                          </a:solidFill>
                                          <a:latin typeface="Cambria Math" charset="0"/>
                                          <a:ea typeface="Cambria Math" charset="0"/>
                                          <a:cs typeface="Cambria Math" charset="0"/>
                                        </a:rPr>
                                        <m:t>T</m:t>
                                      </m:r>
                                    </m:sup>
                                  </m:sSubSup>
                                  <m:r>
                                    <a:rPr lang="en-US" altLang="zh-CN" sz="2800" b="1" i="1">
                                      <a:solidFill>
                                        <a:srgbClr val="09405E"/>
                                      </a:solidFill>
                                      <a:latin typeface="Cambria Math" charset="0"/>
                                      <a:ea typeface="Microsoft YaHei" charset="-122"/>
                                      <a:cs typeface="Microsoft YaHei" charset="-122"/>
                                    </a:rPr>
                                    <m:t>𝒙</m:t>
                                  </m:r>
                                </m:e>
                              </m:d>
                            </m:e>
                          </m:nary>
                        </m:den>
                      </m:f>
                    </m:oMath>
                  </m:oMathPara>
                </a14:m>
                <a:endParaRPr lang="zh-CN" altLang="en-US" sz="28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2382991" y="2110481"/>
                <a:ext cx="6223499" cy="113056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9809256" y="4420523"/>
                <a:ext cx="2183355" cy="872803"/>
              </a:xfrm>
              <a:prstGeom prst="rect">
                <a:avLst/>
              </a:prstGeom>
              <a:ln w="25400">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09405E"/>
                          </a:solidFill>
                          <a:latin typeface="Cambria Math" charset="0"/>
                          <a:ea typeface="Microsoft YaHei" charset="-122"/>
                          <a:cs typeface="Microsoft YaHei" charset="-122"/>
                        </a:rPr>
                        <m:t>𝐶𝑎𝑡</m:t>
                      </m:r>
                      <m:d>
                        <m:dPr>
                          <m:ctrlPr>
                            <a:rPr lang="en-US" altLang="zh-CN" b="1" i="1" dirty="0">
                              <a:solidFill>
                                <a:srgbClr val="09405E"/>
                              </a:solidFill>
                              <a:latin typeface="Cambria Math" charset="0"/>
                              <a:ea typeface="Microsoft YaHei" charset="-122"/>
                              <a:cs typeface="Microsoft YaHei" charset="-122"/>
                            </a:rPr>
                          </m:ctrlPr>
                        </m:dPr>
                        <m:e>
                          <m:r>
                            <a:rPr lang="en-US" altLang="zh-CN" b="1" i="1" dirty="0">
                              <a:solidFill>
                                <a:srgbClr val="09405E"/>
                              </a:solidFill>
                              <a:latin typeface="Cambria Math" charset="0"/>
                              <a:ea typeface="Microsoft YaHei" charset="-122"/>
                              <a:cs typeface="Microsoft YaHei" charset="-122"/>
                            </a:rPr>
                            <m:t>𝒚</m:t>
                          </m:r>
                          <m:r>
                            <a:rPr lang="en-US" altLang="zh-CN" i="1" dirty="0">
                              <a:solidFill>
                                <a:srgbClr val="09405E"/>
                              </a:solidFill>
                              <a:latin typeface="Cambria Math" charset="0"/>
                              <a:ea typeface="Microsoft YaHei" charset="-122"/>
                              <a:cs typeface="Microsoft YaHei" charset="-122"/>
                            </a:rPr>
                            <m:t>;</m:t>
                          </m:r>
                          <m:r>
                            <a:rPr lang="zh-CN" altLang="en-US" b="1" i="1">
                              <a:solidFill>
                                <a:srgbClr val="09405E"/>
                              </a:solidFill>
                              <a:latin typeface="Cambria Math" charset="0"/>
                              <a:ea typeface="Cambria Math" charset="0"/>
                              <a:cs typeface="Cambria Math" charset="0"/>
                            </a:rPr>
                            <m:t>𝜽</m:t>
                          </m:r>
                        </m:e>
                      </m:d>
                      <m:r>
                        <a:rPr lang="en-US" altLang="zh-CN">
                          <a:solidFill>
                            <a:srgbClr val="09405E"/>
                          </a:solidFill>
                          <a:latin typeface="Cambria Math" charset="0"/>
                          <a:ea typeface="Cambria Math" charset="0"/>
                          <a:cs typeface="Cambria Math" charset="0"/>
                        </a:rPr>
                        <m:t>=</m:t>
                      </m:r>
                      <m:nary>
                        <m:naryPr>
                          <m:chr m:val="∏"/>
                          <m:ctrlPr>
                            <a:rPr lang="is-IS" altLang="zh-CN" i="1">
                              <a:solidFill>
                                <a:srgbClr val="09405E"/>
                              </a:solidFill>
                              <a:latin typeface="Cambria Math" charset="0"/>
                              <a:ea typeface="Cambria Math" charset="0"/>
                              <a:cs typeface="Cambria Math" charset="0"/>
                            </a:rPr>
                          </m:ctrlPr>
                        </m:naryPr>
                        <m:sub>
                          <m:r>
                            <m:rPr>
                              <m:brk m:alnAt="23"/>
                            </m:rP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=1</m:t>
                          </m:r>
                        </m:sub>
                        <m:sup>
                          <m:r>
                            <a:rPr lang="en-US" altLang="zh-CN" i="1">
                              <a:solidFill>
                                <a:srgbClr val="09405E"/>
                              </a:solidFill>
                              <a:latin typeface="Cambria Math" charset="0"/>
                              <a:ea typeface="Cambria Math" charset="0"/>
                              <a:cs typeface="Cambria Math" charset="0"/>
                            </a:rPr>
                            <m:t>𝐶</m:t>
                          </m:r>
                        </m:sup>
                        <m:e>
                          <m:sSubSup>
                            <m:sSubSupPr>
                              <m:ctrlPr>
                                <a:rPr lang="en-US" altLang="zh-CN" i="1">
                                  <a:solidFill>
                                    <a:srgbClr val="09405E"/>
                                  </a:solidFill>
                                  <a:latin typeface="Cambria Math" charset="0"/>
                                  <a:ea typeface="Cambria Math" charset="0"/>
                                  <a:cs typeface="Cambria Math" charset="0"/>
                                </a:rPr>
                              </m:ctrlPr>
                            </m:sSubSup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ea typeface="Cambria Math" charset="0"/>
                                  <a:cs typeface="Cambria Math" charset="0"/>
                                </a:rPr>
                                <m:t>𝑐</m:t>
                              </m:r>
                            </m:sub>
                            <m:sup>
                              <m:sSub>
                                <m:sSubPr>
                                  <m:ctrlPr>
                                    <a:rPr lang="en-US" altLang="zh-CN" i="1">
                                      <a:solidFill>
                                        <a:srgbClr val="09405E"/>
                                      </a:solidFill>
                                      <a:latin typeface="Cambria Math"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𝑦</m:t>
                                  </m:r>
                                </m:e>
                                <m:sub>
                                  <m:r>
                                    <a:rPr lang="en-US" altLang="zh-CN" i="1">
                                      <a:solidFill>
                                        <a:srgbClr val="09405E"/>
                                      </a:solidFill>
                                      <a:latin typeface="Cambria Math" charset="0"/>
                                      <a:ea typeface="Cambria Math" charset="0"/>
                                      <a:cs typeface="Cambria Math" charset="0"/>
                                    </a:rPr>
                                    <m:t>𝑐</m:t>
                                  </m:r>
                                </m:sub>
                              </m:sSub>
                            </m:sup>
                          </m:sSubSup>
                        </m:e>
                      </m:nary>
                    </m:oMath>
                  </m:oMathPara>
                </a14:m>
                <a:endParaRPr lang="zh-CN" altLang="en-US"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9809256" y="4420523"/>
                <a:ext cx="2183355" cy="872803"/>
              </a:xfrm>
              <a:prstGeom prst="rect">
                <a:avLst/>
              </a:prstGeom>
              <a:blipFill rotWithShape="0">
                <a:blip r:embed="rId6"/>
                <a:stretch>
                  <a:fillRect/>
                </a:stretch>
              </a:blipFill>
              <a:ln w="25400">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204670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515937" y="932319"/>
                <a:ext cx="11523663" cy="5237271"/>
              </a:xfrm>
            </p:spPr>
            <p:txBody>
              <a:bodyPr/>
              <a:lstStyle/>
              <a:p>
                <a:r>
                  <a:rPr kumimoji="1" lang="zh-CN" altLang="en-US" dirty="0" smtClean="0">
                    <a:solidFill>
                      <a:srgbClr val="09405E"/>
                    </a:solidFill>
                    <a:latin typeface="微软雅黑" pitchFamily="34" charset="-122"/>
                    <a:ea typeface="微软雅黑" pitchFamily="34" charset="-122"/>
                  </a:rPr>
                  <a:t>考虑两</a:t>
                </a:r>
                <a:r>
                  <a:rPr kumimoji="1" lang="zh-CN" altLang="en-US" dirty="0">
                    <a:solidFill>
                      <a:srgbClr val="09405E"/>
                    </a:solidFill>
                    <a:latin typeface="微软雅黑" pitchFamily="34" charset="-122"/>
                    <a:ea typeface="微软雅黑" pitchFamily="34" charset="-122"/>
                  </a:rPr>
                  <a:t>类</a:t>
                </a:r>
                <a:r>
                  <a:rPr kumimoji="1" lang="zh-CN" altLang="en-US" dirty="0" smtClean="0">
                    <a:solidFill>
                      <a:srgbClr val="09405E"/>
                    </a:solidFill>
                    <a:latin typeface="微软雅黑" pitchFamily="34" charset="-122"/>
                    <a:ea typeface="微软雅黑" pitchFamily="34" charset="-122"/>
                  </a:rPr>
                  <a:t>分类任务，样本</a:t>
                </a:r>
                <a:r>
                  <a:rPr kumimoji="1" lang="zh-CN" altLang="en-US" dirty="0">
                    <a:solidFill>
                      <a:srgbClr val="09405E"/>
                    </a:solidFill>
                    <a:latin typeface="微软雅黑" pitchFamily="34" charset="-122"/>
                    <a:ea typeface="微软雅黑" pitchFamily="34" charset="-122"/>
                  </a:rPr>
                  <a:t>的输出</a:t>
                </a:r>
                <a14:m>
                  <m:oMath xmlns:m="http://schemas.openxmlformats.org/officeDocument/2006/math">
                    <m:sSub>
                      <m:sSubPr>
                        <m:ctrlPr>
                          <a:rPr kumimoji="1" lang="en-US" altLang="zh-CN" i="1">
                            <a:solidFill>
                              <a:srgbClr val="09405E"/>
                            </a:solidFill>
                            <a:latin typeface="Cambria Math" charset="0"/>
                            <a:ea typeface="微软雅黑" pitchFamily="34" charset="-122"/>
                          </a:rPr>
                        </m:ctrlPr>
                      </m:sSubPr>
                      <m:e>
                        <m:r>
                          <a:rPr kumimoji="1" lang="en-US" altLang="zh-CN" i="1">
                            <a:solidFill>
                              <a:srgbClr val="09405E"/>
                            </a:solidFill>
                            <a:latin typeface="Cambria Math" charset="0"/>
                            <a:ea typeface="微软雅黑" pitchFamily="34" charset="-122"/>
                          </a:rPr>
                          <m:t>𝑦</m:t>
                        </m:r>
                      </m:e>
                      <m:sub>
                        <m:r>
                          <a:rPr kumimoji="1" lang="en-US" altLang="zh-CN" i="1">
                            <a:solidFill>
                              <a:srgbClr val="09405E"/>
                            </a:solidFill>
                            <a:latin typeface="Cambria Math" charset="0"/>
                            <a:ea typeface="微软雅黑" pitchFamily="34" charset="-122"/>
                          </a:rPr>
                          <m:t>𝑖</m:t>
                        </m:r>
                      </m:sub>
                    </m:sSub>
                    <m:r>
                      <a:rPr kumimoji="1" lang="en-US" altLang="zh-CN" i="1">
                        <a:solidFill>
                          <a:srgbClr val="09405E"/>
                        </a:solidFill>
                        <a:latin typeface="Cambria Math" charset="0"/>
                        <a:ea typeface="Cambria Math" charset="0"/>
                        <a:cs typeface="Cambria Math" charset="0"/>
                      </a:rPr>
                      <m:t>∈</m:t>
                    </m:r>
                    <m:d>
                      <m:dPr>
                        <m:begChr m:val="{"/>
                        <m:endChr m:val="}"/>
                        <m:ctrlPr>
                          <a:rPr kumimoji="1" lang="en-US" altLang="zh-CN" i="1">
                            <a:solidFill>
                              <a:srgbClr val="09405E"/>
                            </a:solidFill>
                            <a:latin typeface="Cambria Math" charset="0"/>
                            <a:ea typeface="Cambria Math" charset="0"/>
                            <a:cs typeface="Cambria Math" charset="0"/>
                          </a:rPr>
                        </m:ctrlPr>
                      </m:dPr>
                      <m:e>
                        <m:r>
                          <a:rPr kumimoji="1" lang="en-US" altLang="zh-CN" i="1">
                            <a:solidFill>
                              <a:srgbClr val="09405E"/>
                            </a:solidFill>
                            <a:latin typeface="Cambria Math" charset="0"/>
                            <a:ea typeface="Cambria Math" charset="0"/>
                            <a:cs typeface="Cambria Math" charset="0"/>
                          </a:rPr>
                          <m:t>0,1</m:t>
                        </m:r>
                      </m:e>
                    </m:d>
                  </m:oMath>
                </a14:m>
                <a:r>
                  <a:rPr kumimoji="1" lang="zh-CN" altLang="en-US" dirty="0" smtClean="0"/>
                  <a:t>。</a:t>
                </a:r>
                <a:endParaRPr kumimoji="1" lang="en-US" altLang="zh-CN" dirty="0"/>
              </a:p>
              <a:p>
                <a:r>
                  <a:rPr kumimoji="1" lang="zh-CN" altLang="en-US" dirty="0" smtClean="0">
                    <a:latin typeface="微软雅黑" pitchFamily="34" charset="-122"/>
                    <a:ea typeface="微软雅黑" pitchFamily="34" charset="-122"/>
                  </a:rPr>
                  <a:t>在</a:t>
                </a:r>
                <a:r>
                  <a:rPr kumimoji="1" lang="zh-CN" altLang="en-US" dirty="0">
                    <a:latin typeface="微软雅黑" pitchFamily="34" charset="-122"/>
                    <a:ea typeface="微软雅黑" pitchFamily="34" charset="-122"/>
                  </a:rPr>
                  <a:t>概率分布中，贝努利（</a:t>
                </a:r>
                <a:r>
                  <a:rPr kumimoji="1" lang="en-US" altLang="zh-CN" dirty="0">
                    <a:latin typeface="微软雅黑" pitchFamily="34" charset="-122"/>
                    <a:ea typeface="微软雅黑" pitchFamily="34" charset="-122"/>
                  </a:rPr>
                  <a:t>Bernoulli</a:t>
                </a:r>
                <a:r>
                  <a:rPr kumimoji="1" lang="zh-CN" altLang="en-US" dirty="0">
                    <a:latin typeface="微软雅黑" pitchFamily="34" charset="-122"/>
                    <a:ea typeface="微软雅黑" pitchFamily="34" charset="-122"/>
                  </a:rPr>
                  <a:t>）试验的输出为</a:t>
                </a:r>
                <a14:m>
                  <m:oMath xmlns:m="http://schemas.openxmlformats.org/officeDocument/2006/math">
                    <m:d>
                      <m:dPr>
                        <m:begChr m:val="{"/>
                        <m:endChr m:val="}"/>
                        <m:ctrlPr>
                          <a:rPr kumimoji="1" lang="en-US" altLang="zh-CN" i="1" dirty="0">
                            <a:latin typeface="Cambria Math" charset="0"/>
                            <a:ea typeface="微软雅黑" pitchFamily="34" charset="-122"/>
                          </a:rPr>
                        </m:ctrlPr>
                      </m:dPr>
                      <m:e>
                        <m:r>
                          <a:rPr kumimoji="1" lang="en-US" altLang="zh-CN" dirty="0">
                            <a:latin typeface="Cambria Math" charset="0"/>
                            <a:ea typeface="微软雅黑" pitchFamily="34" charset="-122"/>
                          </a:rPr>
                          <m:t>0,1</m:t>
                        </m:r>
                      </m:e>
                    </m:d>
                  </m:oMath>
                </a14:m>
                <a:r>
                  <a:rPr kumimoji="1" lang="zh-CN" altLang="en-US" dirty="0" smtClean="0">
                    <a:latin typeface="微软雅黑" pitchFamily="34" charset="-122"/>
                    <a:ea typeface="微软雅黑" pitchFamily="34" charset="-122"/>
                  </a:rPr>
                  <a:t>，</a:t>
                </a:r>
                <a:endParaRPr kumimoji="1" lang="en-US" altLang="zh-CN" dirty="0" smtClean="0">
                  <a:latin typeface="微软雅黑" pitchFamily="34" charset="-122"/>
                  <a:ea typeface="微软雅黑" pitchFamily="34" charset="-122"/>
                </a:endParaRPr>
              </a:p>
              <a:p>
                <a:r>
                  <a:rPr kumimoji="1" lang="zh-CN" altLang="en-US" dirty="0" smtClean="0">
                    <a:latin typeface="微软雅黑" pitchFamily="34" charset="-122"/>
                    <a:ea typeface="微软雅黑" pitchFamily="34" charset="-122"/>
                  </a:rPr>
                  <a:t>贝</a:t>
                </a:r>
                <a:r>
                  <a:rPr kumimoji="1" lang="zh-CN" altLang="en-US" dirty="0">
                    <a:latin typeface="微软雅黑" pitchFamily="34" charset="-122"/>
                    <a:ea typeface="微软雅黑" pitchFamily="34" charset="-122"/>
                  </a:rPr>
                  <a:t>努利分布：</a:t>
                </a:r>
                <a14:m>
                  <m:oMath xmlns:m="http://schemas.openxmlformats.org/officeDocument/2006/math">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𝐵𝑒𝑟𝑛𝑜𝑢𝑙𝑙𝑖</m:t>
                    </m:r>
                    <m:d>
                      <m:dPr>
                        <m:ctrlPr>
                          <a:rPr kumimoji="1" lang="en-US" altLang="zh-CN" i="1" dirty="0">
                            <a:latin typeface="Cambria Math" charset="0"/>
                            <a:ea typeface="微软雅黑" pitchFamily="34" charset="-122"/>
                          </a:rPr>
                        </m:ctrlPr>
                      </m:dPr>
                      <m:e>
                        <m:r>
                          <a:rPr kumimoji="1" lang="en-US" altLang="zh-CN" dirty="0">
                            <a:latin typeface="Cambria Math" charset="0"/>
                            <a:ea typeface="微软雅黑" pitchFamily="34" charset="-122"/>
                          </a:rPr>
                          <m:t>𝜇</m:t>
                        </m:r>
                      </m:e>
                    </m:d>
                  </m:oMath>
                </a14:m>
                <a:r>
                  <a:rPr kumimoji="1" lang="zh-CN" altLang="en-US" dirty="0">
                    <a:latin typeface="微软雅黑" pitchFamily="34" charset="-122"/>
                    <a:ea typeface="微软雅黑" pitchFamily="34" charset="-122"/>
                  </a:rPr>
                  <a:t>，其中为</a:t>
                </a:r>
                <a14:m>
                  <m:oMath xmlns:m="http://schemas.openxmlformats.org/officeDocument/2006/math">
                    <m:r>
                      <a:rPr kumimoji="1" lang="en-US" altLang="zh-CN" dirty="0">
                        <a:latin typeface="Cambria Math" charset="0"/>
                        <a:ea typeface="微软雅黑" pitchFamily="34" charset="-122"/>
                      </a:rPr>
                      <m:t>𝜇</m:t>
                    </m:r>
                  </m:oMath>
                </a14:m>
                <a:r>
                  <a:rPr kumimoji="1" lang="zh-CN" altLang="en-US" dirty="0">
                    <a:latin typeface="微软雅黑" pitchFamily="34" charset="-122"/>
                    <a:ea typeface="微软雅黑" pitchFamily="34" charset="-122"/>
                  </a:rPr>
                  <a:t>分布的期望，表示</a:t>
                </a:r>
                <a14:m>
                  <m:oMath xmlns:m="http://schemas.openxmlformats.org/officeDocument/2006/math">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=1</m:t>
                    </m:r>
                  </m:oMath>
                </a14:m>
                <a:r>
                  <a:rPr kumimoji="1" lang="zh-CN" altLang="en-US" dirty="0">
                    <a:latin typeface="微软雅黑" pitchFamily="34" charset="-122"/>
                    <a:ea typeface="微软雅黑" pitchFamily="34" charset="-122"/>
                  </a:rPr>
                  <a:t>的概率</a:t>
                </a:r>
                <a:r>
                  <a:rPr kumimoji="1" lang="zh-CN" altLang="en-US" dirty="0" smtClean="0">
                    <a:latin typeface="微软雅黑" pitchFamily="34" charset="-122"/>
                    <a:ea typeface="微软雅黑" pitchFamily="34" charset="-122"/>
                  </a:rPr>
                  <a:t>。</a:t>
                </a:r>
                <a:endParaRPr kumimoji="1" lang="en-US" altLang="zh-CN" dirty="0" smtClean="0">
                  <a:latin typeface="微软雅黑" pitchFamily="34" charset="-122"/>
                  <a:ea typeface="微软雅黑" pitchFamily="34" charset="-122"/>
                </a:endParaRPr>
              </a:p>
              <a:p>
                <a:r>
                  <a:rPr kumimoji="1" lang="zh-CN" altLang="en-US" dirty="0">
                    <a:latin typeface="微软雅黑" pitchFamily="34" charset="-122"/>
                    <a:ea typeface="微软雅黑" pitchFamily="34" charset="-122"/>
                  </a:rPr>
                  <a:t>概率密度函数为：</a:t>
                </a:r>
                <a14:m>
                  <m:oMath xmlns:m="http://schemas.openxmlformats.org/officeDocument/2006/math">
                    <m:r>
                      <a:rPr kumimoji="1" lang="en-US" altLang="zh-CN" dirty="0">
                        <a:latin typeface="Cambria Math" charset="0"/>
                        <a:ea typeface="微软雅黑" pitchFamily="34" charset="-122"/>
                      </a:rPr>
                      <m:t>𝑝</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sSup>
                      <m:sSupPr>
                        <m:ctrlPr>
                          <a:rPr kumimoji="1" lang="en-US" altLang="zh-CN" i="1" dirty="0">
                            <a:latin typeface="Cambria Math" charset="0"/>
                            <a:ea typeface="微软雅黑" pitchFamily="34" charset="-122"/>
                          </a:rPr>
                        </m:ctrlPr>
                      </m:sSupPr>
                      <m:e>
                        <m:r>
                          <a:rPr kumimoji="1" lang="en-US" altLang="zh-CN" dirty="0">
                            <a:latin typeface="Cambria Math" charset="0"/>
                            <a:ea typeface="微软雅黑" pitchFamily="34" charset="-122"/>
                          </a:rPr>
                          <m:t>𝜇</m:t>
                        </m:r>
                      </m:e>
                      <m:sup>
                        <m:r>
                          <a:rPr kumimoji="1" lang="en-US" altLang="zh-CN" dirty="0">
                            <a:latin typeface="Cambria Math" charset="0"/>
                            <a:ea typeface="微软雅黑" pitchFamily="34" charset="-122"/>
                          </a:rPr>
                          <m:t>𝑦</m:t>
                        </m:r>
                      </m:sup>
                    </m:sSup>
                    <m:sSup>
                      <m:sSupPr>
                        <m:ctrlPr>
                          <a:rPr kumimoji="1" lang="en-US" altLang="zh-CN" i="1" dirty="0">
                            <a:latin typeface="Cambria Math" charset="0"/>
                            <a:ea typeface="微软雅黑" pitchFamily="34" charset="-122"/>
                          </a:rPr>
                        </m:ctrlPr>
                      </m:sSupPr>
                      <m:e>
                        <m:d>
                          <m:dPr>
                            <m:ctrlPr>
                              <a:rPr kumimoji="1" lang="en-US" altLang="zh-CN" i="1" dirty="0">
                                <a:latin typeface="Cambria Math" charset="0"/>
                                <a:ea typeface="微软雅黑" pitchFamily="34" charset="-122"/>
                              </a:rPr>
                            </m:ctrlPr>
                          </m:dPr>
                          <m:e>
                            <m:r>
                              <a:rPr kumimoji="1" lang="en-US" altLang="zh-CN" dirty="0">
                                <a:latin typeface="Cambria Math" charset="0"/>
                                <a:ea typeface="微软雅黑" pitchFamily="34" charset="-122"/>
                              </a:rPr>
                              <m:t>1−</m:t>
                            </m:r>
                            <m:r>
                              <a:rPr kumimoji="1" lang="en-US" altLang="zh-CN" dirty="0">
                                <a:latin typeface="Cambria Math" charset="0"/>
                                <a:ea typeface="微软雅黑" pitchFamily="34" charset="-122"/>
                              </a:rPr>
                              <m:t>𝜇</m:t>
                            </m:r>
                          </m:e>
                        </m:d>
                      </m:e>
                      <m:sup>
                        <m:d>
                          <m:dPr>
                            <m:ctrlPr>
                              <a:rPr kumimoji="1" lang="en-US" altLang="zh-CN" i="1" dirty="0">
                                <a:latin typeface="Cambria Math" charset="0"/>
                                <a:ea typeface="微软雅黑" pitchFamily="34" charset="-122"/>
                              </a:rPr>
                            </m:ctrlPr>
                          </m:dPr>
                          <m:e>
                            <m:r>
                              <a:rPr kumimoji="1" lang="en-US" altLang="zh-CN" dirty="0">
                                <a:latin typeface="Cambria Math" charset="0"/>
                                <a:ea typeface="微软雅黑" pitchFamily="34" charset="-122"/>
                              </a:rPr>
                              <m:t>1−</m:t>
                            </m:r>
                            <m:r>
                              <a:rPr kumimoji="1" lang="en-US" altLang="zh-CN" dirty="0">
                                <a:latin typeface="Cambria Math" charset="0"/>
                                <a:ea typeface="微软雅黑" pitchFamily="34" charset="-122"/>
                              </a:rPr>
                              <m:t>𝑦</m:t>
                            </m:r>
                          </m:e>
                        </m:d>
                      </m:sup>
                    </m:sSup>
                    <m:r>
                      <a:rPr kumimoji="1" lang="zh-CN" altLang="en-US" dirty="0">
                        <a:latin typeface="Cambria Math" charset="0"/>
                        <a:ea typeface="微软雅黑" pitchFamily="34" charset="-122"/>
                      </a:rPr>
                      <m:t>。</m:t>
                    </m:r>
                  </m:oMath>
                </a14:m>
                <a:endParaRPr kumimoji="1" lang="en-US" altLang="zh-CN" dirty="0" smtClean="0">
                  <a:latin typeface="微软雅黑" pitchFamily="34" charset="-122"/>
                  <a:ea typeface="微软雅黑" pitchFamily="34" charset="-122"/>
                </a:endParaRPr>
              </a:p>
              <a:p>
                <a:r>
                  <a:rPr kumimoji="1" lang="zh-CN" altLang="en-US" dirty="0">
                    <a:latin typeface="微软雅黑" pitchFamily="34" charset="-122"/>
                    <a:ea typeface="微软雅黑" pitchFamily="34" charset="-122"/>
                  </a:rPr>
                  <a:t>在分类任务中，在给定输入</a:t>
                </a:r>
                <a14:m>
                  <m:oMath xmlns:m="http://schemas.openxmlformats.org/officeDocument/2006/math">
                    <m:r>
                      <a:rPr kumimoji="1" lang="en-US" altLang="zh-CN" dirty="0">
                        <a:latin typeface="Cambria Math" charset="0"/>
                        <a:ea typeface="微软雅黑" pitchFamily="34" charset="-122"/>
                      </a:rPr>
                      <m:t>𝐱</m:t>
                    </m:r>
                  </m:oMath>
                </a14:m>
                <a:r>
                  <a:rPr kumimoji="1" lang="zh-CN" altLang="en-US" dirty="0">
                    <a:latin typeface="微软雅黑" pitchFamily="34" charset="-122"/>
                    <a:ea typeface="微软雅黑" pitchFamily="34" charset="-122"/>
                  </a:rPr>
                  <a:t>的情况下，输出</a:t>
                </a:r>
                <a14:m>
                  <m:oMath xmlns:m="http://schemas.openxmlformats.org/officeDocument/2006/math">
                    <m:r>
                      <a:rPr kumimoji="1" lang="en-US" altLang="zh-CN" dirty="0">
                        <a:latin typeface="Cambria Math" charset="0"/>
                        <a:ea typeface="微软雅黑" pitchFamily="34" charset="-122"/>
                      </a:rPr>
                      <m:t>𝑦</m:t>
                    </m:r>
                  </m:oMath>
                </a14:m>
                <a:r>
                  <a:rPr kumimoji="1" lang="zh-CN" altLang="en-US" dirty="0">
                    <a:latin typeface="微软雅黑" pitchFamily="34" charset="-122"/>
                    <a:ea typeface="微软雅黑" pitchFamily="34" charset="-122"/>
                  </a:rPr>
                  <a:t>用贝努利分布描述：</a:t>
                </a:r>
                <a14:m>
                  <m:oMath xmlns:m="http://schemas.openxmlformats.org/officeDocument/2006/math">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𝐱</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𝐵𝑒𝑟𝑛𝑜𝑢𝑙𝑙𝑖</m:t>
                    </m:r>
                    <m:d>
                      <m:dPr>
                        <m:ctrlPr>
                          <a:rPr kumimoji="1" lang="mr-IN" altLang="zh-CN" i="1" dirty="0">
                            <a:latin typeface="Cambria Math" charset="0"/>
                            <a:ea typeface="微软雅黑" pitchFamily="34" charset="-122"/>
                          </a:rPr>
                        </m:ctrlPr>
                      </m:dPr>
                      <m:e>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𝐱</m:t>
                        </m:r>
                        <m:r>
                          <a:rPr kumimoji="1" lang="en-US" altLang="zh-CN" dirty="0">
                            <a:latin typeface="Cambria Math" charset="0"/>
                            <a:ea typeface="微软雅黑" pitchFamily="34" charset="-122"/>
                          </a:rPr>
                          <m:t>)</m:t>
                        </m:r>
                      </m:e>
                    </m:d>
                  </m:oMath>
                </a14:m>
                <a:r>
                  <a:rPr kumimoji="1" lang="zh-CN" altLang="en-US" dirty="0" smtClean="0">
                    <a:latin typeface="微软雅黑" pitchFamily="34" charset="-122"/>
                    <a:ea typeface="微软雅黑" pitchFamily="34" charset="-122"/>
                  </a:rPr>
                  <a:t>，其中</a:t>
                </a:r>
                <a:r>
                  <a:rPr kumimoji="1" lang="zh-CN" altLang="en-US" dirty="0">
                    <a:latin typeface="微软雅黑" pitchFamily="34" charset="-122"/>
                    <a:ea typeface="微软雅黑" pitchFamily="34" charset="-122"/>
                  </a:rPr>
                  <a:t>期望</a:t>
                </a:r>
                <a14:m>
                  <m:oMath xmlns:m="http://schemas.openxmlformats.org/officeDocument/2006/math">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𝐱</m:t>
                    </m:r>
                    <m:r>
                      <a:rPr kumimoji="1" lang="en-US" altLang="zh-CN" dirty="0">
                        <a:latin typeface="Cambria Math" charset="0"/>
                        <a:ea typeface="微软雅黑" pitchFamily="34" charset="-122"/>
                      </a:rPr>
                      <m:t>)</m:t>
                    </m:r>
                  </m:oMath>
                </a14:m>
                <a:r>
                  <a:rPr kumimoji="1" lang="zh-CN" altLang="en-US" dirty="0">
                    <a:latin typeface="微软雅黑" pitchFamily="34" charset="-122"/>
                    <a:ea typeface="微软雅黑" pitchFamily="34" charset="-122"/>
                  </a:rPr>
                  <a:t> 表示在给定</a:t>
                </a:r>
                <a14:m>
                  <m:oMath xmlns:m="http://schemas.openxmlformats.org/officeDocument/2006/math">
                    <m:r>
                      <a:rPr kumimoji="1" lang="en-US" altLang="zh-CN" dirty="0">
                        <a:latin typeface="Cambria Math" charset="0"/>
                        <a:ea typeface="微软雅黑" pitchFamily="34" charset="-122"/>
                      </a:rPr>
                      <m:t>𝐱</m:t>
                    </m:r>
                  </m:oMath>
                </a14:m>
                <a:r>
                  <a:rPr kumimoji="1" lang="zh-CN" altLang="en-US" dirty="0">
                    <a:latin typeface="微软雅黑" pitchFamily="34" charset="-122"/>
                    <a:ea typeface="微软雅黑" pitchFamily="34" charset="-122"/>
                  </a:rPr>
                  <a:t>的情况下，</a:t>
                </a:r>
                <a14:m>
                  <m:oMath xmlns:m="http://schemas.openxmlformats.org/officeDocument/2006/math">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=1</m:t>
                    </m:r>
                  </m:oMath>
                </a14:m>
                <a:r>
                  <a:rPr kumimoji="1" lang="zh-CN" altLang="en-US" dirty="0">
                    <a:latin typeface="微软雅黑" pitchFamily="34" charset="-122"/>
                    <a:ea typeface="微软雅黑" pitchFamily="34" charset="-122"/>
                  </a:rPr>
                  <a:t>的概率。概率密度函数为：</a:t>
                </a:r>
                <a14:m>
                  <m:oMath xmlns:m="http://schemas.openxmlformats.org/officeDocument/2006/math">
                    <m:r>
                      <a:rPr kumimoji="1" lang="en-US" altLang="zh-CN" dirty="0">
                        <a:latin typeface="Cambria Math" charset="0"/>
                        <a:ea typeface="微软雅黑" pitchFamily="34" charset="-122"/>
                      </a:rPr>
                      <m:t>𝑝</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𝐱</m:t>
                    </m:r>
                    <m:r>
                      <a:rPr kumimoji="1" lang="zh-CN" altLang="en-US" dirty="0">
                        <a:latin typeface="Cambria Math" charset="0"/>
                        <a:ea typeface="微软雅黑" pitchFamily="34" charset="-122"/>
                      </a:rPr>
                      <m:t>；</m:t>
                    </m:r>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sSup>
                      <m:sSupPr>
                        <m:ctrlPr>
                          <a:rPr kumimoji="1" lang="en-US" altLang="zh-CN" i="1" dirty="0">
                            <a:latin typeface="Cambria Math" charset="0"/>
                            <a:ea typeface="微软雅黑" pitchFamily="34" charset="-122"/>
                          </a:rPr>
                        </m:ctrlPr>
                      </m:sSupPr>
                      <m:e>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𝐱</m:t>
                        </m:r>
                        <m:r>
                          <a:rPr kumimoji="1" lang="en-US" altLang="zh-CN" dirty="0">
                            <a:latin typeface="Cambria Math" charset="0"/>
                            <a:ea typeface="微软雅黑" pitchFamily="34" charset="-122"/>
                          </a:rPr>
                          <m:t>)</m:t>
                        </m:r>
                      </m:e>
                      <m:sup>
                        <m:r>
                          <a:rPr kumimoji="1" lang="en-US" altLang="zh-CN" dirty="0">
                            <a:latin typeface="Cambria Math" charset="0"/>
                            <a:ea typeface="微软雅黑" pitchFamily="34" charset="-122"/>
                          </a:rPr>
                          <m:t>𝑦</m:t>
                        </m:r>
                      </m:sup>
                    </m:sSup>
                    <m:sSup>
                      <m:sSupPr>
                        <m:ctrlPr>
                          <a:rPr kumimoji="1" lang="en-US" altLang="zh-CN" i="1" dirty="0">
                            <a:latin typeface="Cambria Math" charset="0"/>
                            <a:ea typeface="微软雅黑" pitchFamily="34" charset="-122"/>
                          </a:rPr>
                        </m:ctrlPr>
                      </m:sSupPr>
                      <m:e>
                        <m:r>
                          <a:rPr kumimoji="1" lang="en-US" altLang="zh-CN" dirty="0">
                            <a:latin typeface="Cambria Math" charset="0"/>
                            <a:ea typeface="微软雅黑" pitchFamily="34" charset="-122"/>
                          </a:rPr>
                          <m:t>(1−</m:t>
                        </m:r>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𝐱</m:t>
                        </m:r>
                        <m:r>
                          <a:rPr kumimoji="1" lang="en-US" altLang="zh-CN" dirty="0">
                            <a:latin typeface="Cambria Math" charset="0"/>
                            <a:ea typeface="微软雅黑" pitchFamily="34" charset="-122"/>
                          </a:rPr>
                          <m:t>))</m:t>
                        </m:r>
                      </m:e>
                      <m:sup>
                        <m:r>
                          <a:rPr kumimoji="1" lang="en-US" altLang="zh-CN" dirty="0">
                            <a:latin typeface="Cambria Math" charset="0"/>
                            <a:ea typeface="微软雅黑" pitchFamily="34" charset="-122"/>
                          </a:rPr>
                          <m:t>1−</m:t>
                        </m:r>
                        <m:r>
                          <a:rPr kumimoji="1" lang="en-US" altLang="zh-CN" dirty="0">
                            <a:latin typeface="Cambria Math" charset="0"/>
                            <a:ea typeface="微软雅黑" pitchFamily="34" charset="-122"/>
                          </a:rPr>
                          <m:t>𝑦</m:t>
                        </m:r>
                      </m:sup>
                    </m:sSup>
                  </m:oMath>
                </a14:m>
                <a:r>
                  <a:rPr kumimoji="1" lang="zh-CN" altLang="en-US" dirty="0" smtClean="0">
                    <a:latin typeface="微软雅黑" pitchFamily="34" charset="-122"/>
                    <a:ea typeface="微软雅黑" pitchFamily="34" charset="-122"/>
                  </a:rPr>
                  <a:t>，即</a:t>
                </a:r>
                <a:endParaRPr kumimoji="1" lang="en-US" altLang="zh-CN" dirty="0">
                  <a:latin typeface="微软雅黑" pitchFamily="34" charset="-122"/>
                  <a:ea typeface="微软雅黑" pitchFamily="34" charset="-122"/>
                </a:endParaRPr>
              </a:p>
              <a:p>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515937" y="932319"/>
                <a:ext cx="11523663" cy="5237271"/>
              </a:xfrm>
              <a:blipFill rotWithShape="0">
                <a:blip r:embed="rId2"/>
                <a:stretch>
                  <a:fillRect l="-952" r="-418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smtClean="0"/>
              <a:t>分类</a:t>
            </a:r>
            <a:endParaRPr kumimoji="1"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1975707" y="5759455"/>
                <a:ext cx="7293984" cy="4308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微软雅黑" pitchFamily="34" charset="-122"/>
                        </a:rPr>
                        <m:t>𝑝</m:t>
                      </m:r>
                      <m:d>
                        <m:dPr>
                          <m:ctrlPr>
                            <a:rPr lang="en-US" altLang="zh-CN" sz="2800" b="0" i="1" smtClean="0">
                              <a:solidFill>
                                <a:srgbClr val="09405E"/>
                              </a:solidFill>
                              <a:latin typeface="Cambria Math"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smtClean="0">
                              <a:solidFill>
                                <a:srgbClr val="09405E"/>
                              </a:solidFill>
                              <a:latin typeface="Cambria Math" charset="0"/>
                              <a:ea typeface="微软雅黑" pitchFamily="34" charset="-122"/>
                            </a:rPr>
                            <m:t>=</m:t>
                          </m:r>
                          <m:r>
                            <a:rPr kumimoji="1" lang="en-US" altLang="zh-CN" sz="2800" b="0" i="1" smtClean="0">
                              <a:solidFill>
                                <a:srgbClr val="09405E"/>
                              </a:solidFill>
                              <a:latin typeface="Cambria Math" charset="0"/>
                              <a:ea typeface="微软雅黑" pitchFamily="34" charset="-122"/>
                            </a:rPr>
                            <m:t>1|</m:t>
                          </m:r>
                          <m:r>
                            <a:rPr kumimoji="1" lang="en-US" altLang="zh-CN" sz="2800" b="1" i="0" smtClean="0">
                              <a:solidFill>
                                <a:srgbClr val="09405E"/>
                              </a:solidFill>
                              <a:latin typeface="Cambria Math" charset="0"/>
                              <a:ea typeface="微软雅黑" pitchFamily="34" charset="-122"/>
                            </a:rPr>
                            <m:t>𝐱</m:t>
                          </m:r>
                        </m:e>
                      </m:d>
                      <m:r>
                        <a:rPr lang="en-US" altLang="zh-CN" sz="2800" i="1">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a:solidFill>
                            <a:srgbClr val="09405E"/>
                          </a:solidFill>
                          <a:latin typeface="Cambria Math" charset="0"/>
                          <a:ea typeface="微软雅黑" pitchFamily="34" charset="-122"/>
                        </a:rPr>
                        <m:t>𝐱</m:t>
                      </m:r>
                      <m:r>
                        <a:rPr kumimoji="1"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m:t>
                      </m:r>
                      <m:r>
                        <a:rPr lang="zh-CN" altLang="en-US" sz="2800" b="0" i="1" smtClean="0">
                          <a:solidFill>
                            <a:srgbClr val="09405E"/>
                          </a:solidFill>
                          <a:latin typeface="Cambria Math" charset="0"/>
                          <a:ea typeface="Cambria Math" charset="0"/>
                          <a:cs typeface="Cambria Math" charset="0"/>
                        </a:rPr>
                        <m:t>   </m:t>
                      </m:r>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=0|</m:t>
                          </m:r>
                          <m:r>
                            <a:rPr kumimoji="1" lang="en-US" altLang="zh-CN" sz="2800" b="1" i="1" smtClean="0">
                              <a:solidFill>
                                <a:srgbClr val="09405E"/>
                              </a:solidFill>
                              <a:latin typeface="Cambria Math" charset="0"/>
                              <a:ea typeface="微软雅黑" pitchFamily="34" charset="-122"/>
                            </a:rPr>
                            <m:t>𝒙</m:t>
                          </m:r>
                        </m:e>
                      </m:d>
                      <m:r>
                        <a:rPr lang="en-US" altLang="zh-CN" sz="2800" i="1">
                          <a:solidFill>
                            <a:srgbClr val="09405E"/>
                          </a:solidFill>
                          <a:latin typeface="Cambria Math" charset="0"/>
                          <a:ea typeface="微软雅黑" pitchFamily="34" charset="-122"/>
                        </a:rPr>
                        <m:t>=</m:t>
                      </m:r>
                      <m:r>
                        <a:rPr lang="en-US" altLang="zh-CN" sz="2800" b="0" i="1" smtClean="0">
                          <a:solidFill>
                            <a:srgbClr val="09405E"/>
                          </a:solidFill>
                          <a:latin typeface="Cambria Math" charset="0"/>
                          <a:ea typeface="微软雅黑" pitchFamily="34" charset="-122"/>
                        </a:rPr>
                        <m:t>1−</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a:solidFill>
                            <a:srgbClr val="09405E"/>
                          </a:solidFill>
                          <a:latin typeface="Cambria Math" charset="0"/>
                          <a:ea typeface="微软雅黑" pitchFamily="34" charset="-122"/>
                        </a:rPr>
                        <m:t>𝐱</m:t>
                      </m:r>
                      <m:r>
                        <a:rPr kumimoji="1" lang="en-US" altLang="zh-CN" sz="2800" i="1">
                          <a:solidFill>
                            <a:srgbClr val="09405E"/>
                          </a:solidFill>
                          <a:latin typeface="Cambria Math" charset="0"/>
                          <a:ea typeface="Cambria Math" charset="0"/>
                          <a:cs typeface="Cambria Math" charset="0"/>
                        </a:rPr>
                        <m:t>)</m:t>
                      </m:r>
                    </m:oMath>
                  </m:oMathPara>
                </a14:m>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975707" y="5759455"/>
                <a:ext cx="7293984" cy="430887"/>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23099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161713" cy="5237271"/>
          </a:xfrm>
        </p:spPr>
        <p:txBody>
          <a:bodyPr/>
          <a:lstStyle/>
          <a:p>
            <a:pPr>
              <a:lnSpc>
                <a:spcPct val="100000"/>
              </a:lnSpc>
            </a:pPr>
            <a:r>
              <a:rPr kumimoji="1" lang="zh-CN" altLang="en-US" dirty="0">
                <a:latin typeface="微软雅黑" pitchFamily="34" charset="-122"/>
                <a:ea typeface="微软雅黑" pitchFamily="34" charset="-122"/>
              </a:rPr>
              <a:t>定义</a:t>
            </a:r>
            <a:r>
              <a:rPr kumimoji="1" lang="en-US" altLang="zh-CN" dirty="0" err="1"/>
              <a:t>Softmax</a:t>
            </a:r>
            <a:r>
              <a:rPr kumimoji="1" lang="zh-CN" altLang="en-US" dirty="0"/>
              <a:t>损失</a:t>
            </a:r>
            <a:r>
              <a:rPr kumimoji="1" lang="zh-CN" altLang="en-US" dirty="0" smtClean="0">
                <a:latin typeface="微软雅黑" pitchFamily="34" charset="-122"/>
                <a:ea typeface="微软雅黑" pitchFamily="34" charset="-122"/>
              </a:rPr>
              <a:t>为负</a:t>
            </a:r>
            <a:r>
              <a:rPr lang="en-US" altLang="zh-CN" dirty="0"/>
              <a:t>log</a:t>
            </a:r>
            <a:r>
              <a:rPr lang="zh-CN" altLang="en-US" dirty="0"/>
              <a:t>似</a:t>
            </a:r>
            <a:r>
              <a:rPr lang="zh-CN" altLang="en-US" dirty="0" smtClean="0"/>
              <a:t>然：</a:t>
            </a:r>
            <a:endParaRPr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r>
              <a:rPr lang="zh-CN" altLang="en-US" dirty="0">
                <a:latin typeface="微软雅黑" pitchFamily="34" charset="-122"/>
                <a:ea typeface="微软雅黑" pitchFamily="34" charset="-122"/>
              </a:rPr>
              <a:t>则极大似然估计等价于最小训练集上的</a:t>
            </a:r>
            <a:r>
              <a:rPr lang="en-US" altLang="zh-CN" dirty="0" err="1">
                <a:latin typeface="微软雅黑" pitchFamily="34" charset="-122"/>
                <a:ea typeface="微软雅黑" pitchFamily="34" charset="-122"/>
              </a:rPr>
              <a:t>Softmax</a:t>
            </a:r>
            <a:r>
              <a:rPr lang="zh-CN" altLang="en-US" dirty="0">
                <a:latin typeface="微软雅黑" pitchFamily="34" charset="-122"/>
                <a:ea typeface="微软雅黑" pitchFamily="34" charset="-122"/>
              </a:rPr>
              <a:t>损失</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sym typeface="Wingdings"/>
              </a:rPr>
              <a:t>负</a:t>
            </a:r>
            <a:r>
              <a:rPr lang="en-US" altLang="zh-CN" dirty="0">
                <a:latin typeface="微软雅黑" pitchFamily="34" charset="-122"/>
                <a:ea typeface="微软雅黑" pitchFamily="34" charset="-122"/>
                <a:sym typeface="Wingdings"/>
              </a:rPr>
              <a:t>log</a:t>
            </a:r>
            <a:r>
              <a:rPr lang="zh-CN" altLang="en-US" dirty="0">
                <a:latin typeface="微软雅黑" pitchFamily="34" charset="-122"/>
                <a:ea typeface="微软雅黑" pitchFamily="34" charset="-122"/>
                <a:sym typeface="Wingdings"/>
              </a:rPr>
              <a:t>似然</a:t>
            </a:r>
            <a:r>
              <a:rPr lang="zh-CN" altLang="en-US" dirty="0" smtClean="0">
                <a:latin typeface="微软雅黑" pitchFamily="34" charset="-122"/>
                <a:ea typeface="微软雅黑" pitchFamily="34" charset="-122"/>
                <a:sym typeface="Wingdings"/>
              </a:rPr>
              <a:t>损失</a:t>
            </a:r>
            <a:r>
              <a:rPr lang="en-US" altLang="zh-CN" dirty="0" smtClean="0">
                <a:latin typeface="微软雅黑" pitchFamily="34" charset="-122"/>
                <a:ea typeface="微软雅黑" pitchFamily="34" charset="-122"/>
                <a:sym typeface="Wingdings"/>
              </a:rPr>
              <a:t>:</a:t>
            </a:r>
            <a:endParaRPr kumimoji="1" lang="zh-CN" altLang="en-US" dirty="0"/>
          </a:p>
        </p:txBody>
      </p:sp>
      <p:sp>
        <p:nvSpPr>
          <p:cNvPr id="3" name="标题 2"/>
          <p:cNvSpPr>
            <a:spLocks noGrp="1"/>
          </p:cNvSpPr>
          <p:nvPr>
            <p:ph type="title"/>
          </p:nvPr>
        </p:nvSpPr>
        <p:spPr/>
        <p:txBody>
          <a:bodyPr/>
          <a:lstStyle/>
          <a:p>
            <a:r>
              <a:rPr kumimoji="1" lang="zh-CN" altLang="en-US" dirty="0" smtClean="0"/>
              <a:t>损失函数</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2164229" y="1766818"/>
                <a:ext cx="4150432" cy="13063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𝐿</m:t>
                      </m:r>
                      <m:d>
                        <m:dPr>
                          <m:ctrlPr>
                            <a:rPr lang="en-US" altLang="zh-CN" sz="2800" i="1">
                              <a:solidFill>
                                <a:srgbClr val="09405E"/>
                              </a:solidFill>
                              <a:latin typeface="Cambria Math" charset="0"/>
                            </a:rPr>
                          </m:ctrlPr>
                        </m:dPr>
                        <m:e>
                          <m:r>
                            <a:rPr lang="en-US" altLang="zh-CN" sz="2800" b="1" i="1">
                              <a:solidFill>
                                <a:srgbClr val="09405E"/>
                              </a:solidFill>
                              <a:latin typeface="Cambria Math" charset="0"/>
                            </a:rPr>
                            <m:t>𝒚</m:t>
                          </m:r>
                          <m:r>
                            <a:rPr lang="en-US" altLang="zh-CN" sz="2800" i="1">
                              <a:solidFill>
                                <a:srgbClr val="09405E"/>
                              </a:solidFill>
                              <a:latin typeface="Cambria Math" charset="0"/>
                            </a:rPr>
                            <m:t>,</m:t>
                          </m:r>
                          <m:r>
                            <a:rPr lang="en-US" altLang="zh-CN" sz="2800" b="1" i="1">
                              <a:solidFill>
                                <a:srgbClr val="09405E"/>
                              </a:solidFill>
                              <a:latin typeface="Cambria Math" charset="0"/>
                              <a:ea typeface="Cambria Math" charset="0"/>
                              <a:cs typeface="Cambria Math" charset="0"/>
                            </a:rPr>
                            <m:t>𝝁</m:t>
                          </m:r>
                          <m:r>
                            <a:rPr lang="en-US" altLang="zh-CN" sz="2800" i="1">
                              <a:solidFill>
                                <a:srgbClr val="09405E"/>
                              </a:solidFill>
                              <a:latin typeface="Cambria Math" charset="0"/>
                              <a:ea typeface="Microsoft YaHei" charset="-122"/>
                              <a:cs typeface="Microsoft YaHei" charset="-122"/>
                            </a:rPr>
                            <m:t> </m:t>
                          </m:r>
                        </m:e>
                      </m:d>
                      <m:r>
                        <a:rPr lang="en-US" altLang="zh-CN" sz="2800" i="1">
                          <a:solidFill>
                            <a:srgbClr val="09405E"/>
                          </a:solidFill>
                          <a:latin typeface="Cambria Math" charset="0"/>
                        </a:rPr>
                        <m:t>=</m:t>
                      </m:r>
                      <m:r>
                        <a:rPr lang="en-US" altLang="zh-CN" sz="2800" i="1">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𝑐</m:t>
                          </m:r>
                          <m:r>
                            <a:rPr lang="en-US" altLang="zh-CN" sz="2800" i="1">
                              <a:solidFill>
                                <a:srgbClr val="09405E"/>
                              </a:solidFill>
                              <a:latin typeface="Cambria Math" charset="0"/>
                            </a:rPr>
                            <m:t>=1</m:t>
                          </m:r>
                        </m:sub>
                        <m:sup>
                          <m:r>
                            <a:rPr lang="en-US" altLang="zh-CN" sz="2800" i="1">
                              <a:solidFill>
                                <a:srgbClr val="09405E"/>
                              </a:solidFill>
                              <a:latin typeface="Cambria Math" charset="0"/>
                            </a:rPr>
                            <m:t>𝐶</m:t>
                          </m:r>
                        </m:sup>
                        <m:e>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Microsoft YaHei" charset="-122"/>
                                  <a:cs typeface="Microsoft YaHei" charset="-122"/>
                                </a:rPr>
                                <m:t>𝑐</m:t>
                              </m:r>
                            </m:sub>
                          </m:sSub>
                          <m:func>
                            <m:funcPr>
                              <m:ctrlPr>
                                <a:rPr lang="en-US" altLang="zh-CN" sz="2800" b="0" i="1" smtClean="0">
                                  <a:solidFill>
                                    <a:srgbClr val="09405E"/>
                                  </a:solidFill>
                                  <a:latin typeface="Cambria Math" charset="0"/>
                                  <a:ea typeface="Microsoft YaHei" charset="-122"/>
                                  <a:cs typeface="Microsoft YaHei" charset="-122"/>
                                </a:rPr>
                              </m:ctrlPr>
                            </m:funcPr>
                            <m:fName>
                              <m:r>
                                <m:rPr>
                                  <m:sty m:val="p"/>
                                </m:rPr>
                                <a:rPr lang="en-US" altLang="zh-CN" sz="2800" b="0" i="0" smtClean="0">
                                  <a:solidFill>
                                    <a:srgbClr val="09405E"/>
                                  </a:solidFill>
                                  <a:latin typeface="Cambria Math" charset="0"/>
                                  <a:ea typeface="Microsoft YaHei" charset="-122"/>
                                  <a:cs typeface="Microsoft YaHei" charset="-122"/>
                                </a:rPr>
                                <m:t>ln</m:t>
                              </m:r>
                            </m:fName>
                            <m:e>
                              <m:r>
                                <a:rPr lang="en-US" altLang="zh-CN" sz="2800" i="1">
                                  <a:solidFill>
                                    <a:srgbClr val="09405E"/>
                                  </a:solidFill>
                                  <a:latin typeface="Cambria Math" charset="0"/>
                                  <a:ea typeface="Microsoft YaHei" charset="-122"/>
                                  <a:cs typeface="Microsoft YaHei" charset="-122"/>
                                </a:rPr>
                                <m:t>(</m:t>
                              </m:r>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𝜇</m:t>
                                  </m:r>
                                </m:e>
                                <m:sub>
                                  <m:r>
                                    <a:rPr lang="en-US" altLang="zh-CN" sz="2800" i="1">
                                      <a:solidFill>
                                        <a:srgbClr val="09405E"/>
                                      </a:solidFill>
                                      <a:latin typeface="Cambria Math" charset="0"/>
                                      <a:ea typeface="Microsoft YaHei" charset="-122"/>
                                      <a:cs typeface="Microsoft YaHei" charset="-122"/>
                                    </a:rPr>
                                    <m:t>𝑐</m:t>
                                  </m:r>
                                </m:sub>
                              </m:sSub>
                              <m:r>
                                <a:rPr lang="en-US" altLang="zh-CN" sz="2800" i="1">
                                  <a:solidFill>
                                    <a:srgbClr val="09405E"/>
                                  </a:solidFill>
                                  <a:latin typeface="Cambria Math" charset="0"/>
                                  <a:ea typeface="Microsoft YaHei" charset="-122"/>
                                  <a:cs typeface="Microsoft YaHei" charset="-122"/>
                                </a:rPr>
                                <m:t>)</m:t>
                              </m:r>
                            </m:e>
                          </m:func>
                          <m:r>
                            <a:rPr lang="en-US" altLang="zh-CN" sz="2800" i="1">
                              <a:solidFill>
                                <a:srgbClr val="09405E"/>
                              </a:solidFill>
                              <a:latin typeface="Cambria Math" charset="0"/>
                              <a:ea typeface="Microsoft YaHei" charset="-122"/>
                              <a:cs typeface="Microsoft YaHei" charset="-122"/>
                            </a:rPr>
                            <m:t>⁡</m:t>
                          </m:r>
                        </m:e>
                      </m:nary>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2164229" y="1766818"/>
                <a:ext cx="4150432" cy="1306320"/>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3054389" y="5098594"/>
                <a:ext cx="7731284"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m:t>
                      </m:r>
                      <m:r>
                        <a:rPr lang="en-US" altLang="zh-CN" sz="2800" b="0" i="1" smtClean="0">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d>
                            <m:dPr>
                              <m:ctrlPr>
                                <a:rPr lang="mr-IN" altLang="zh-CN" sz="2800" i="1" smtClean="0">
                                  <a:solidFill>
                                    <a:srgbClr val="09405E"/>
                                  </a:solidFill>
                                  <a:latin typeface="Cambria Math" charset="0"/>
                                </a:rPr>
                              </m:ctrlPr>
                            </m:dPr>
                            <m:e>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𝑐</m:t>
                                  </m:r>
                                  <m:r>
                                    <a:rPr lang="en-US" altLang="zh-CN" sz="2800" i="1">
                                      <a:solidFill>
                                        <a:srgbClr val="09405E"/>
                                      </a:solidFill>
                                      <a:latin typeface="Cambria Math" charset="0"/>
                                    </a:rPr>
                                    <m:t>=1</m:t>
                                  </m:r>
                                </m:sub>
                                <m:sup>
                                  <m:r>
                                    <a:rPr lang="en-US" altLang="zh-CN" sz="2800" i="1">
                                      <a:solidFill>
                                        <a:srgbClr val="09405E"/>
                                      </a:solidFill>
                                      <a:latin typeface="Cambria Math" charset="0"/>
                                    </a:rPr>
                                    <m:t>𝐶</m:t>
                                  </m:r>
                                </m:sup>
                                <m:e>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Microsoft YaHei" charset="-122"/>
                                          <a:cs typeface="Microsoft YaHei" charset="-122"/>
                                        </a:rPr>
                                        <m:t>𝑖</m:t>
                                      </m:r>
                                      <m:r>
                                        <a:rPr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Sub>
                                  <m:sSubSup>
                                    <m:sSubSupPr>
                                      <m:ctrlPr>
                                        <a:rPr lang="en-US" altLang="zh-CN" sz="2800" i="1">
                                          <a:solidFill>
                                            <a:srgbClr val="09405E"/>
                                          </a:solidFill>
                                          <a:latin typeface="Cambria Math" charset="0"/>
                                          <a:ea typeface="Cambria Math" charset="0"/>
                                          <a:cs typeface="Cambria Math" charset="0"/>
                                        </a:rPr>
                                      </m:ctrlPr>
                                    </m:sSubSupPr>
                                    <m:e>
                                      <m:r>
                                        <a:rPr lang="en-US" altLang="zh-CN" sz="2800" b="1">
                                          <a:solidFill>
                                            <a:srgbClr val="09405E"/>
                                          </a:solidFill>
                                          <a:latin typeface="Cambria Math" charset="0"/>
                                          <a:ea typeface="Cambria Math" charset="0"/>
                                          <a:cs typeface="Cambria Math" charset="0"/>
                                        </a:rPr>
                                        <m:t>𝐰</m:t>
                                      </m:r>
                                    </m:e>
                                    <m:sub>
                                      <m:r>
                                        <a:rPr lang="en-US" altLang="zh-CN" sz="2800" i="1">
                                          <a:solidFill>
                                            <a:srgbClr val="09405E"/>
                                          </a:solidFill>
                                          <a:latin typeface="Cambria Math" charset="0"/>
                                          <a:ea typeface="Cambria Math" charset="0"/>
                                          <a:cs typeface="Cambria Math" charset="0"/>
                                        </a:rPr>
                                        <m:t>𝑐</m:t>
                                      </m:r>
                                    </m:sub>
                                    <m:sup>
                                      <m:r>
                                        <a:rPr lang="en-US" altLang="zh-CN" sz="2800" i="1">
                                          <a:solidFill>
                                            <a:srgbClr val="09405E"/>
                                          </a:solidFill>
                                          <a:latin typeface="Cambria Math" charset="0"/>
                                          <a:ea typeface="Cambria Math" charset="0"/>
                                          <a:cs typeface="Cambria Math" charset="0"/>
                                        </a:rPr>
                                        <m:t>𝑇</m:t>
                                      </m:r>
                                    </m:sup>
                                  </m:sSubSup>
                                  <m:r>
                                    <a:rPr lang="en-US" altLang="zh-CN" sz="2800" b="1">
                                      <a:solidFill>
                                        <a:srgbClr val="09405E"/>
                                      </a:solidFill>
                                      <a:latin typeface="Cambria Math" charset="0"/>
                                      <a:ea typeface="Microsoft YaHei" charset="-122"/>
                                      <a:cs typeface="Microsoft YaHei" charset="-122"/>
                                    </a:rPr>
                                    <m:t>𝐱</m:t>
                                  </m:r>
                                  <m:d>
                                    <m:dPr>
                                      <m:ctrlPr>
                                        <a:rPr lang="mr-IN" altLang="zh-CN" sz="2800" i="1">
                                          <a:solidFill>
                                            <a:srgbClr val="09405E"/>
                                          </a:solidFill>
                                          <a:latin typeface="Cambria Math" charset="0"/>
                                          <a:ea typeface="Microsoft YaHei" charset="-122"/>
                                          <a:cs typeface="Microsoft YaHei" charset="-122"/>
                                        </a:rPr>
                                      </m:ctrlPr>
                                    </m:dPr>
                                    <m:e>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rPr>
                                        <m:t>𝑙𝑜𝑔</m:t>
                                      </m:r>
                                      <m:d>
                                        <m:dPr>
                                          <m:ctrlPr>
                                            <a:rPr lang="mr-IN" altLang="zh-CN" sz="2800" i="1">
                                              <a:solidFill>
                                                <a:srgbClr val="09405E"/>
                                              </a:solidFill>
                                              <a:latin typeface="Cambria Math" charset="0"/>
                                            </a:rPr>
                                          </m:ctrlPr>
                                        </m:dPr>
                                        <m:e>
                                          <m:nary>
                                            <m:naryPr>
                                              <m:chr m:val="∑"/>
                                              <m:ctrlPr>
                                                <a:rPr lang="is-IS" altLang="zh-CN" sz="2800" i="1">
                                                  <a:solidFill>
                                                    <a:srgbClr val="09405E"/>
                                                  </a:solidFill>
                                                  <a:latin typeface="Cambria Math" charset="0"/>
                                                  <a:ea typeface="Microsoft YaHei" charset="-122"/>
                                                  <a:cs typeface="Microsoft YaHei" charset="-122"/>
                                                </a:rPr>
                                              </m:ctrlPr>
                                            </m:naryPr>
                                            <m:sub>
                                              <m:sSup>
                                                <m:sSupPr>
                                                  <m:ctrlPr>
                                                    <a:rPr lang="en-US" altLang="zh-CN" sz="2800" i="1">
                                                      <a:solidFill>
                                                        <a:srgbClr val="09405E"/>
                                                      </a:solidFill>
                                                      <a:latin typeface="Cambria Math" charset="0"/>
                                                      <a:ea typeface="Microsoft YaHei" charset="-122"/>
                                                      <a:cs typeface="Microsoft YaHei" charset="-122"/>
                                                    </a:rPr>
                                                  </m:ctrlPr>
                                                </m:sSupPr>
                                                <m:e>
                                                  <m:r>
                                                    <m:rPr>
                                                      <m:brk m:alnAt="23"/>
                                                    </m:rPr>
                                                    <a:rPr lang="en-US" altLang="zh-CN" sz="2800" i="1">
                                                      <a:solidFill>
                                                        <a:srgbClr val="09405E"/>
                                                      </a:solidFill>
                                                      <a:latin typeface="Cambria Math" charset="0"/>
                                                      <a:ea typeface="Microsoft YaHei" charset="-122"/>
                                                      <a:cs typeface="Microsoft YaHei" charset="-122"/>
                                                    </a:rPr>
                                                    <m:t>𝑐</m:t>
                                                  </m:r>
                                                </m:e>
                                                <m:sup>
                                                  <m:r>
                                                    <a:rPr lang="en-US" altLang="zh-CN" sz="2800" i="1">
                                                      <a:solidFill>
                                                        <a:srgbClr val="09405E"/>
                                                      </a:solidFill>
                                                      <a:latin typeface="Cambria Math" charset="0"/>
                                                      <a:ea typeface="Microsoft YaHei" charset="-122"/>
                                                      <a:cs typeface="Microsoft YaHei" charset="-122"/>
                                                    </a:rPr>
                                                    <m:t>′</m:t>
                                                  </m:r>
                                                </m:sup>
                                              </m:sSup>
                                              <m:r>
                                                <m:rPr>
                                                  <m:brk m:alnAt="23"/>
                                                </m:rP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1</m:t>
                                              </m:r>
                                            </m:sub>
                                            <m:sup>
                                              <m:r>
                                                <a:rPr lang="en-US" altLang="zh-CN" sz="2800" i="1">
                                                  <a:solidFill>
                                                    <a:srgbClr val="09405E"/>
                                                  </a:solidFill>
                                                  <a:latin typeface="Cambria Math" charset="0"/>
                                                  <a:ea typeface="Microsoft YaHei" charset="-122"/>
                                                  <a:cs typeface="Microsoft YaHei" charset="-122"/>
                                                </a:rPr>
                                                <m:t>𝐶</m:t>
                                              </m:r>
                                            </m:sup>
                                            <m:e>
                                              <m:r>
                                                <m:rPr>
                                                  <m:sty m:val="p"/>
                                                </m:rPr>
                                                <a:rPr lang="en-US" altLang="zh-CN" sz="2800" i="0">
                                                  <a:solidFill>
                                                    <a:srgbClr val="09405E"/>
                                                  </a:solidFill>
                                                  <a:latin typeface="Cambria Math" charset="0"/>
                                                  <a:ea typeface="Microsoft YaHei" charset="-122"/>
                                                  <a:cs typeface="Microsoft YaHei" charset="-122"/>
                                                </a:rPr>
                                                <m:t>exp</m:t>
                                              </m:r>
                                              <m:d>
                                                <m:dPr>
                                                  <m:ctrlPr>
                                                    <a:rPr lang="mr-IN" altLang="zh-CN" sz="2800" i="1">
                                                      <a:solidFill>
                                                        <a:srgbClr val="09405E"/>
                                                      </a:solidFill>
                                                      <a:latin typeface="Cambria Math" charset="0"/>
                                                      <a:ea typeface="Microsoft YaHei" charset="-122"/>
                                                      <a:cs typeface="Microsoft YaHei" charset="-122"/>
                                                    </a:rPr>
                                                  </m:ctrlPr>
                                                </m:dPr>
                                                <m:e>
                                                  <m:sSubSup>
                                                    <m:sSubSupPr>
                                                      <m:ctrlPr>
                                                        <a:rPr lang="en-US" altLang="zh-CN" sz="2800" i="1">
                                                          <a:solidFill>
                                                            <a:srgbClr val="09405E"/>
                                                          </a:solidFill>
                                                          <a:latin typeface="Cambria Math" charset="0"/>
                                                          <a:ea typeface="Cambria Math" charset="0"/>
                                                          <a:cs typeface="Cambria Math" charset="0"/>
                                                        </a:rPr>
                                                      </m:ctrlPr>
                                                    </m:sSubSupPr>
                                                    <m:e>
                                                      <m:r>
                                                        <a:rPr lang="en-US" altLang="zh-CN" sz="2800" b="1">
                                                          <a:solidFill>
                                                            <a:srgbClr val="09405E"/>
                                                          </a:solidFill>
                                                          <a:latin typeface="Cambria Math" charset="0"/>
                                                          <a:ea typeface="Cambria Math" charset="0"/>
                                                          <a:cs typeface="Cambria Math" charset="0"/>
                                                        </a:rPr>
                                                        <m:t>𝐰</m:t>
                                                      </m:r>
                                                    </m:e>
                                                    <m:sub>
                                                      <m:r>
                                                        <a:rPr lang="en-US" altLang="zh-CN" sz="2800" i="1">
                                                          <a:solidFill>
                                                            <a:srgbClr val="09405E"/>
                                                          </a:solidFill>
                                                          <a:latin typeface="Cambria Math" charset="0"/>
                                                          <a:ea typeface="Cambria Math" charset="0"/>
                                                          <a:cs typeface="Cambria Math" charset="0"/>
                                                        </a:rPr>
                                                        <m:t>𝑐</m:t>
                                                      </m:r>
                                                      <m:r>
                                                        <a:rPr lang="en-US" altLang="zh-CN" sz="2800" i="1">
                                                          <a:solidFill>
                                                            <a:srgbClr val="09405E"/>
                                                          </a:solidFill>
                                                          <a:latin typeface="Cambria Math" charset="0"/>
                                                          <a:ea typeface="Cambria Math" charset="0"/>
                                                          <a:cs typeface="Cambria Math" charset="0"/>
                                                        </a:rPr>
                                                        <m:t>′</m:t>
                                                      </m:r>
                                                    </m:sub>
                                                    <m:sup>
                                                      <m:r>
                                                        <a:rPr lang="en-US" altLang="zh-CN" sz="2800" i="1">
                                                          <a:solidFill>
                                                            <a:srgbClr val="09405E"/>
                                                          </a:solidFill>
                                                          <a:latin typeface="Cambria Math" charset="0"/>
                                                          <a:ea typeface="Cambria Math" charset="0"/>
                                                          <a:cs typeface="Cambria Math" charset="0"/>
                                                        </a:rPr>
                                                        <m:t>𝑇</m:t>
                                                      </m:r>
                                                    </m:sup>
                                                  </m:sSubSup>
                                                  <m:r>
                                                    <a:rPr lang="en-US" altLang="zh-CN" sz="2800" b="1">
                                                      <a:solidFill>
                                                        <a:srgbClr val="09405E"/>
                                                      </a:solidFill>
                                                      <a:latin typeface="Cambria Math" charset="0"/>
                                                      <a:ea typeface="Microsoft YaHei" charset="-122"/>
                                                      <a:cs typeface="Microsoft YaHei" charset="-122"/>
                                                    </a:rPr>
                                                    <m:t>𝐱</m:t>
                                                  </m:r>
                                                </m:e>
                                              </m:d>
                                            </m:e>
                                          </m:nary>
                                        </m:e>
                                      </m:d>
                                    </m:e>
                                  </m:d>
                                </m:e>
                              </m:nary>
                            </m:e>
                          </m:d>
                        </m:e>
                      </m:nary>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3054389" y="5098594"/>
                <a:ext cx="7731284" cy="147950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7717752" y="3903702"/>
                <a:ext cx="4474248" cy="8824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mr-IN" altLang="zh-CN" i="1" smtClean="0">
                              <a:solidFill>
                                <a:srgbClr val="09405E"/>
                              </a:solidFill>
                              <a:latin typeface="Cambria Math" charset="0"/>
                              <a:ea typeface="Microsoft YaHei" charset="-122"/>
                              <a:cs typeface="Microsoft YaHei" charset="-122"/>
                            </a:rPr>
                          </m:ctrlPr>
                        </m:borderBoxPr>
                        <m:e>
                          <m:sSub>
                            <m:sSubPr>
                              <m:ctrlPr>
                                <a:rPr lang="en-US" altLang="zh-CN" i="1" smtClean="0">
                                  <a:solidFill>
                                    <a:srgbClr val="09405E"/>
                                  </a:solidFill>
                                  <a:latin typeface="Cambria Math" charset="0"/>
                                  <a:ea typeface="Microsoft YaHei" charset="-122"/>
                                  <a:cs typeface="Microsoft YaHei" charset="-122"/>
                                </a:rPr>
                              </m:ctrlPr>
                            </m:sSubPr>
                            <m:e>
                              <m:r>
                                <a:rPr lang="en-US" altLang="zh-CN" i="1">
                                  <a:solidFill>
                                    <a:srgbClr val="09405E"/>
                                  </a:solidFill>
                                  <a:latin typeface="Cambria Math" charset="0"/>
                                  <a:ea typeface="Cambria Math" charset="0"/>
                                  <a:cs typeface="Cambria Math" charset="0"/>
                                </a:rPr>
                                <m:t>𝜇</m:t>
                              </m:r>
                            </m:e>
                            <m:sub>
                              <m:r>
                                <a:rPr lang="en-US" altLang="zh-CN" i="1">
                                  <a:solidFill>
                                    <a:srgbClr val="09405E"/>
                                  </a:solidFill>
                                  <a:latin typeface="Cambria Math" charset="0"/>
                                  <a:ea typeface="Microsoft YaHei" charset="-122"/>
                                  <a:cs typeface="Microsoft YaHei" charset="-122"/>
                                </a:rPr>
                                <m:t>𝑐</m:t>
                              </m:r>
                            </m:sub>
                          </m:sSub>
                          <m:r>
                            <a:rPr lang="en-US" altLang="zh-CN" i="1">
                              <a:solidFill>
                                <a:srgbClr val="09405E"/>
                              </a:solidFill>
                              <a:latin typeface="Cambria Math" charset="0"/>
                              <a:ea typeface="Microsoft YaHei" charset="-122"/>
                              <a:cs typeface="Microsoft YaHei" charset="-122"/>
                            </a:rPr>
                            <m:t>=</m:t>
                          </m:r>
                          <m:r>
                            <a:rPr lang="en-US" altLang="zh-CN" i="1">
                              <a:solidFill>
                                <a:srgbClr val="09405E"/>
                              </a:solidFill>
                              <a:latin typeface="Cambria Math" charset="0"/>
                              <a:ea typeface="Microsoft YaHei" charset="-122"/>
                              <a:cs typeface="Microsoft YaHei" charset="-122"/>
                            </a:rPr>
                            <m:t>𝑝</m:t>
                          </m:r>
                          <m:d>
                            <m:dPr>
                              <m:ctrlPr>
                                <a:rPr lang="en-US" altLang="zh-CN" i="1">
                                  <a:solidFill>
                                    <a:srgbClr val="09405E"/>
                                  </a:solidFill>
                                  <a:latin typeface="Cambria Math" charset="0"/>
                                  <a:ea typeface="Microsoft YaHei" charset="-122"/>
                                  <a:cs typeface="Microsoft YaHei" charset="-122"/>
                                </a:rPr>
                              </m:ctrlPr>
                            </m:dPr>
                            <m:e>
                              <m:r>
                                <a:rPr lang="en-US" altLang="zh-CN" i="1">
                                  <a:solidFill>
                                    <a:srgbClr val="09405E"/>
                                  </a:solidFill>
                                  <a:latin typeface="Cambria Math" charset="0"/>
                                  <a:ea typeface="Microsoft YaHei" charset="-122"/>
                                  <a:cs typeface="Microsoft YaHei" charset="-122"/>
                                </a:rPr>
                                <m:t>𝑦</m:t>
                              </m:r>
                              <m:r>
                                <a:rPr lang="en-US" altLang="zh-CN" i="1">
                                  <a:solidFill>
                                    <a:srgbClr val="09405E"/>
                                  </a:solidFill>
                                  <a:latin typeface="Cambria Math" charset="0"/>
                                  <a:ea typeface="Microsoft YaHei" charset="-122"/>
                                  <a:cs typeface="Microsoft YaHei" charset="-122"/>
                                </a:rPr>
                                <m:t>=</m:t>
                              </m:r>
                              <m:r>
                                <a:rPr lang="en-US" altLang="zh-CN" i="1">
                                  <a:solidFill>
                                    <a:srgbClr val="09405E"/>
                                  </a:solidFill>
                                  <a:latin typeface="Cambria Math" charset="0"/>
                                  <a:ea typeface="Microsoft YaHei" charset="-122"/>
                                  <a:cs typeface="Microsoft YaHei" charset="-122"/>
                                </a:rPr>
                                <m:t>𝑐</m:t>
                              </m:r>
                            </m:e>
                            <m:e>
                              <m:r>
                                <a:rPr lang="en-US" altLang="zh-CN" b="1" i="1">
                                  <a:solidFill>
                                    <a:srgbClr val="09405E"/>
                                  </a:solidFill>
                                  <a:latin typeface="Cambria Math" charset="0"/>
                                  <a:ea typeface="Microsoft YaHei" charset="-122"/>
                                  <a:cs typeface="Microsoft YaHei" charset="-122"/>
                                </a:rPr>
                                <m:t>𝒙</m:t>
                              </m:r>
                              <m:r>
                                <a:rPr lang="en-US" altLang="zh-CN" i="1">
                                  <a:solidFill>
                                    <a:srgbClr val="09405E"/>
                                  </a:solidFill>
                                  <a:latin typeface="Cambria Math" charset="0"/>
                                  <a:ea typeface="Microsoft YaHei" charset="-122"/>
                                  <a:cs typeface="Microsoft YaHei" charset="-122"/>
                                </a:rPr>
                                <m:t>, </m:t>
                              </m:r>
                              <m:r>
                                <a:rPr lang="en-US" altLang="zh-CN" b="1" i="1">
                                  <a:solidFill>
                                    <a:srgbClr val="09405E"/>
                                  </a:solidFill>
                                  <a:latin typeface="Cambria Math" charset="0"/>
                                  <a:ea typeface="Microsoft YaHei" charset="-122"/>
                                  <a:cs typeface="Microsoft YaHei" charset="-122"/>
                                </a:rPr>
                                <m:t>𝑾</m:t>
                              </m:r>
                            </m:e>
                          </m:d>
                          <m:r>
                            <a:rPr lang="en-US" altLang="zh-CN" b="1" i="1">
                              <a:solidFill>
                                <a:srgbClr val="09405E"/>
                              </a:solidFill>
                              <a:latin typeface="Cambria Math" charset="0"/>
                              <a:ea typeface="Microsoft YaHei" charset="-122"/>
                              <a:cs typeface="Microsoft YaHei" charset="-122"/>
                            </a:rPr>
                            <m:t>=</m:t>
                          </m:r>
                          <m:f>
                            <m:fPr>
                              <m:ctrlPr>
                                <a:rPr lang="mr-IN" altLang="zh-CN" i="1">
                                  <a:solidFill>
                                    <a:srgbClr val="09405E"/>
                                  </a:solidFill>
                                  <a:latin typeface="Cambria Math" charset="0"/>
                                  <a:ea typeface="Microsoft YaHei" charset="-122"/>
                                  <a:cs typeface="Microsoft YaHei" charset="-122"/>
                                </a:rPr>
                              </m:ctrlPr>
                            </m:fPr>
                            <m:num>
                              <m:r>
                                <m:rPr>
                                  <m:sty m:val="p"/>
                                </m:rPr>
                                <a:rPr lang="en-US" altLang="zh-CN">
                                  <a:solidFill>
                                    <a:srgbClr val="09405E"/>
                                  </a:solidFill>
                                  <a:latin typeface="Cambria Math" charset="0"/>
                                  <a:ea typeface="Microsoft YaHei" charset="-122"/>
                                  <a:cs typeface="Microsoft YaHei" charset="-122"/>
                                </a:rPr>
                                <m:t>exp</m:t>
                              </m:r>
                              <m:d>
                                <m:dPr>
                                  <m:ctrlPr>
                                    <a:rPr lang="mr-IN" altLang="zh-CN" i="1">
                                      <a:solidFill>
                                        <a:srgbClr val="09405E"/>
                                      </a:solidFill>
                                      <a:latin typeface="Cambria Math" charset="0"/>
                                      <a:ea typeface="Microsoft YaHei" charset="-122"/>
                                      <a:cs typeface="Microsoft YaHei" charset="-122"/>
                                    </a:rPr>
                                  </m:ctrlPr>
                                </m:dPr>
                                <m:e>
                                  <m:sSubSup>
                                    <m:sSubSupPr>
                                      <m:ctrlPr>
                                        <a:rPr lang="en-US" altLang="zh-CN" i="1">
                                          <a:solidFill>
                                            <a:srgbClr val="09405E"/>
                                          </a:solidFill>
                                          <a:latin typeface="Cambria Math" charset="0"/>
                                          <a:ea typeface="Cambria Math" charset="0"/>
                                          <a:cs typeface="Cambria Math" charset="0"/>
                                        </a:rPr>
                                      </m:ctrlPr>
                                    </m:sSubSupPr>
                                    <m:e>
                                      <m:r>
                                        <a:rPr lang="en-US" altLang="zh-CN" b="1" i="1">
                                          <a:solidFill>
                                            <a:srgbClr val="09405E"/>
                                          </a:solidFill>
                                          <a:latin typeface="Cambria Math" charset="0"/>
                                          <a:ea typeface="Cambria Math" charset="0"/>
                                          <a:cs typeface="Cambria Math" charset="0"/>
                                        </a:rPr>
                                        <m:t>𝒘</m:t>
                                      </m:r>
                                    </m:e>
                                    <m:sub>
                                      <m:r>
                                        <a:rPr lang="en-US" altLang="zh-CN" i="1">
                                          <a:solidFill>
                                            <a:srgbClr val="09405E"/>
                                          </a:solidFill>
                                          <a:latin typeface="Cambria Math" charset="0"/>
                                          <a:ea typeface="Cambria Math" charset="0"/>
                                          <a:cs typeface="Cambria Math" charset="0"/>
                                        </a:rPr>
                                        <m:t>𝑐</m:t>
                                      </m:r>
                                    </m:sub>
                                    <m:sup>
                                      <m:r>
                                        <m:rPr>
                                          <m:sty m:val="p"/>
                                        </m:rPr>
                                        <a:rPr lang="en-US" altLang="zh-CN">
                                          <a:solidFill>
                                            <a:srgbClr val="09405E"/>
                                          </a:solidFill>
                                          <a:latin typeface="Cambria Math" charset="0"/>
                                          <a:ea typeface="Cambria Math" charset="0"/>
                                          <a:cs typeface="Cambria Math" charset="0"/>
                                        </a:rPr>
                                        <m:t>T</m:t>
                                      </m:r>
                                    </m:sup>
                                  </m:sSubSup>
                                  <m:r>
                                    <a:rPr lang="en-US" altLang="zh-CN" b="1" i="1">
                                      <a:solidFill>
                                        <a:srgbClr val="09405E"/>
                                      </a:solidFill>
                                      <a:latin typeface="Cambria Math" charset="0"/>
                                      <a:ea typeface="Microsoft YaHei" charset="-122"/>
                                      <a:cs typeface="Microsoft YaHei" charset="-122"/>
                                    </a:rPr>
                                    <m:t>𝒙</m:t>
                                  </m:r>
                                </m:e>
                              </m:d>
                            </m:num>
                            <m:den>
                              <m:nary>
                                <m:naryPr>
                                  <m:chr m:val="∑"/>
                                  <m:ctrlPr>
                                    <a:rPr lang="is-IS" altLang="zh-CN" i="1">
                                      <a:solidFill>
                                        <a:srgbClr val="09405E"/>
                                      </a:solidFill>
                                      <a:latin typeface="Cambria Math" charset="0"/>
                                      <a:ea typeface="Microsoft YaHei" charset="-122"/>
                                      <a:cs typeface="Microsoft YaHei" charset="-122"/>
                                    </a:rPr>
                                  </m:ctrlPr>
                                </m:naryPr>
                                <m:sub>
                                  <m:sSup>
                                    <m:sSupPr>
                                      <m:ctrlPr>
                                        <a:rPr lang="en-US" altLang="zh-CN" i="1">
                                          <a:solidFill>
                                            <a:srgbClr val="09405E"/>
                                          </a:solidFill>
                                          <a:latin typeface="Cambria Math" charset="0"/>
                                          <a:ea typeface="Microsoft YaHei" charset="-122"/>
                                          <a:cs typeface="Microsoft YaHei" charset="-122"/>
                                        </a:rPr>
                                      </m:ctrlPr>
                                    </m:sSupPr>
                                    <m:e>
                                      <m:r>
                                        <m:rPr>
                                          <m:brk m:alnAt="23"/>
                                        </m:rPr>
                                        <a:rPr lang="en-US" altLang="zh-CN" i="1">
                                          <a:solidFill>
                                            <a:srgbClr val="09405E"/>
                                          </a:solidFill>
                                          <a:latin typeface="Cambria Math" charset="0"/>
                                          <a:ea typeface="Microsoft YaHei" charset="-122"/>
                                          <a:cs typeface="Microsoft YaHei" charset="-122"/>
                                        </a:rPr>
                                        <m:t>𝑐</m:t>
                                      </m:r>
                                    </m:e>
                                    <m:sup>
                                      <m:r>
                                        <a:rPr lang="en-US" altLang="zh-CN" i="1">
                                          <a:solidFill>
                                            <a:srgbClr val="09405E"/>
                                          </a:solidFill>
                                          <a:latin typeface="Cambria Math" charset="0"/>
                                          <a:ea typeface="Microsoft YaHei" charset="-122"/>
                                          <a:cs typeface="Microsoft YaHei" charset="-122"/>
                                        </a:rPr>
                                        <m:t>′</m:t>
                                      </m:r>
                                    </m:sup>
                                  </m:sSup>
                                  <m:r>
                                    <m:rPr>
                                      <m:brk m:alnAt="23"/>
                                    </m:rPr>
                                    <a:rPr lang="en-US" altLang="zh-CN" i="1">
                                      <a:solidFill>
                                        <a:srgbClr val="09405E"/>
                                      </a:solidFill>
                                      <a:latin typeface="Cambria Math" charset="0"/>
                                      <a:ea typeface="Microsoft YaHei" charset="-122"/>
                                      <a:cs typeface="Microsoft YaHei" charset="-122"/>
                                    </a:rPr>
                                    <m:t>=</m:t>
                                  </m:r>
                                  <m:r>
                                    <a:rPr lang="en-US" altLang="zh-CN" i="1">
                                      <a:solidFill>
                                        <a:srgbClr val="09405E"/>
                                      </a:solidFill>
                                      <a:latin typeface="Cambria Math" charset="0"/>
                                      <a:ea typeface="Microsoft YaHei" charset="-122"/>
                                      <a:cs typeface="Microsoft YaHei" charset="-122"/>
                                    </a:rPr>
                                    <m:t>1</m:t>
                                  </m:r>
                                </m:sub>
                                <m:sup>
                                  <m:r>
                                    <a:rPr lang="en-US" altLang="zh-CN" i="1">
                                      <a:solidFill>
                                        <a:srgbClr val="09405E"/>
                                      </a:solidFill>
                                      <a:latin typeface="Cambria Math" charset="0"/>
                                      <a:ea typeface="Microsoft YaHei" charset="-122"/>
                                      <a:cs typeface="Microsoft YaHei" charset="-122"/>
                                    </a:rPr>
                                    <m:t>𝐶</m:t>
                                  </m:r>
                                </m:sup>
                                <m:e>
                                  <m:r>
                                    <m:rPr>
                                      <m:sty m:val="p"/>
                                    </m:rPr>
                                    <a:rPr lang="en-US" altLang="zh-CN">
                                      <a:solidFill>
                                        <a:srgbClr val="09405E"/>
                                      </a:solidFill>
                                      <a:latin typeface="Cambria Math" charset="0"/>
                                      <a:ea typeface="Microsoft YaHei" charset="-122"/>
                                      <a:cs typeface="Microsoft YaHei" charset="-122"/>
                                    </a:rPr>
                                    <m:t>exp</m:t>
                                  </m:r>
                                  <m:d>
                                    <m:dPr>
                                      <m:ctrlPr>
                                        <a:rPr lang="mr-IN" altLang="zh-CN" i="1">
                                          <a:solidFill>
                                            <a:srgbClr val="09405E"/>
                                          </a:solidFill>
                                          <a:latin typeface="Cambria Math" charset="0"/>
                                          <a:ea typeface="Microsoft YaHei" charset="-122"/>
                                          <a:cs typeface="Microsoft YaHei" charset="-122"/>
                                        </a:rPr>
                                      </m:ctrlPr>
                                    </m:dPr>
                                    <m:e>
                                      <m:sSubSup>
                                        <m:sSubSupPr>
                                          <m:ctrlPr>
                                            <a:rPr lang="en-US" altLang="zh-CN" i="1">
                                              <a:solidFill>
                                                <a:srgbClr val="09405E"/>
                                              </a:solidFill>
                                              <a:latin typeface="Cambria Math" charset="0"/>
                                              <a:ea typeface="Cambria Math" charset="0"/>
                                              <a:cs typeface="Cambria Math" charset="0"/>
                                            </a:rPr>
                                          </m:ctrlPr>
                                        </m:sSubSupPr>
                                        <m:e>
                                          <m:r>
                                            <a:rPr lang="en-US" altLang="zh-CN" b="1" i="1">
                                              <a:solidFill>
                                                <a:srgbClr val="09405E"/>
                                              </a:solidFill>
                                              <a:latin typeface="Cambria Math" charset="0"/>
                                              <a:ea typeface="Cambria Math" charset="0"/>
                                              <a:cs typeface="Cambria Math" charset="0"/>
                                            </a:rPr>
                                            <m:t>𝒘</m:t>
                                          </m:r>
                                        </m:e>
                                        <m:sub>
                                          <m: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m:t>
                                          </m:r>
                                        </m:sub>
                                        <m:sup>
                                          <m:r>
                                            <m:rPr>
                                              <m:sty m:val="p"/>
                                            </m:rPr>
                                            <a:rPr lang="en-US" altLang="zh-CN">
                                              <a:solidFill>
                                                <a:srgbClr val="09405E"/>
                                              </a:solidFill>
                                              <a:latin typeface="Cambria Math" charset="0"/>
                                              <a:ea typeface="Cambria Math" charset="0"/>
                                              <a:cs typeface="Cambria Math" charset="0"/>
                                            </a:rPr>
                                            <m:t>T</m:t>
                                          </m:r>
                                        </m:sup>
                                      </m:sSubSup>
                                      <m:r>
                                        <a:rPr lang="en-US" altLang="zh-CN" b="1" i="1">
                                          <a:solidFill>
                                            <a:srgbClr val="09405E"/>
                                          </a:solidFill>
                                          <a:latin typeface="Cambria Math" charset="0"/>
                                          <a:ea typeface="Microsoft YaHei" charset="-122"/>
                                          <a:cs typeface="Microsoft YaHei" charset="-122"/>
                                        </a:rPr>
                                        <m:t>𝒙</m:t>
                                      </m:r>
                                    </m:e>
                                  </m:d>
                                </m:e>
                              </m:nary>
                            </m:den>
                          </m:f>
                        </m:e>
                      </m:borderBox>
                    </m:oMath>
                  </m:oMathPara>
                </a14:m>
                <a:endParaRPr lang="zh-CN" altLang="en-US"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7717752" y="3903702"/>
                <a:ext cx="4474248" cy="88242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164229" y="3792274"/>
                <a:ext cx="4598310" cy="1306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𝐽</m:t>
                      </m:r>
                      <m:d>
                        <m:dPr>
                          <m:ctrlPr>
                            <a:rPr lang="en-US" altLang="zh-CN" sz="2800" b="0" i="1" smtClean="0">
                              <a:solidFill>
                                <a:srgbClr val="09405E"/>
                              </a:solidFill>
                              <a:latin typeface="Cambria Math" charset="0"/>
                            </a:rPr>
                          </m:ctrlPr>
                        </m:dPr>
                        <m:e>
                          <m:r>
                            <a:rPr lang="en-US" altLang="zh-CN" sz="2800" b="1">
                              <a:solidFill>
                                <a:srgbClr val="09405E"/>
                              </a:solidFill>
                              <a:latin typeface="Cambria Math" charset="0"/>
                              <a:ea typeface="Microsoft YaHei" charset="-122"/>
                              <a:cs typeface="Microsoft YaHei" charset="-122"/>
                            </a:rPr>
                            <m:t>𝐖</m:t>
                          </m:r>
                        </m:e>
                      </m:d>
                      <m:r>
                        <a:rPr lang="en-US" altLang="zh-CN" sz="2800" b="0" i="1" smtClean="0">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𝑐</m:t>
                              </m:r>
                              <m:r>
                                <a:rPr lang="en-US" altLang="zh-CN" sz="2800" i="1">
                                  <a:solidFill>
                                    <a:srgbClr val="09405E"/>
                                  </a:solidFill>
                                  <a:latin typeface="Cambria Math" charset="0"/>
                                </a:rPr>
                                <m:t>=1</m:t>
                              </m:r>
                            </m:sub>
                            <m:sup>
                              <m:r>
                                <a:rPr lang="en-US" altLang="zh-CN" sz="2800" i="1">
                                  <a:solidFill>
                                    <a:srgbClr val="09405E"/>
                                  </a:solidFill>
                                  <a:latin typeface="Cambria Math" charset="0"/>
                                </a:rPr>
                                <m:t>𝐶</m:t>
                              </m:r>
                            </m:sup>
                            <m:e>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Microsoft YaHei" charset="-122"/>
                                      <a:cs typeface="Microsoft YaHei" charset="-122"/>
                                    </a:rPr>
                                    <m:t>𝑖</m:t>
                                  </m:r>
                                  <m:r>
                                    <a:rPr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Sub>
                              <m:func>
                                <m:funcPr>
                                  <m:ctrlPr>
                                    <a:rPr lang="en-US" altLang="zh-CN" sz="2800" i="1">
                                      <a:solidFill>
                                        <a:srgbClr val="09405E"/>
                                      </a:solidFill>
                                      <a:latin typeface="Cambria Math" charset="0"/>
                                      <a:ea typeface="Microsoft YaHei" charset="-122"/>
                                      <a:cs typeface="Microsoft YaHei" charset="-122"/>
                                    </a:rPr>
                                  </m:ctrlPr>
                                </m:funcPr>
                                <m:fName>
                                  <m:r>
                                    <m:rPr>
                                      <m:sty m:val="p"/>
                                    </m:rPr>
                                    <a:rPr lang="en-US" altLang="zh-CN" sz="2800">
                                      <a:solidFill>
                                        <a:srgbClr val="09405E"/>
                                      </a:solidFill>
                                      <a:latin typeface="Cambria Math" charset="0"/>
                                      <a:ea typeface="Microsoft YaHei" charset="-122"/>
                                      <a:cs typeface="Microsoft YaHei" charset="-122"/>
                                    </a:rPr>
                                    <m:t>ln</m:t>
                                  </m:r>
                                </m:fName>
                                <m:e>
                                  <m:r>
                                    <a:rPr lang="en-US" altLang="zh-CN" sz="2800" i="1">
                                      <a:solidFill>
                                        <a:srgbClr val="09405E"/>
                                      </a:solidFill>
                                      <a:latin typeface="Cambria Math" charset="0"/>
                                      <a:ea typeface="Microsoft YaHei" charset="-122"/>
                                      <a:cs typeface="Microsoft YaHei" charset="-122"/>
                                    </a:rPr>
                                    <m:t>(</m:t>
                                  </m:r>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𝜇</m:t>
                                      </m:r>
                                    </m:e>
                                    <m:sub>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Microsoft YaHei" charset="-122"/>
                                          <a:cs typeface="Microsoft YaHei" charset="-122"/>
                                        </a:rPr>
                                        <m:t>𝑐</m:t>
                                      </m:r>
                                    </m:sub>
                                  </m:sSub>
                                  <m:r>
                                    <a:rPr lang="en-US" altLang="zh-CN" sz="2800" i="1">
                                      <a:solidFill>
                                        <a:srgbClr val="09405E"/>
                                      </a:solidFill>
                                      <a:latin typeface="Cambria Math" charset="0"/>
                                      <a:ea typeface="Microsoft YaHei" charset="-122"/>
                                      <a:cs typeface="Microsoft YaHei" charset="-122"/>
                                    </a:rPr>
                                    <m:t>)</m:t>
                                  </m:r>
                                </m:e>
                              </m:func>
                            </m:e>
                          </m:nary>
                        </m:e>
                      </m:nary>
                    </m:oMath>
                  </m:oMathPara>
                </a14:m>
                <a:endParaRPr lang="zh-CN" altLang="en-US" sz="28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2164229" y="3792274"/>
                <a:ext cx="4598310" cy="130632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7799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r>
              <a:rPr lang="en-US" altLang="zh-CN" dirty="0" err="1">
                <a:latin typeface="Microsoft YaHei" charset="-122"/>
                <a:ea typeface="Microsoft YaHei" charset="-122"/>
                <a:cs typeface="Microsoft YaHei" charset="-122"/>
              </a:rPr>
              <a:t>Scikit</a:t>
            </a:r>
            <a:r>
              <a:rPr lang="en-US" altLang="zh-CN" dirty="0">
                <a:latin typeface="Microsoft YaHei" charset="-122"/>
                <a:ea typeface="Microsoft YaHei" charset="-122"/>
                <a:cs typeface="Microsoft YaHei" charset="-122"/>
              </a:rPr>
              <a:t>-Learn</a:t>
            </a:r>
            <a:r>
              <a:rPr lang="zh-CN" altLang="en-US" dirty="0">
                <a:latin typeface="Microsoft YaHei" charset="-122"/>
                <a:ea typeface="Microsoft YaHei" charset="-122"/>
                <a:cs typeface="Microsoft YaHei" charset="-122"/>
              </a:rPr>
              <a:t>中实现</a:t>
            </a:r>
            <a:r>
              <a:rPr lang="en-US" altLang="zh-CN" dirty="0">
                <a:latin typeface="Microsoft YaHei" charset="-122"/>
                <a:ea typeface="Microsoft YaHei" charset="-122"/>
                <a:cs typeface="Microsoft YaHei" charset="-122"/>
              </a:rPr>
              <a:t>Logistic</a:t>
            </a:r>
            <a:r>
              <a:rPr lang="zh-CN" altLang="en-US" dirty="0">
                <a:latin typeface="Microsoft YaHei" charset="-122"/>
                <a:ea typeface="Microsoft YaHei" charset="-122"/>
                <a:cs typeface="Microsoft YaHei" charset="-122"/>
              </a:rPr>
              <a:t>回归的</a:t>
            </a:r>
            <a:r>
              <a:rPr lang="zh-CN" altLang="en-US" dirty="0" smtClean="0">
                <a:latin typeface="Microsoft YaHei" charset="-122"/>
                <a:ea typeface="Microsoft YaHei" charset="-122"/>
                <a:cs typeface="Microsoft YaHei" charset="-122"/>
              </a:rPr>
              <a:t>类</a:t>
            </a:r>
            <a:endParaRPr kumimoji="1" lang="zh-CN" altLang="en-US" dirty="0"/>
          </a:p>
        </p:txBody>
      </p:sp>
      <p:sp>
        <p:nvSpPr>
          <p:cNvPr id="4" name="矩形 3"/>
          <p:cNvSpPr/>
          <p:nvPr/>
        </p:nvSpPr>
        <p:spPr>
          <a:xfrm>
            <a:off x="746126" y="1147763"/>
            <a:ext cx="10931888" cy="923330"/>
          </a:xfrm>
          <a:prstGeom prst="rect">
            <a:avLst/>
          </a:prstGeom>
        </p:spPr>
        <p:txBody>
          <a:bodyPr wrap="square">
            <a:spAutoFit/>
          </a:bodyPr>
          <a:lstStyle/>
          <a:p>
            <a:r>
              <a:rPr lang="en-US" altLang="zh-CN" i="1" dirty="0">
                <a:solidFill>
                  <a:srgbClr val="09405E"/>
                </a:solidFill>
                <a:latin typeface="Helvetica" charset="0"/>
              </a:rPr>
              <a:t>class </a:t>
            </a:r>
            <a:r>
              <a:rPr lang="en-US" altLang="zh-CN" dirty="0" err="1">
                <a:solidFill>
                  <a:srgbClr val="09405E"/>
                </a:solidFill>
              </a:rPr>
              <a:t>sklearn.linear_model.LogisticRegression</a:t>
            </a:r>
            <a:r>
              <a:rPr lang="en-US" altLang="zh-CN" dirty="0">
                <a:solidFill>
                  <a:srgbClr val="09405E"/>
                </a:solidFill>
                <a:latin typeface="Helvetica" charset="0"/>
              </a:rPr>
              <a:t>(</a:t>
            </a:r>
            <a:r>
              <a:rPr lang="en-US" altLang="zh-CN" i="1" dirty="0">
                <a:solidFill>
                  <a:srgbClr val="09405E"/>
                </a:solidFill>
                <a:latin typeface="Helvetica" charset="0"/>
              </a:rPr>
              <a:t>penalty=’l2’</a:t>
            </a:r>
            <a:r>
              <a:rPr lang="en-US" altLang="zh-CN" dirty="0">
                <a:solidFill>
                  <a:srgbClr val="09405E"/>
                </a:solidFill>
                <a:latin typeface="Helvetica" charset="0"/>
              </a:rPr>
              <a:t>, </a:t>
            </a:r>
            <a:r>
              <a:rPr lang="en-US" altLang="zh-CN" i="1" dirty="0">
                <a:solidFill>
                  <a:srgbClr val="09405E"/>
                </a:solidFill>
                <a:latin typeface="Helvetica" charset="0"/>
              </a:rPr>
              <a:t>dual=False</a:t>
            </a:r>
            <a:r>
              <a:rPr lang="en-US" altLang="zh-CN" dirty="0">
                <a:solidFill>
                  <a:srgbClr val="09405E"/>
                </a:solidFill>
                <a:latin typeface="Helvetica" charset="0"/>
              </a:rPr>
              <a:t>, </a:t>
            </a:r>
            <a:r>
              <a:rPr lang="en-US" altLang="zh-CN" i="1" dirty="0" err="1">
                <a:solidFill>
                  <a:srgbClr val="09405E"/>
                </a:solidFill>
                <a:latin typeface="Helvetica" charset="0"/>
              </a:rPr>
              <a:t>tol</a:t>
            </a:r>
            <a:r>
              <a:rPr lang="en-US" altLang="zh-CN" i="1" dirty="0">
                <a:solidFill>
                  <a:srgbClr val="09405E"/>
                </a:solidFill>
                <a:latin typeface="Helvetica" charset="0"/>
              </a:rPr>
              <a:t>=0.0001</a:t>
            </a:r>
            <a:r>
              <a:rPr lang="en-US" altLang="zh-CN" dirty="0">
                <a:solidFill>
                  <a:srgbClr val="09405E"/>
                </a:solidFill>
                <a:latin typeface="Helvetica" charset="0"/>
              </a:rPr>
              <a:t>, </a:t>
            </a:r>
            <a:r>
              <a:rPr lang="en-US" altLang="zh-CN" i="1" dirty="0">
                <a:solidFill>
                  <a:srgbClr val="09405E"/>
                </a:solidFill>
                <a:latin typeface="Helvetica" charset="0"/>
              </a:rPr>
              <a:t>C=1.0</a:t>
            </a:r>
            <a:r>
              <a:rPr lang="en-US" altLang="zh-CN" dirty="0">
                <a:solidFill>
                  <a:srgbClr val="09405E"/>
                </a:solidFill>
                <a:latin typeface="Helvetica" charset="0"/>
              </a:rPr>
              <a:t>, </a:t>
            </a:r>
            <a:r>
              <a:rPr lang="en-US" altLang="zh-CN" i="1" dirty="0" err="1">
                <a:solidFill>
                  <a:srgbClr val="09405E"/>
                </a:solidFill>
                <a:latin typeface="Helvetica" charset="0"/>
              </a:rPr>
              <a:t>fit_intercept</a:t>
            </a:r>
            <a:r>
              <a:rPr lang="en-US" altLang="zh-CN" i="1" dirty="0">
                <a:solidFill>
                  <a:srgbClr val="09405E"/>
                </a:solidFill>
                <a:latin typeface="Helvetica" charset="0"/>
              </a:rPr>
              <a:t>=True</a:t>
            </a:r>
            <a:r>
              <a:rPr lang="en-US" altLang="zh-CN" dirty="0">
                <a:solidFill>
                  <a:srgbClr val="09405E"/>
                </a:solidFill>
                <a:latin typeface="Helvetica" charset="0"/>
              </a:rPr>
              <a:t>, </a:t>
            </a:r>
            <a:r>
              <a:rPr lang="en-US" altLang="zh-CN" i="1" dirty="0" err="1">
                <a:solidFill>
                  <a:srgbClr val="09405E"/>
                </a:solidFill>
                <a:latin typeface="Helvetica" charset="0"/>
              </a:rPr>
              <a:t>intercept_scaling</a:t>
            </a:r>
            <a:r>
              <a:rPr lang="en-US" altLang="zh-CN" i="1" dirty="0">
                <a:solidFill>
                  <a:srgbClr val="09405E"/>
                </a:solidFill>
                <a:latin typeface="Helvetica" charset="0"/>
              </a:rPr>
              <a:t>=1</a:t>
            </a:r>
            <a:r>
              <a:rPr lang="en-US" altLang="zh-CN" dirty="0">
                <a:solidFill>
                  <a:srgbClr val="09405E"/>
                </a:solidFill>
                <a:latin typeface="Helvetica" charset="0"/>
              </a:rPr>
              <a:t>, </a:t>
            </a:r>
            <a:r>
              <a:rPr lang="en-US" altLang="zh-CN" i="1" dirty="0" err="1">
                <a:solidFill>
                  <a:srgbClr val="09405E"/>
                </a:solidFill>
                <a:latin typeface="Helvetica" charset="0"/>
              </a:rPr>
              <a:t>class_weight</a:t>
            </a:r>
            <a:r>
              <a:rPr lang="en-US" altLang="zh-CN" i="1" dirty="0">
                <a:solidFill>
                  <a:srgbClr val="09405E"/>
                </a:solidFill>
                <a:latin typeface="Helvetica" charset="0"/>
              </a:rPr>
              <a:t>=None</a:t>
            </a:r>
            <a:r>
              <a:rPr lang="en-US" altLang="zh-CN" dirty="0">
                <a:solidFill>
                  <a:srgbClr val="09405E"/>
                </a:solidFill>
                <a:latin typeface="Helvetica" charset="0"/>
              </a:rPr>
              <a:t>, </a:t>
            </a:r>
            <a:r>
              <a:rPr lang="en-US" altLang="zh-CN" i="1" dirty="0" err="1">
                <a:solidFill>
                  <a:srgbClr val="09405E"/>
                </a:solidFill>
                <a:latin typeface="Helvetica" charset="0"/>
              </a:rPr>
              <a:t>random_state</a:t>
            </a:r>
            <a:r>
              <a:rPr lang="en-US" altLang="zh-CN" i="1" dirty="0">
                <a:solidFill>
                  <a:srgbClr val="09405E"/>
                </a:solidFill>
                <a:latin typeface="Helvetica" charset="0"/>
              </a:rPr>
              <a:t>=None</a:t>
            </a:r>
            <a:r>
              <a:rPr lang="en-US" altLang="zh-CN" dirty="0">
                <a:solidFill>
                  <a:srgbClr val="09405E"/>
                </a:solidFill>
                <a:latin typeface="Helvetica" charset="0"/>
              </a:rPr>
              <a:t>, </a:t>
            </a:r>
            <a:r>
              <a:rPr lang="en-US" altLang="zh-CN" i="1" dirty="0">
                <a:solidFill>
                  <a:srgbClr val="09405E"/>
                </a:solidFill>
                <a:latin typeface="Helvetica" charset="0"/>
              </a:rPr>
              <a:t>solver=’</a:t>
            </a:r>
            <a:r>
              <a:rPr lang="en-US" altLang="zh-CN" i="1" dirty="0" err="1">
                <a:solidFill>
                  <a:srgbClr val="09405E"/>
                </a:solidFill>
                <a:latin typeface="Helvetica" charset="0"/>
              </a:rPr>
              <a:t>liblinear</a:t>
            </a:r>
            <a:r>
              <a:rPr lang="en-US" altLang="zh-CN" i="1" dirty="0">
                <a:solidFill>
                  <a:srgbClr val="09405E"/>
                </a:solidFill>
                <a:latin typeface="Helvetica" charset="0"/>
              </a:rPr>
              <a:t>’</a:t>
            </a:r>
            <a:r>
              <a:rPr lang="en-US" altLang="zh-CN" dirty="0">
                <a:solidFill>
                  <a:srgbClr val="09405E"/>
                </a:solidFill>
                <a:latin typeface="Helvetica" charset="0"/>
              </a:rPr>
              <a:t>, </a:t>
            </a:r>
            <a:r>
              <a:rPr lang="en-US" altLang="zh-CN" i="1" dirty="0" err="1">
                <a:solidFill>
                  <a:srgbClr val="09405E"/>
                </a:solidFill>
                <a:latin typeface="Helvetica" charset="0"/>
              </a:rPr>
              <a:t>max_iter</a:t>
            </a:r>
            <a:r>
              <a:rPr lang="en-US" altLang="zh-CN" i="1" dirty="0">
                <a:solidFill>
                  <a:srgbClr val="09405E"/>
                </a:solidFill>
                <a:latin typeface="Helvetica" charset="0"/>
              </a:rPr>
              <a:t>=100</a:t>
            </a:r>
            <a:r>
              <a:rPr lang="en-US" altLang="zh-CN" dirty="0">
                <a:solidFill>
                  <a:srgbClr val="09405E"/>
                </a:solidFill>
                <a:latin typeface="Helvetica" charset="0"/>
              </a:rPr>
              <a:t>, </a:t>
            </a:r>
            <a:r>
              <a:rPr lang="en-US" altLang="zh-CN" i="1" dirty="0" err="1">
                <a:solidFill>
                  <a:srgbClr val="09405E"/>
                </a:solidFill>
                <a:latin typeface="Helvetica" charset="0"/>
              </a:rPr>
              <a:t>multi_class</a:t>
            </a:r>
            <a:r>
              <a:rPr lang="en-US" altLang="zh-CN" i="1" dirty="0">
                <a:solidFill>
                  <a:srgbClr val="09405E"/>
                </a:solidFill>
                <a:latin typeface="Helvetica" charset="0"/>
              </a:rPr>
              <a:t>=’</a:t>
            </a:r>
            <a:r>
              <a:rPr lang="en-US" altLang="zh-CN" i="1" dirty="0" err="1">
                <a:solidFill>
                  <a:srgbClr val="09405E"/>
                </a:solidFill>
                <a:latin typeface="Helvetica" charset="0"/>
              </a:rPr>
              <a:t>ovr</a:t>
            </a:r>
            <a:r>
              <a:rPr lang="en-US" altLang="zh-CN" i="1" dirty="0">
                <a:solidFill>
                  <a:srgbClr val="09405E"/>
                </a:solidFill>
                <a:latin typeface="Helvetica" charset="0"/>
              </a:rPr>
              <a:t>’</a:t>
            </a:r>
            <a:r>
              <a:rPr lang="en-US" altLang="zh-CN" dirty="0">
                <a:solidFill>
                  <a:srgbClr val="09405E"/>
                </a:solidFill>
                <a:latin typeface="Helvetica" charset="0"/>
              </a:rPr>
              <a:t>, </a:t>
            </a:r>
            <a:r>
              <a:rPr lang="en-US" altLang="zh-CN" i="1" dirty="0">
                <a:solidFill>
                  <a:srgbClr val="09405E"/>
                </a:solidFill>
                <a:latin typeface="Helvetica" charset="0"/>
              </a:rPr>
              <a:t>verbose=0</a:t>
            </a:r>
            <a:r>
              <a:rPr lang="en-US" altLang="zh-CN" dirty="0">
                <a:solidFill>
                  <a:srgbClr val="09405E"/>
                </a:solidFill>
                <a:latin typeface="Helvetica" charset="0"/>
              </a:rPr>
              <a:t>, </a:t>
            </a:r>
            <a:r>
              <a:rPr lang="en-US" altLang="zh-CN" i="1" dirty="0" err="1">
                <a:solidFill>
                  <a:srgbClr val="09405E"/>
                </a:solidFill>
                <a:latin typeface="Helvetica" charset="0"/>
              </a:rPr>
              <a:t>warm_start</a:t>
            </a:r>
            <a:r>
              <a:rPr lang="en-US" altLang="zh-CN" i="1" dirty="0">
                <a:solidFill>
                  <a:srgbClr val="09405E"/>
                </a:solidFill>
                <a:latin typeface="Helvetica" charset="0"/>
              </a:rPr>
              <a:t>=False</a:t>
            </a:r>
            <a:r>
              <a:rPr lang="en-US" altLang="zh-CN" dirty="0">
                <a:solidFill>
                  <a:srgbClr val="09405E"/>
                </a:solidFill>
                <a:latin typeface="Helvetica" charset="0"/>
              </a:rPr>
              <a:t>, </a:t>
            </a:r>
            <a:r>
              <a:rPr lang="en-US" altLang="zh-CN" i="1" dirty="0" err="1">
                <a:solidFill>
                  <a:srgbClr val="09405E"/>
                </a:solidFill>
                <a:latin typeface="Helvetica" charset="0"/>
              </a:rPr>
              <a:t>n_jobs</a:t>
            </a:r>
            <a:r>
              <a:rPr lang="en-US" altLang="zh-CN" i="1" dirty="0">
                <a:solidFill>
                  <a:srgbClr val="09405E"/>
                </a:solidFill>
                <a:latin typeface="Helvetica" charset="0"/>
              </a:rPr>
              <a:t>=1</a:t>
            </a:r>
            <a:r>
              <a:rPr lang="en-US" altLang="zh-CN" dirty="0">
                <a:solidFill>
                  <a:srgbClr val="09405E"/>
                </a:solidFill>
                <a:latin typeface="Helvetica" charset="0"/>
              </a:rPr>
              <a:t>)</a:t>
            </a:r>
            <a:endParaRPr lang="zh-CN" altLang="en-US" dirty="0">
              <a:solidFill>
                <a:srgbClr val="09405E"/>
              </a:solidFill>
            </a:endParaRPr>
          </a:p>
        </p:txBody>
      </p:sp>
      <p:sp>
        <p:nvSpPr>
          <p:cNvPr id="5" name="矩形 4"/>
          <p:cNvSpPr/>
          <p:nvPr/>
        </p:nvSpPr>
        <p:spPr>
          <a:xfrm>
            <a:off x="746126" y="2823942"/>
            <a:ext cx="11017224" cy="1200329"/>
          </a:xfrm>
          <a:prstGeom prst="rect">
            <a:avLst/>
          </a:prstGeom>
        </p:spPr>
        <p:txBody>
          <a:bodyPr wrap="square">
            <a:spAutoFit/>
          </a:bodyPr>
          <a:lstStyle/>
          <a:p>
            <a:r>
              <a:rPr lang="en-US" altLang="zh-CN" dirty="0">
                <a:solidFill>
                  <a:srgbClr val="09405E"/>
                </a:solidFill>
                <a:latin typeface="Microsoft YaHei" charset="-122"/>
                <a:ea typeface="Microsoft YaHei" charset="-122"/>
                <a:cs typeface="Microsoft YaHei" charset="-122"/>
              </a:rPr>
              <a:t>a) </a:t>
            </a:r>
            <a:r>
              <a:rPr lang="mr-IN" altLang="zh-CN" dirty="0">
                <a:solidFill>
                  <a:srgbClr val="09405E"/>
                </a:solidFill>
                <a:latin typeface="Microsoft YaHei" charset="-122"/>
                <a:ea typeface="Microsoft YaHei" charset="-122"/>
                <a:cs typeface="Microsoft YaHei" charset="-122"/>
              </a:rPr>
              <a:t>‘</a:t>
            </a:r>
            <a:r>
              <a:rPr lang="mr-IN" altLang="zh-CN" dirty="0" err="1">
                <a:solidFill>
                  <a:srgbClr val="09405E"/>
                </a:solidFill>
                <a:latin typeface="Microsoft YaHei" charset="-122"/>
                <a:ea typeface="Microsoft YaHei" charset="-122"/>
                <a:cs typeface="Microsoft YaHei" charset="-122"/>
              </a:rPr>
              <a:t>ovr</a:t>
            </a:r>
            <a:r>
              <a:rPr lang="mr-IN" altLang="zh-CN" dirty="0">
                <a:solidFill>
                  <a:srgbClr val="09405E"/>
                </a:solidFill>
                <a:latin typeface="Microsoft YaHei" charset="-122"/>
                <a:ea typeface="Microsoft YaHei" charset="-122"/>
                <a:cs typeface="Microsoft YaHei" charset="-122"/>
              </a:rPr>
              <a:t>’</a:t>
            </a:r>
            <a:r>
              <a:rPr lang="it-IT" altLang="zh-CN" dirty="0">
                <a:solidFill>
                  <a:srgbClr val="09405E"/>
                </a:solidFill>
                <a:latin typeface="Microsoft YaHei" charset="-122"/>
                <a:ea typeface="Microsoft YaHei" charset="-122"/>
                <a:cs typeface="Microsoft YaHei" charset="-122"/>
              </a:rPr>
              <a:t> </a:t>
            </a:r>
            <a:r>
              <a:rPr lang="zh-CN" altLang="en-US" dirty="0">
                <a:solidFill>
                  <a:srgbClr val="09405E"/>
                </a:solidFill>
                <a:latin typeface="Microsoft YaHei" charset="-122"/>
                <a:ea typeface="Microsoft YaHei" charset="-122"/>
                <a:cs typeface="Microsoft YaHei" charset="-122"/>
              </a:rPr>
              <a:t>：即</a:t>
            </a:r>
            <a:r>
              <a:rPr lang="en-US" altLang="zh-CN" dirty="0">
                <a:solidFill>
                  <a:srgbClr val="09405E"/>
                </a:solidFill>
                <a:latin typeface="Microsoft YaHei" charset="-122"/>
                <a:ea typeface="Microsoft YaHei" charset="-122"/>
                <a:cs typeface="Microsoft YaHei" charset="-122"/>
              </a:rPr>
              <a:t>1</a:t>
            </a:r>
            <a:r>
              <a:rPr lang="zh-CN" altLang="en-US" dirty="0">
                <a:solidFill>
                  <a:srgbClr val="09405E"/>
                </a:solidFill>
                <a:latin typeface="Microsoft YaHei" charset="-122"/>
                <a:ea typeface="Microsoft YaHei" charset="-122"/>
                <a:cs typeface="Microsoft YaHei" charset="-122"/>
              </a:rPr>
              <a:t>对其他（</a:t>
            </a:r>
            <a:r>
              <a:rPr lang="en-US" altLang="zh-CN" dirty="0">
                <a:solidFill>
                  <a:srgbClr val="09405E"/>
                </a:solidFill>
                <a:latin typeface="Microsoft YaHei" charset="-122"/>
                <a:ea typeface="Microsoft YaHei" charset="-122"/>
                <a:cs typeface="Microsoft YaHei" charset="-122"/>
              </a:rPr>
              <a:t>one-vs-rest</a:t>
            </a:r>
            <a:r>
              <a:rPr lang="zh-CN" altLang="en-US" dirty="0">
                <a:solidFill>
                  <a:srgbClr val="09405E"/>
                </a:solidFill>
                <a:latin typeface="Microsoft YaHei" charset="-122"/>
                <a:ea typeface="Microsoft YaHei" charset="-122"/>
                <a:cs typeface="Microsoft YaHei" charset="-122"/>
              </a:rPr>
              <a:t>，</a:t>
            </a:r>
            <a:r>
              <a:rPr lang="en-US" altLang="zh-CN" dirty="0" err="1">
                <a:solidFill>
                  <a:srgbClr val="09405E"/>
                </a:solidFill>
                <a:latin typeface="Microsoft YaHei" charset="-122"/>
                <a:ea typeface="Microsoft YaHei" charset="-122"/>
                <a:cs typeface="Microsoft YaHei" charset="-122"/>
              </a:rPr>
              <a:t>OvR</a:t>
            </a:r>
            <a:r>
              <a:rPr lang="zh-CN" altLang="en-US" dirty="0">
                <a:solidFill>
                  <a:srgbClr val="09405E"/>
                </a:solidFill>
                <a:latin typeface="Microsoft YaHei" charset="-122"/>
                <a:ea typeface="Microsoft YaHei" charset="-122"/>
                <a:cs typeface="Microsoft YaHei" charset="-122"/>
              </a:rPr>
              <a:t>），将多类分类转化为多个二类分类任务。为了完成第</a:t>
            </a:r>
            <a:r>
              <a:rPr lang="en-US" altLang="zh-CN" i="1" dirty="0">
                <a:solidFill>
                  <a:srgbClr val="09405E"/>
                </a:solidFill>
                <a:latin typeface="Microsoft YaHei" charset="-122"/>
                <a:ea typeface="Microsoft YaHei" charset="-122"/>
                <a:cs typeface="Microsoft YaHei" charset="-122"/>
              </a:rPr>
              <a:t>c</a:t>
            </a:r>
            <a:r>
              <a:rPr lang="zh-CN" altLang="en-US" dirty="0">
                <a:solidFill>
                  <a:srgbClr val="09405E"/>
                </a:solidFill>
                <a:latin typeface="Microsoft YaHei" charset="-122"/>
                <a:ea typeface="Microsoft YaHei" charset="-122"/>
                <a:cs typeface="Microsoft YaHei" charset="-122"/>
              </a:rPr>
              <a:t>类的分类决策，将所有第</a:t>
            </a:r>
            <a:r>
              <a:rPr lang="en-US" altLang="zh-CN" i="1" dirty="0">
                <a:solidFill>
                  <a:srgbClr val="09405E"/>
                </a:solidFill>
                <a:latin typeface="Microsoft YaHei" charset="-122"/>
                <a:ea typeface="Microsoft YaHei" charset="-122"/>
                <a:cs typeface="Microsoft YaHei" charset="-122"/>
              </a:rPr>
              <a:t>c</a:t>
            </a:r>
            <a:r>
              <a:rPr lang="zh-CN" altLang="en-US" dirty="0">
                <a:solidFill>
                  <a:srgbClr val="09405E"/>
                </a:solidFill>
                <a:latin typeface="Microsoft YaHei" charset="-122"/>
                <a:ea typeface="Microsoft YaHei" charset="-122"/>
                <a:cs typeface="Microsoft YaHei" charset="-122"/>
              </a:rPr>
              <a:t>类的样本作为正例，除了第</a:t>
            </a:r>
            <a:r>
              <a:rPr lang="en-US" altLang="zh-CN" i="1" dirty="0">
                <a:solidFill>
                  <a:srgbClr val="09405E"/>
                </a:solidFill>
                <a:latin typeface="Microsoft YaHei" charset="-122"/>
                <a:ea typeface="Microsoft YaHei" charset="-122"/>
                <a:cs typeface="Microsoft YaHei" charset="-122"/>
              </a:rPr>
              <a:t>c</a:t>
            </a:r>
            <a:r>
              <a:rPr lang="zh-CN" altLang="en-US" dirty="0">
                <a:solidFill>
                  <a:srgbClr val="09405E"/>
                </a:solidFill>
                <a:latin typeface="Microsoft YaHei" charset="-122"/>
                <a:ea typeface="Microsoft YaHei" charset="-122"/>
                <a:cs typeface="Microsoft YaHei" charset="-122"/>
              </a:rPr>
              <a:t>类样本以外的所有样本都作为负</a:t>
            </a:r>
            <a:r>
              <a:rPr lang="zh-CN" altLang="en-US" dirty="0" smtClean="0">
                <a:solidFill>
                  <a:srgbClr val="09405E"/>
                </a:solidFill>
                <a:latin typeface="Microsoft YaHei" charset="-122"/>
                <a:ea typeface="Microsoft YaHei" charset="-122"/>
                <a:cs typeface="Microsoft YaHei" charset="-122"/>
              </a:rPr>
              <a:t>例，每个类别的二分类器单独训练。</a:t>
            </a:r>
            <a:endParaRPr lang="zh-CN" altLang="en-US" dirty="0">
              <a:solidFill>
                <a:srgbClr val="09405E"/>
              </a:solidFill>
              <a:latin typeface="Microsoft YaHei" charset="-122"/>
              <a:ea typeface="Microsoft YaHei" charset="-122"/>
              <a:cs typeface="Microsoft YaHei" charset="-122"/>
            </a:endParaRPr>
          </a:p>
          <a:p>
            <a:r>
              <a:rPr lang="en-US" altLang="zh-CN" dirty="0" smtClean="0">
                <a:solidFill>
                  <a:srgbClr val="09405E"/>
                </a:solidFill>
                <a:latin typeface="Microsoft YaHei" charset="-122"/>
                <a:ea typeface="Microsoft YaHei" charset="-122"/>
                <a:cs typeface="Microsoft YaHei" charset="-122"/>
              </a:rPr>
              <a:t>b</a:t>
            </a:r>
            <a:r>
              <a:rPr lang="en-US" altLang="zh-CN" dirty="0">
                <a:solidFill>
                  <a:srgbClr val="09405E"/>
                </a:solidFill>
                <a:latin typeface="Microsoft YaHei" charset="-122"/>
                <a:ea typeface="Microsoft YaHei" charset="-122"/>
                <a:cs typeface="Microsoft YaHei" charset="-122"/>
              </a:rPr>
              <a:t>) </a:t>
            </a:r>
            <a:r>
              <a:rPr lang="mr-IN" altLang="zh-CN" dirty="0">
                <a:solidFill>
                  <a:srgbClr val="09405E"/>
                </a:solidFill>
                <a:latin typeface="Microsoft YaHei" charset="-122"/>
                <a:ea typeface="Microsoft YaHei" charset="-122"/>
                <a:cs typeface="Microsoft YaHei" charset="-122"/>
              </a:rPr>
              <a:t>‘ </a:t>
            </a:r>
            <a:r>
              <a:rPr lang="en-US" altLang="zh-CN" dirty="0" smtClean="0">
                <a:solidFill>
                  <a:srgbClr val="09405E"/>
                </a:solidFill>
                <a:latin typeface="Microsoft YaHei" charset="-122"/>
                <a:ea typeface="Microsoft YaHei" charset="-122"/>
                <a:cs typeface="Microsoft YaHei" charset="-122"/>
              </a:rPr>
              <a:t>multinomial</a:t>
            </a:r>
            <a:r>
              <a:rPr lang="en-US" altLang="zh-CN" dirty="0">
                <a:solidFill>
                  <a:srgbClr val="09405E"/>
                </a:solidFill>
                <a:latin typeface="Microsoft YaHei" charset="-122"/>
                <a:ea typeface="Microsoft YaHei" charset="-122"/>
                <a:cs typeface="Microsoft YaHei" charset="-122"/>
              </a:rPr>
              <a:t>’ </a:t>
            </a:r>
            <a:r>
              <a:rPr lang="zh-CN" altLang="en-US" dirty="0" smtClean="0">
                <a:solidFill>
                  <a:srgbClr val="09405E"/>
                </a:solidFill>
                <a:latin typeface="Microsoft YaHei" charset="-122"/>
                <a:ea typeface="Microsoft YaHei" charset="-122"/>
                <a:cs typeface="Microsoft YaHei" charset="-122"/>
              </a:rPr>
              <a:t>：</a:t>
            </a:r>
            <a:r>
              <a:rPr lang="en-US" altLang="zh-CN" dirty="0" err="1" smtClean="0">
                <a:solidFill>
                  <a:srgbClr val="09405E"/>
                </a:solidFill>
                <a:latin typeface="Microsoft YaHei" charset="-122"/>
                <a:ea typeface="Microsoft YaHei" charset="-122"/>
                <a:cs typeface="Microsoft YaHei" charset="-122"/>
              </a:rPr>
              <a:t>Softmax</a:t>
            </a:r>
            <a:r>
              <a:rPr lang="zh-CN" altLang="en-US" dirty="0" smtClean="0">
                <a:solidFill>
                  <a:srgbClr val="09405E"/>
                </a:solidFill>
                <a:latin typeface="Microsoft YaHei" charset="-122"/>
                <a:ea typeface="Microsoft YaHei" charset="-122"/>
                <a:cs typeface="Microsoft YaHei" charset="-122"/>
              </a:rPr>
              <a:t>回归分类，对多项分布概率整体</a:t>
            </a:r>
            <a:r>
              <a:rPr lang="zh-CN" altLang="en-US" dirty="0">
                <a:solidFill>
                  <a:srgbClr val="09405E"/>
                </a:solidFill>
                <a:latin typeface="Microsoft YaHei" charset="-122"/>
                <a:ea typeface="Microsoft YaHei" charset="-122"/>
                <a:cs typeface="Microsoft YaHei" charset="-122"/>
              </a:rPr>
              <a:t>进行训练</a:t>
            </a:r>
            <a:r>
              <a:rPr lang="zh-CN" altLang="en-US" dirty="0" smtClean="0">
                <a:solidFill>
                  <a:srgbClr val="09405E"/>
                </a:solidFill>
                <a:latin typeface="Microsoft YaHei" charset="-122"/>
                <a:ea typeface="Microsoft YaHei" charset="-122"/>
                <a:cs typeface="Microsoft YaHei" charset="-122"/>
              </a:rPr>
              <a:t>。</a:t>
            </a:r>
            <a:endParaRPr lang="zh-CN" altLang="en-US" dirty="0">
              <a:solidFill>
                <a:srgbClr val="09405E"/>
              </a:solidFill>
              <a:latin typeface="Microsoft YaHei" charset="-122"/>
              <a:ea typeface="Microsoft YaHei" charset="-122"/>
              <a:cs typeface="Microsoft YaHei" charset="-122"/>
            </a:endParaRPr>
          </a:p>
        </p:txBody>
      </p:sp>
      <p:sp>
        <p:nvSpPr>
          <p:cNvPr id="6" name="矩形 5"/>
          <p:cNvSpPr/>
          <p:nvPr/>
        </p:nvSpPr>
        <p:spPr>
          <a:xfrm>
            <a:off x="713086" y="2265910"/>
            <a:ext cx="10956609" cy="523220"/>
          </a:xfrm>
          <a:prstGeom prst="rect">
            <a:avLst/>
          </a:prstGeom>
        </p:spPr>
        <p:txBody>
          <a:bodyPr wrap="square">
            <a:spAutoFit/>
          </a:bodyPr>
          <a:lstStyle/>
          <a:p>
            <a:pPr>
              <a:buClr>
                <a:schemeClr val="bg1">
                  <a:lumMod val="50000"/>
                </a:schemeClr>
              </a:buClr>
              <a:buFont typeface="Arial" pitchFamily="34" charset="0"/>
              <a:buChar char="•"/>
            </a:pPr>
            <a:r>
              <a:rPr lang="zh-CN" altLang="en-US" sz="2800" dirty="0" smtClean="0">
                <a:solidFill>
                  <a:srgbClr val="09405E"/>
                </a:solidFill>
                <a:latin typeface="Microsoft YaHei" charset="-122"/>
                <a:ea typeface="Microsoft YaHei" charset="-122"/>
                <a:cs typeface="Microsoft YaHei" charset="-122"/>
              </a:rPr>
              <a:t> 参数</a:t>
            </a:r>
            <a:r>
              <a:rPr lang="en-US" altLang="zh-CN" sz="2800" dirty="0" err="1" smtClean="0">
                <a:solidFill>
                  <a:srgbClr val="09405E"/>
                </a:solidFill>
                <a:latin typeface="Microsoft YaHei" charset="-122"/>
                <a:ea typeface="Microsoft YaHei" charset="-122"/>
                <a:cs typeface="Microsoft YaHei" charset="-122"/>
              </a:rPr>
              <a:t>multi_class</a:t>
            </a:r>
            <a:r>
              <a:rPr lang="zh-CN" altLang="en-US" sz="2800" dirty="0" smtClean="0">
                <a:solidFill>
                  <a:srgbClr val="09405E"/>
                </a:solidFill>
                <a:latin typeface="Microsoft YaHei" charset="-122"/>
                <a:ea typeface="Microsoft YaHei" charset="-122"/>
                <a:cs typeface="Microsoft YaHei" charset="-122"/>
              </a:rPr>
              <a:t>决定</a:t>
            </a:r>
            <a:r>
              <a:rPr lang="zh-CN" altLang="en-US" sz="2800" dirty="0">
                <a:solidFill>
                  <a:srgbClr val="09405E"/>
                </a:solidFill>
                <a:latin typeface="Microsoft YaHei" charset="-122"/>
                <a:ea typeface="Microsoft YaHei" charset="-122"/>
                <a:cs typeface="Microsoft YaHei" charset="-122"/>
              </a:rPr>
              <a:t>了多类分类的实现</a:t>
            </a:r>
            <a:r>
              <a:rPr lang="zh-CN" altLang="en-US" sz="2800" dirty="0" smtClean="0">
                <a:solidFill>
                  <a:srgbClr val="09405E"/>
                </a:solidFill>
                <a:latin typeface="Microsoft YaHei" charset="-122"/>
                <a:ea typeface="Microsoft YaHei" charset="-122"/>
                <a:cs typeface="Microsoft YaHei" charset="-122"/>
              </a:rPr>
              <a:t>方式，可选：</a:t>
            </a:r>
            <a:endParaRPr lang="en-US" altLang="zh-CN" sz="2800" dirty="0" smtClean="0">
              <a:solidFill>
                <a:srgbClr val="09405E"/>
              </a:solidFill>
              <a:latin typeface="Microsoft YaHei" charset="-122"/>
              <a:ea typeface="Microsoft YaHei" charset="-122"/>
              <a:cs typeface="Microsoft YaHei" charset="-122"/>
            </a:endParaRPr>
          </a:p>
        </p:txBody>
      </p:sp>
      <p:sp>
        <p:nvSpPr>
          <p:cNvPr id="7" name="矩形 6"/>
          <p:cNvSpPr/>
          <p:nvPr/>
        </p:nvSpPr>
        <p:spPr>
          <a:xfrm>
            <a:off x="461477" y="4984628"/>
            <a:ext cx="10537889" cy="1089529"/>
          </a:xfrm>
          <a:prstGeom prst="rect">
            <a:avLst/>
          </a:prstGeom>
        </p:spPr>
        <p:txBody>
          <a:bodyPr wrap="square">
            <a:spAutoFit/>
          </a:bodyPr>
          <a:lstStyle/>
          <a:p>
            <a:pPr>
              <a:lnSpc>
                <a:spcPct val="120000"/>
              </a:lnSpc>
            </a:pPr>
            <a:r>
              <a:rPr lang="zh-CN" altLang="en-US" dirty="0" smtClean="0">
                <a:solidFill>
                  <a:srgbClr val="09405E"/>
                </a:solidFill>
                <a:latin typeface="Microsoft YaHei" charset="-122"/>
                <a:ea typeface="Microsoft YaHei" charset="-122"/>
                <a:cs typeface="Microsoft YaHei" charset="-122"/>
              </a:rPr>
              <a:t>      注意：</a:t>
            </a:r>
            <a:r>
              <a:rPr lang="en-US" altLang="zh-CN" dirty="0" err="1" smtClean="0">
                <a:solidFill>
                  <a:srgbClr val="09405E"/>
                </a:solidFill>
                <a:latin typeface="Microsoft YaHei" charset="-122"/>
                <a:ea typeface="Microsoft YaHei" charset="-122"/>
                <a:cs typeface="Microsoft YaHei" charset="-122"/>
              </a:rPr>
              <a:t>multi_class</a:t>
            </a:r>
            <a:r>
              <a:rPr lang="zh-CN" altLang="en-US" dirty="0">
                <a:solidFill>
                  <a:srgbClr val="09405E"/>
                </a:solidFill>
                <a:latin typeface="Microsoft YaHei" charset="-122"/>
                <a:ea typeface="Microsoft YaHei" charset="-122"/>
                <a:cs typeface="Microsoft YaHei" charset="-122"/>
              </a:rPr>
              <a:t>选择会影响优化算法</a:t>
            </a:r>
            <a:r>
              <a:rPr lang="en-US" altLang="zh-CN" dirty="0">
                <a:solidFill>
                  <a:srgbClr val="09405E"/>
                </a:solidFill>
                <a:latin typeface="Microsoft YaHei" charset="-122"/>
                <a:ea typeface="Microsoft YaHei" charset="-122"/>
                <a:cs typeface="Microsoft YaHei" charset="-122"/>
              </a:rPr>
              <a:t>solver</a:t>
            </a:r>
            <a:r>
              <a:rPr lang="zh-CN" altLang="en-US" dirty="0">
                <a:solidFill>
                  <a:srgbClr val="09405E"/>
                </a:solidFill>
                <a:latin typeface="Microsoft YaHei" charset="-122"/>
                <a:ea typeface="Microsoft YaHei" charset="-122"/>
                <a:cs typeface="Microsoft YaHei" charset="-122"/>
              </a:rPr>
              <a:t>参数的选择</a:t>
            </a:r>
            <a:endParaRPr lang="en-US" altLang="zh-CN" dirty="0">
              <a:solidFill>
                <a:srgbClr val="09405E"/>
              </a:solidFill>
              <a:latin typeface="Microsoft YaHei" charset="-122"/>
              <a:ea typeface="Microsoft YaHei" charset="-122"/>
              <a:cs typeface="Microsoft YaHei" charset="-122"/>
            </a:endParaRPr>
          </a:p>
          <a:p>
            <a:pPr lvl="1">
              <a:lnSpc>
                <a:spcPct val="120000"/>
              </a:lnSpc>
            </a:pPr>
            <a:r>
              <a:rPr lang="zh-CN" altLang="en-US" dirty="0" smtClean="0">
                <a:solidFill>
                  <a:srgbClr val="09405E"/>
                </a:solidFill>
                <a:latin typeface="Microsoft YaHei" charset="-122"/>
                <a:ea typeface="Microsoft YaHei" charset="-122"/>
                <a:cs typeface="Microsoft YaHei" charset="-122"/>
              </a:rPr>
              <a:t>        </a:t>
            </a:r>
            <a:r>
              <a:rPr lang="en-US" altLang="zh-CN" dirty="0" err="1" smtClean="0">
                <a:solidFill>
                  <a:srgbClr val="09405E"/>
                </a:solidFill>
                <a:latin typeface="Microsoft YaHei" charset="-122"/>
                <a:ea typeface="Microsoft YaHei" charset="-122"/>
                <a:cs typeface="Microsoft YaHei" charset="-122"/>
              </a:rPr>
              <a:t>OvR</a:t>
            </a:r>
            <a:r>
              <a:rPr lang="zh-CN" altLang="en-US" dirty="0">
                <a:solidFill>
                  <a:srgbClr val="09405E"/>
                </a:solidFill>
                <a:latin typeface="Microsoft YaHei" charset="-122"/>
                <a:ea typeface="Microsoft YaHei" charset="-122"/>
                <a:cs typeface="Microsoft YaHei" charset="-122"/>
              </a:rPr>
              <a:t>：可用所有的</a:t>
            </a:r>
            <a:r>
              <a:rPr lang="en-US" altLang="zh-CN" dirty="0" err="1">
                <a:solidFill>
                  <a:srgbClr val="09405E"/>
                </a:solidFill>
                <a:latin typeface="Microsoft YaHei" charset="-122"/>
                <a:ea typeface="Microsoft YaHei" charset="-122"/>
                <a:cs typeface="Microsoft YaHei" charset="-122"/>
              </a:rPr>
              <a:t>slover</a:t>
            </a:r>
            <a:endParaRPr lang="en-US" altLang="zh-CN" dirty="0">
              <a:solidFill>
                <a:srgbClr val="09405E"/>
              </a:solidFill>
              <a:latin typeface="Microsoft YaHei" charset="-122"/>
              <a:ea typeface="Microsoft YaHei" charset="-122"/>
              <a:cs typeface="Microsoft YaHei" charset="-122"/>
            </a:endParaRPr>
          </a:p>
          <a:p>
            <a:pPr lvl="1">
              <a:lnSpc>
                <a:spcPct val="120000"/>
              </a:lnSpc>
            </a:pPr>
            <a:r>
              <a:rPr lang="zh-CN" altLang="en-US" dirty="0" smtClean="0">
                <a:solidFill>
                  <a:srgbClr val="09405E"/>
                </a:solidFill>
                <a:latin typeface="Microsoft YaHei" charset="-122"/>
                <a:ea typeface="Microsoft YaHei" charset="-122"/>
                <a:cs typeface="Microsoft YaHei" charset="-122"/>
              </a:rPr>
              <a:t>        </a:t>
            </a:r>
            <a:r>
              <a:rPr lang="en-US" altLang="zh-CN" dirty="0" smtClean="0">
                <a:solidFill>
                  <a:srgbClr val="09405E"/>
                </a:solidFill>
                <a:latin typeface="Microsoft YaHei" charset="-122"/>
                <a:ea typeface="Microsoft YaHei" charset="-122"/>
                <a:cs typeface="Microsoft YaHei" charset="-122"/>
              </a:rPr>
              <a:t>Multinomial</a:t>
            </a:r>
            <a:r>
              <a:rPr lang="zh-CN" altLang="en-US" dirty="0">
                <a:solidFill>
                  <a:srgbClr val="09405E"/>
                </a:solidFill>
                <a:latin typeface="Microsoft YaHei" charset="-122"/>
                <a:ea typeface="Microsoft YaHei" charset="-122"/>
                <a:cs typeface="Microsoft YaHei" charset="-122"/>
              </a:rPr>
              <a:t>： 只能选择</a:t>
            </a:r>
            <a:r>
              <a:rPr lang="en-US" altLang="zh-CN" dirty="0">
                <a:solidFill>
                  <a:srgbClr val="09405E"/>
                </a:solidFill>
                <a:latin typeface="Microsoft YaHei" charset="-122"/>
                <a:ea typeface="Microsoft YaHei" charset="-122"/>
                <a:cs typeface="Microsoft YaHei" charset="-122"/>
              </a:rPr>
              <a:t>newton-cg, </a:t>
            </a:r>
            <a:r>
              <a:rPr lang="en-US" altLang="zh-CN" dirty="0" err="1">
                <a:solidFill>
                  <a:srgbClr val="09405E"/>
                </a:solidFill>
                <a:latin typeface="Microsoft YaHei" charset="-122"/>
                <a:ea typeface="Microsoft YaHei" charset="-122"/>
                <a:cs typeface="Microsoft YaHei" charset="-122"/>
              </a:rPr>
              <a:t>lbfgs</a:t>
            </a:r>
            <a:r>
              <a:rPr lang="zh-CN" altLang="en-US" dirty="0">
                <a:solidFill>
                  <a:srgbClr val="09405E"/>
                </a:solidFill>
                <a:latin typeface="Microsoft YaHei" charset="-122"/>
                <a:ea typeface="Microsoft YaHei" charset="-122"/>
                <a:cs typeface="Microsoft YaHei" charset="-122"/>
              </a:rPr>
              <a:t>和</a:t>
            </a:r>
            <a:r>
              <a:rPr lang="en-US" altLang="zh-CN" dirty="0">
                <a:solidFill>
                  <a:srgbClr val="09405E"/>
                </a:solidFill>
                <a:latin typeface="Microsoft YaHei" charset="-122"/>
                <a:ea typeface="Microsoft YaHei" charset="-122"/>
                <a:cs typeface="Microsoft YaHei" charset="-122"/>
              </a:rPr>
              <a:t>sag</a:t>
            </a:r>
            <a:r>
              <a:rPr lang="zh-CN" altLang="en-US" dirty="0">
                <a:solidFill>
                  <a:srgbClr val="09405E"/>
                </a:solidFill>
                <a:latin typeface="Microsoft YaHei" charset="-122"/>
                <a:ea typeface="Microsoft YaHei" charset="-122"/>
                <a:cs typeface="Microsoft YaHei" charset="-122"/>
              </a:rPr>
              <a:t>／</a:t>
            </a:r>
            <a:r>
              <a:rPr lang="en-US" altLang="zh-CN" dirty="0" smtClean="0">
                <a:solidFill>
                  <a:srgbClr val="09405E"/>
                </a:solidFill>
                <a:latin typeface="Microsoft YaHei" charset="-122"/>
                <a:ea typeface="Microsoft YaHei" charset="-122"/>
                <a:cs typeface="Microsoft YaHei" charset="-122"/>
              </a:rPr>
              <a:t>saga</a:t>
            </a:r>
            <a:r>
              <a:rPr lang="zh-CN" altLang="en-US" dirty="0" smtClean="0">
                <a:solidFill>
                  <a:srgbClr val="09405E"/>
                </a:solidFill>
                <a:latin typeface="Microsoft YaHei" charset="-122"/>
                <a:ea typeface="Microsoft YaHei" charset="-122"/>
                <a:cs typeface="Microsoft YaHei" charset="-122"/>
              </a:rPr>
              <a:t>（</a:t>
            </a:r>
            <a:r>
              <a:rPr lang="en-US" altLang="zh-CN" dirty="0" err="1" smtClean="0">
                <a:solidFill>
                  <a:srgbClr val="09405E"/>
                </a:solidFill>
                <a:latin typeface="Microsoft YaHei" charset="-122"/>
                <a:ea typeface="Microsoft YaHei" charset="-122"/>
                <a:cs typeface="Microsoft YaHei" charset="-122"/>
              </a:rPr>
              <a:t>liblinear</a:t>
            </a:r>
            <a:r>
              <a:rPr lang="zh-CN" altLang="en-US" dirty="0" smtClean="0">
                <a:solidFill>
                  <a:srgbClr val="09405E"/>
                </a:solidFill>
                <a:latin typeface="Microsoft YaHei" charset="-122"/>
                <a:ea typeface="Microsoft YaHei" charset="-122"/>
                <a:cs typeface="Microsoft YaHei" charset="-122"/>
              </a:rPr>
              <a:t>不支持）</a:t>
            </a:r>
            <a:endParaRPr lang="zh-CN" altLang="en-US"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94688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38195" y="377190"/>
            <a:ext cx="5653805"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分类任务</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的损失函数</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回归的</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优化</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算法</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回归的多类分类任务</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分类任务中的样本不均衡</a:t>
            </a:r>
            <a:r>
              <a:rPr kumimoji="1" lang="zh-CN" altLang="en-US" sz="2800" dirty="0" smtClean="0">
                <a:solidFill>
                  <a:srgbClr val="09405E"/>
                </a:solidFill>
                <a:latin typeface="微软雅黑" panose="020B0503020204020204" pitchFamily="34" charset="-122"/>
                <a:ea typeface="微软雅黑" panose="020B0503020204020204" pitchFamily="34" charset="-122"/>
              </a:rPr>
              <a:t>问题</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分类模型的评价指标</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回归案例分析</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6654575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zh-CN" altLang="en-US" dirty="0"/>
              <a:t>搜索引擎的点击预测：点击的网页往往占据很小的</a:t>
            </a:r>
            <a:r>
              <a:rPr lang="zh-CN" altLang="en-US" dirty="0" smtClean="0"/>
              <a:t>比例</a:t>
            </a:r>
            <a:endParaRPr lang="en-US" altLang="zh-CN" dirty="0" smtClean="0"/>
          </a:p>
          <a:p>
            <a:pPr>
              <a:lnSpc>
                <a:spcPct val="100000"/>
              </a:lnSpc>
            </a:pPr>
            <a:r>
              <a:rPr lang="zh-CN" altLang="en-US" dirty="0"/>
              <a:t>电子商务领域的商品推荐：推荐的商品被购买的比例很</a:t>
            </a:r>
            <a:r>
              <a:rPr lang="zh-CN" altLang="en-US" dirty="0" smtClean="0"/>
              <a:t>低</a:t>
            </a:r>
            <a:endParaRPr lang="en-US" altLang="zh-CN" dirty="0" smtClean="0"/>
          </a:p>
          <a:p>
            <a:pPr>
              <a:lnSpc>
                <a:spcPct val="100000"/>
              </a:lnSpc>
            </a:pPr>
            <a:r>
              <a:rPr lang="zh-CN" altLang="en-US" dirty="0"/>
              <a:t>信用卡欺诈</a:t>
            </a:r>
            <a:r>
              <a:rPr lang="zh-CN" altLang="en-US" dirty="0" smtClean="0"/>
              <a:t>检测</a:t>
            </a:r>
            <a:endParaRPr lang="en-US" altLang="zh-CN" dirty="0" smtClean="0"/>
          </a:p>
          <a:p>
            <a:pPr>
              <a:lnSpc>
                <a:spcPct val="100000"/>
              </a:lnSpc>
            </a:pPr>
            <a:r>
              <a:rPr lang="zh-CN" altLang="en-US" dirty="0"/>
              <a:t>网络攻击</a:t>
            </a:r>
            <a:r>
              <a:rPr lang="zh-CN" altLang="en-US" dirty="0" smtClean="0"/>
              <a:t>识别</a:t>
            </a:r>
            <a:endParaRPr lang="en-US" altLang="zh-CN" dirty="0" smtClean="0"/>
          </a:p>
          <a:p>
            <a:pPr>
              <a:lnSpc>
                <a:spcPct val="100000"/>
              </a:lnSpc>
            </a:pPr>
            <a:r>
              <a:rPr lang="zh-CN" altLang="en-US" dirty="0" smtClean="0"/>
              <a:t>医疗中得病的案例少</a:t>
            </a:r>
            <a:endParaRPr lang="en-US" altLang="zh-CN" dirty="0" smtClean="0"/>
          </a:p>
          <a:p>
            <a:pPr>
              <a:lnSpc>
                <a:spcPct val="100000"/>
              </a:lnSpc>
            </a:pPr>
            <a:endParaRPr lang="en-US" altLang="zh-CN" dirty="0" smtClean="0"/>
          </a:p>
          <a:p>
            <a:pPr>
              <a:lnSpc>
                <a:spcPct val="100000"/>
              </a:lnSpc>
            </a:pPr>
            <a:endParaRPr kumimoji="1" lang="zh-CN" altLang="en-US" dirty="0"/>
          </a:p>
        </p:txBody>
      </p:sp>
      <p:sp>
        <p:nvSpPr>
          <p:cNvPr id="3" name="标题 2"/>
          <p:cNvSpPr>
            <a:spLocks noGrp="1"/>
          </p:cNvSpPr>
          <p:nvPr>
            <p:ph type="title"/>
          </p:nvPr>
        </p:nvSpPr>
        <p:spPr/>
        <p:txBody>
          <a:bodyPr/>
          <a:lstStyle/>
          <a:p>
            <a:r>
              <a:rPr kumimoji="1" lang="zh-CN" altLang="en-US">
                <a:solidFill>
                  <a:schemeClr val="bg1">
                    <a:lumMod val="95000"/>
                  </a:schemeClr>
                </a:solidFill>
                <a:latin typeface="Microsoft YaHei" charset="-122"/>
                <a:ea typeface="Microsoft YaHei" charset="-122"/>
                <a:cs typeface="Microsoft YaHei" charset="-122"/>
              </a:rPr>
              <a:t>不平衡数据的出现场景</a:t>
            </a:r>
            <a:endParaRPr kumimoji="1" lang="zh-CN" altLang="en-US" dirty="0">
              <a:solidFill>
                <a:schemeClr val="bg1">
                  <a:lumMod val="95000"/>
                </a:schemeClr>
              </a:solidFill>
            </a:endParaRPr>
          </a:p>
        </p:txBody>
      </p:sp>
    </p:spTree>
    <p:extLst>
      <p:ext uri="{BB962C8B-B14F-4D97-AF65-F5344CB8AC3E}">
        <p14:creationId xmlns:p14="http://schemas.microsoft.com/office/powerpoint/2010/main" val="558071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218863" cy="5237271"/>
          </a:xfrm>
        </p:spPr>
        <p:txBody>
          <a:bodyPr/>
          <a:lstStyle/>
          <a:p>
            <a:r>
              <a:rPr lang="zh-CN" altLang="en-US" dirty="0"/>
              <a:t>从数据的角度：抽样，从而使得不同类别的数据相对</a:t>
            </a:r>
            <a:r>
              <a:rPr lang="zh-CN" altLang="en-US" dirty="0" smtClean="0"/>
              <a:t>均衡</a:t>
            </a:r>
            <a:endParaRPr lang="en-US" altLang="zh-CN" dirty="0" smtClean="0"/>
          </a:p>
          <a:p>
            <a:endParaRPr kumimoji="1" lang="en-US" altLang="zh-CN" dirty="0"/>
          </a:p>
          <a:p>
            <a:pPr marL="285750" lvl="1" indent="-285750" eaLnBrk="1" hangingPunct="1">
              <a:lnSpc>
                <a:spcPct val="150000"/>
              </a:lnSpc>
              <a:spcBef>
                <a:spcPct val="0"/>
              </a:spcBef>
              <a:buFont typeface="Wingdings" panose="05000000000000000000" pitchFamily="2" charset="2"/>
              <a:buChar char="n"/>
            </a:pPr>
            <a:r>
              <a:rPr lang="zh-CN" altLang="en-US" sz="2800" dirty="0"/>
              <a:t>从算法的角度：考虑不同误分类情况代价的差异性对算法进行优化</a:t>
            </a:r>
            <a:endParaRPr lang="en-US" altLang="zh-CN" sz="2800" i="1" dirty="0"/>
          </a:p>
          <a:p>
            <a:endParaRPr kumimoji="1" lang="zh-CN" altLang="en-US" dirty="0"/>
          </a:p>
        </p:txBody>
      </p:sp>
      <p:sp>
        <p:nvSpPr>
          <p:cNvPr id="3" name="标题 2"/>
          <p:cNvSpPr>
            <a:spLocks noGrp="1"/>
          </p:cNvSpPr>
          <p:nvPr>
            <p:ph type="title"/>
          </p:nvPr>
        </p:nvSpPr>
        <p:spPr/>
        <p:txBody>
          <a:bodyPr/>
          <a:lstStyle/>
          <a:p>
            <a:r>
              <a:rPr kumimoji="1" lang="zh-CN" altLang="en-US" dirty="0" smtClean="0"/>
              <a:t>解决方案</a:t>
            </a:r>
            <a:endParaRPr kumimoji="1" lang="zh-CN" altLang="en-US" dirty="0"/>
          </a:p>
        </p:txBody>
      </p:sp>
    </p:spTree>
    <p:extLst>
      <p:ext uri="{BB962C8B-B14F-4D97-AF65-F5344CB8AC3E}">
        <p14:creationId xmlns:p14="http://schemas.microsoft.com/office/powerpoint/2010/main" val="1884286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237913" cy="5237271"/>
          </a:xfrm>
        </p:spPr>
        <p:txBody>
          <a:bodyPr/>
          <a:lstStyle/>
          <a:p>
            <a:pPr>
              <a:lnSpc>
                <a:spcPct val="100000"/>
              </a:lnSpc>
            </a:pPr>
            <a:r>
              <a:rPr lang="zh-CN" altLang="en-US" dirty="0" smtClean="0"/>
              <a:t>随机下抽样</a:t>
            </a:r>
            <a:r>
              <a:rPr lang="zh-CN" altLang="en-US" dirty="0"/>
              <a:t>：从多数类中随机选择少量样本再合并原有少数类样本作为新的训练数据</a:t>
            </a:r>
            <a:r>
              <a:rPr lang="zh-CN" altLang="en-US" dirty="0" smtClean="0"/>
              <a:t>集</a:t>
            </a:r>
            <a:endParaRPr lang="en-US" altLang="zh-CN" dirty="0" smtClean="0"/>
          </a:p>
          <a:p>
            <a:pPr lvl="1">
              <a:lnSpc>
                <a:spcPct val="100000"/>
              </a:lnSpc>
            </a:pPr>
            <a:r>
              <a:rPr lang="en-US" altLang="zh-CN" dirty="0" smtClean="0"/>
              <a:t> </a:t>
            </a:r>
            <a:r>
              <a:rPr lang="zh-CN" altLang="en-US" dirty="0" smtClean="0"/>
              <a:t>有</a:t>
            </a:r>
            <a:r>
              <a:rPr lang="zh-CN" altLang="en-US" dirty="0"/>
              <a:t>放回</a:t>
            </a:r>
            <a:r>
              <a:rPr lang="zh-CN" altLang="en-US" dirty="0" smtClean="0"/>
              <a:t>抽样</a:t>
            </a:r>
            <a:r>
              <a:rPr lang="en-US" altLang="zh-CN" dirty="0" smtClean="0"/>
              <a:t> </a:t>
            </a:r>
          </a:p>
          <a:p>
            <a:pPr lvl="1">
              <a:lnSpc>
                <a:spcPct val="100000"/>
              </a:lnSpc>
            </a:pPr>
            <a:r>
              <a:rPr lang="en-US" altLang="zh-CN" dirty="0" smtClean="0"/>
              <a:t> </a:t>
            </a:r>
            <a:r>
              <a:rPr lang="zh-CN" altLang="en-US" dirty="0" smtClean="0"/>
              <a:t>无</a:t>
            </a:r>
            <a:r>
              <a:rPr lang="zh-CN" altLang="en-US" dirty="0"/>
              <a:t>放回抽样</a:t>
            </a:r>
            <a:endParaRPr kumimoji="1" lang="en-US" altLang="zh-CN" dirty="0"/>
          </a:p>
          <a:p>
            <a:pPr lvl="1">
              <a:lnSpc>
                <a:spcPct val="100000"/>
              </a:lnSpc>
            </a:pPr>
            <a:r>
              <a:rPr lang="en-US" altLang="zh-CN" dirty="0" smtClean="0"/>
              <a:t> </a:t>
            </a:r>
            <a:r>
              <a:rPr lang="zh-CN" altLang="en-US" dirty="0" smtClean="0"/>
              <a:t>会</a:t>
            </a:r>
            <a:r>
              <a:rPr lang="zh-CN" altLang="en-US" dirty="0"/>
              <a:t>造成一些信息缺失，选取的样本可能有偏差</a:t>
            </a:r>
            <a:endParaRPr kumimoji="1" lang="en-US" altLang="zh-CN" dirty="0" smtClean="0"/>
          </a:p>
          <a:p>
            <a:pPr lvl="1">
              <a:lnSpc>
                <a:spcPct val="100000"/>
              </a:lnSpc>
            </a:pPr>
            <a:endParaRPr kumimoji="1" lang="en-US" altLang="zh-CN" dirty="0" smtClean="0"/>
          </a:p>
          <a:p>
            <a:pPr>
              <a:lnSpc>
                <a:spcPct val="100000"/>
              </a:lnSpc>
            </a:pPr>
            <a:r>
              <a:rPr lang="zh-CN" altLang="en-US" dirty="0" smtClean="0"/>
              <a:t>随机上抽样</a:t>
            </a:r>
            <a:r>
              <a:rPr lang="zh-CN" altLang="en-US" dirty="0"/>
              <a:t>：随机复制少数类</a:t>
            </a:r>
            <a:r>
              <a:rPr lang="zh-CN" altLang="en-US" dirty="0" smtClean="0"/>
              <a:t>样本</a:t>
            </a:r>
            <a:endParaRPr lang="en-US" altLang="zh-CN" dirty="0" smtClean="0"/>
          </a:p>
          <a:p>
            <a:pPr lvl="1">
              <a:lnSpc>
                <a:spcPct val="100000"/>
              </a:lnSpc>
            </a:pPr>
            <a:r>
              <a:rPr lang="zh-CN" altLang="en-US" dirty="0" smtClean="0"/>
              <a:t> 扩大数据</a:t>
            </a:r>
            <a:r>
              <a:rPr lang="zh-CN" altLang="en-US" dirty="0"/>
              <a:t>集，造成模型训练复杂度加大，另一方面也容易造成模型的过拟合</a:t>
            </a:r>
            <a:endParaRPr kumimoji="1" lang="zh-CN" altLang="en-US" dirty="0"/>
          </a:p>
        </p:txBody>
      </p:sp>
      <p:sp>
        <p:nvSpPr>
          <p:cNvPr id="3" name="标题 2"/>
          <p:cNvSpPr>
            <a:spLocks noGrp="1"/>
          </p:cNvSpPr>
          <p:nvPr>
            <p:ph type="title"/>
          </p:nvPr>
        </p:nvSpPr>
        <p:spPr/>
        <p:txBody>
          <a:bodyPr/>
          <a:lstStyle/>
          <a:p>
            <a:r>
              <a:rPr kumimoji="1" lang="zh-CN" altLang="en-US" dirty="0" smtClean="0"/>
              <a:t>抽样</a:t>
            </a:r>
            <a:endParaRPr kumimoji="1" lang="zh-CN" altLang="en-US" dirty="0"/>
          </a:p>
        </p:txBody>
      </p:sp>
    </p:spTree>
    <p:extLst>
      <p:ext uri="{BB962C8B-B14F-4D97-AF65-F5344CB8AC3E}">
        <p14:creationId xmlns:p14="http://schemas.microsoft.com/office/powerpoint/2010/main" val="87837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err="1"/>
              <a:t>EasyEnsemble</a:t>
            </a:r>
            <a:r>
              <a:rPr lang="zh-CN" altLang="en-US" dirty="0" smtClean="0"/>
              <a:t>算法</a:t>
            </a:r>
            <a:endParaRPr lang="en-US" altLang="zh-CN" dirty="0" smtClean="0"/>
          </a:p>
          <a:p>
            <a:pPr lvl="1">
              <a:lnSpc>
                <a:spcPct val="100000"/>
              </a:lnSpc>
            </a:pPr>
            <a:r>
              <a:rPr lang="zh-CN" altLang="en-US" dirty="0" smtClean="0"/>
              <a:t> 对于</a:t>
            </a:r>
            <a:r>
              <a:rPr lang="zh-CN" altLang="en-US" dirty="0"/>
              <a:t>多数类样本，通过</a:t>
            </a:r>
            <a:r>
              <a:rPr lang="en-US" altLang="zh-CN" dirty="0"/>
              <a:t>n</a:t>
            </a:r>
            <a:r>
              <a:rPr lang="zh-CN" altLang="en-US" dirty="0"/>
              <a:t>次有放回抽样生成</a:t>
            </a:r>
            <a:r>
              <a:rPr lang="en-US" altLang="zh-CN" dirty="0"/>
              <a:t>n</a:t>
            </a:r>
            <a:r>
              <a:rPr lang="zh-CN" altLang="en-US" dirty="0"/>
              <a:t>份子</a:t>
            </a:r>
            <a:r>
              <a:rPr lang="zh-CN" altLang="en-US" dirty="0" smtClean="0"/>
              <a:t>集</a:t>
            </a:r>
            <a:endParaRPr lang="en-US" altLang="zh-CN" dirty="0" smtClean="0"/>
          </a:p>
          <a:p>
            <a:pPr lvl="1">
              <a:lnSpc>
                <a:spcPct val="100000"/>
              </a:lnSpc>
            </a:pPr>
            <a:r>
              <a:rPr lang="zh-CN" altLang="en-US" dirty="0" smtClean="0"/>
              <a:t> 少数</a:t>
            </a:r>
            <a:r>
              <a:rPr lang="zh-CN" altLang="en-US" dirty="0"/>
              <a:t>类样本分别和这</a:t>
            </a:r>
            <a:r>
              <a:rPr lang="en-US" altLang="zh-CN" dirty="0"/>
              <a:t>n</a:t>
            </a:r>
            <a:r>
              <a:rPr lang="zh-CN" altLang="en-US" dirty="0"/>
              <a:t>份样本合并训练一个模型：</a:t>
            </a:r>
            <a:r>
              <a:rPr lang="en-US" altLang="zh-CN" dirty="0"/>
              <a:t>n</a:t>
            </a:r>
            <a:r>
              <a:rPr lang="zh-CN" altLang="en-US" dirty="0"/>
              <a:t>个模型</a:t>
            </a:r>
            <a:endParaRPr kumimoji="1" lang="en-US" altLang="zh-CN" dirty="0"/>
          </a:p>
          <a:p>
            <a:pPr lvl="1">
              <a:lnSpc>
                <a:spcPct val="100000"/>
              </a:lnSpc>
            </a:pPr>
            <a:r>
              <a:rPr lang="zh-CN" altLang="en-US" dirty="0" smtClean="0"/>
              <a:t> 最终</a:t>
            </a:r>
            <a:r>
              <a:rPr lang="zh-CN" altLang="en-US" dirty="0"/>
              <a:t>模型：</a:t>
            </a:r>
            <a:r>
              <a:rPr lang="en-US" altLang="zh-CN" dirty="0"/>
              <a:t>n</a:t>
            </a:r>
            <a:r>
              <a:rPr lang="zh-CN" altLang="en-US" dirty="0"/>
              <a:t>个模型预测结果的平均值</a:t>
            </a:r>
            <a:endParaRPr kumimoji="1" lang="en-US" altLang="zh-CN" dirty="0" smtClean="0"/>
          </a:p>
          <a:p>
            <a:pPr>
              <a:lnSpc>
                <a:spcPct val="100000"/>
              </a:lnSpc>
            </a:pPr>
            <a:endParaRPr kumimoji="1" lang="en-US" altLang="zh-CN" dirty="0"/>
          </a:p>
          <a:p>
            <a:pPr>
              <a:lnSpc>
                <a:spcPct val="100000"/>
              </a:lnSpc>
            </a:pPr>
            <a:r>
              <a:rPr kumimoji="1" lang="zh-CN" altLang="en-US" dirty="0" smtClean="0"/>
              <a:t> </a:t>
            </a:r>
            <a:r>
              <a:rPr lang="en-US" altLang="zh-CN" dirty="0" err="1"/>
              <a:t>BalanceCascade</a:t>
            </a:r>
            <a:r>
              <a:rPr lang="zh-CN" altLang="en-US" dirty="0"/>
              <a:t>（级联）</a:t>
            </a:r>
            <a:r>
              <a:rPr lang="zh-CN" altLang="en-US" dirty="0" smtClean="0"/>
              <a:t>算法</a:t>
            </a:r>
            <a:endParaRPr lang="en-US" altLang="zh-CN" dirty="0" smtClean="0"/>
          </a:p>
          <a:p>
            <a:pPr lvl="1">
              <a:lnSpc>
                <a:spcPct val="100000"/>
              </a:lnSpc>
            </a:pPr>
            <a:r>
              <a:rPr lang="zh-CN" altLang="en-US" dirty="0" smtClean="0"/>
              <a:t> 从</a:t>
            </a:r>
            <a:r>
              <a:rPr lang="zh-CN" altLang="en-US" dirty="0"/>
              <a:t>多数类中有效地选择一些样本与少数类样本合并为新的数据集进行</a:t>
            </a:r>
            <a:r>
              <a:rPr lang="zh-CN" altLang="en-US" dirty="0" smtClean="0"/>
              <a:t>训练</a:t>
            </a:r>
            <a:endParaRPr lang="en-US" altLang="zh-CN" dirty="0" smtClean="0"/>
          </a:p>
          <a:p>
            <a:pPr lvl="1">
              <a:lnSpc>
                <a:spcPct val="100000"/>
              </a:lnSpc>
            </a:pPr>
            <a:r>
              <a:rPr lang="zh-CN" altLang="en-US" dirty="0" smtClean="0"/>
              <a:t> 训练</a:t>
            </a:r>
            <a:r>
              <a:rPr lang="zh-CN" altLang="en-US" dirty="0"/>
              <a:t>好的模型每个多数类样本进行预测。若预测正确，则不考虑将其作为下一轮的训练</a:t>
            </a:r>
            <a:r>
              <a:rPr lang="zh-CN" altLang="en-US" dirty="0" smtClean="0"/>
              <a:t>样本</a:t>
            </a:r>
            <a:endParaRPr lang="en-US" altLang="zh-CN" dirty="0" smtClean="0"/>
          </a:p>
          <a:p>
            <a:pPr lvl="1">
              <a:lnSpc>
                <a:spcPct val="100000"/>
              </a:lnSpc>
            </a:pPr>
            <a:r>
              <a:rPr lang="zh-CN" altLang="en-US" dirty="0"/>
              <a:t>依次迭代直到满足某一停止条件，最终的模型是多次迭代模型的组合</a:t>
            </a:r>
            <a:endParaRPr kumimoji="1" lang="zh-CN" altLang="en-US" dirty="0"/>
          </a:p>
        </p:txBody>
      </p:sp>
      <p:sp>
        <p:nvSpPr>
          <p:cNvPr id="3" name="标题 2"/>
          <p:cNvSpPr>
            <a:spLocks noGrp="1"/>
          </p:cNvSpPr>
          <p:nvPr>
            <p:ph type="title"/>
          </p:nvPr>
        </p:nvSpPr>
        <p:spPr/>
        <p:txBody>
          <a:bodyPr/>
          <a:lstStyle/>
          <a:p>
            <a:r>
              <a:rPr kumimoji="1" lang="zh-CN" altLang="en-US" dirty="0" smtClean="0"/>
              <a:t>下采样与集成学习</a:t>
            </a:r>
            <a:endParaRPr kumimoji="1" lang="zh-CN" altLang="en-US" dirty="0"/>
          </a:p>
        </p:txBody>
      </p:sp>
    </p:spTree>
    <p:extLst>
      <p:ext uri="{BB962C8B-B14F-4D97-AF65-F5344CB8AC3E}">
        <p14:creationId xmlns:p14="http://schemas.microsoft.com/office/powerpoint/2010/main" val="18377519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en-US" altLang="zh-CN" dirty="0"/>
                  <a:t>SMOTE</a:t>
                </a:r>
                <a:r>
                  <a:rPr lang="zh-CN" altLang="en-US" dirty="0"/>
                  <a:t>（</a:t>
                </a:r>
                <a:r>
                  <a:rPr lang="en-US" altLang="zh-CN" dirty="0"/>
                  <a:t>Synthetic Minority Over-sampling Technique</a:t>
                </a:r>
                <a:r>
                  <a:rPr lang="zh-CN" altLang="en-US" dirty="0"/>
                  <a:t>） </a:t>
                </a:r>
                <a:r>
                  <a:rPr kumimoji="1" lang="zh-CN" altLang="en-US" dirty="0" smtClean="0"/>
                  <a:t>：</a:t>
                </a:r>
                <a:r>
                  <a:rPr lang="zh-CN" altLang="en-US" dirty="0"/>
                  <a:t>基于“插值”为少数类合成新的</a:t>
                </a:r>
                <a:r>
                  <a:rPr lang="zh-CN" altLang="en-US" dirty="0" smtClean="0"/>
                  <a:t>样本</a:t>
                </a:r>
                <a:endParaRPr lang="en-US" altLang="zh-CN" dirty="0" smtClean="0"/>
              </a:p>
              <a:p>
                <a:pPr>
                  <a:lnSpc>
                    <a:spcPct val="100000"/>
                  </a:lnSpc>
                </a:pPr>
                <a:r>
                  <a:rPr lang="zh-CN" altLang="en-US" dirty="0"/>
                  <a:t>对少数类的一个样本</a:t>
                </a:r>
                <a14:m>
                  <m:oMath xmlns:m="http://schemas.openxmlformats.org/officeDocument/2006/math">
                    <m:r>
                      <a:rPr lang="en-US" altLang="zh-CN" i="1" dirty="0">
                        <a:latin typeface="Cambria Math" charset="0"/>
                      </a:rPr>
                      <m:t>𝑖</m:t>
                    </m:r>
                  </m:oMath>
                </a14:m>
                <a:r>
                  <a:rPr lang="zh-CN" altLang="en-US" dirty="0"/>
                  <a:t>，其特征向量为</a:t>
                </a:r>
                <a14:m>
                  <m:oMath xmlns:m="http://schemas.openxmlformats.org/officeDocument/2006/math">
                    <m:sSub>
                      <m:sSubPr>
                        <m:ctrlPr>
                          <a:rPr lang="en-US" altLang="zh-CN" i="1">
                            <a:latin typeface="Cambria Math" charset="0"/>
                          </a:rPr>
                        </m:ctrlPr>
                      </m:sSubPr>
                      <m:e>
                        <m:r>
                          <a:rPr lang="en-US" altLang="zh-CN" b="1">
                            <a:latin typeface="Cambria Math" charset="0"/>
                          </a:rPr>
                          <m:t>𝐱</m:t>
                        </m:r>
                      </m:e>
                      <m:sub>
                        <m:r>
                          <a:rPr lang="en-US" altLang="zh-CN" i="1">
                            <a:latin typeface="Cambria Math" charset="0"/>
                          </a:rPr>
                          <m:t>𝑖</m:t>
                        </m:r>
                      </m:sub>
                    </m:sSub>
                  </m:oMath>
                </a14:m>
                <a:endParaRPr lang="en-US" altLang="zh-CN" dirty="0" smtClean="0"/>
              </a:p>
              <a:p>
                <a:pPr lvl="1">
                  <a:lnSpc>
                    <a:spcPct val="100000"/>
                  </a:lnSpc>
                </a:pPr>
                <a:r>
                  <a:rPr lang="zh-CN" altLang="en-US" dirty="0"/>
                  <a:t> </a:t>
                </a:r>
                <a:r>
                  <a:rPr lang="en-US" altLang="zh-CN" dirty="0"/>
                  <a:t>1. </a:t>
                </a:r>
                <a:r>
                  <a:rPr lang="zh-CN" altLang="en-US" dirty="0"/>
                  <a:t>从少数类的全部</a:t>
                </a:r>
                <a14:m>
                  <m:oMath xmlns:m="http://schemas.openxmlformats.org/officeDocument/2006/math">
                    <m:r>
                      <a:rPr lang="en-US" altLang="zh-CN" i="1">
                        <a:latin typeface="Cambria Math" charset="0"/>
                      </a:rPr>
                      <m:t>𝑁</m:t>
                    </m:r>
                  </m:oMath>
                </a14:m>
                <a:r>
                  <a:rPr lang="zh-CN" altLang="en-US" dirty="0"/>
                  <a:t> 个样本中找到样本</a:t>
                </a:r>
                <a14:m>
                  <m:oMath xmlns:m="http://schemas.openxmlformats.org/officeDocument/2006/math">
                    <m:sSub>
                      <m:sSubPr>
                        <m:ctrlPr>
                          <a:rPr lang="en-US" altLang="zh-CN" i="1">
                            <a:latin typeface="Cambria Math" charset="0"/>
                          </a:rPr>
                        </m:ctrlPr>
                      </m:sSubPr>
                      <m:e>
                        <m:r>
                          <a:rPr lang="en-US" altLang="zh-CN" b="1">
                            <a:latin typeface="Cambria Math" charset="0"/>
                          </a:rPr>
                          <m:t>𝐱</m:t>
                        </m:r>
                      </m:e>
                      <m:sub>
                        <m:r>
                          <a:rPr lang="en-US" altLang="zh-CN" i="1">
                            <a:latin typeface="Cambria Math" charset="0"/>
                          </a:rPr>
                          <m:t>𝑖</m:t>
                        </m:r>
                      </m:sub>
                    </m:sSub>
                  </m:oMath>
                </a14:m>
                <a:r>
                  <a:rPr lang="zh-CN" altLang="en-US" dirty="0"/>
                  <a:t>的</a:t>
                </a:r>
                <a14:m>
                  <m:oMath xmlns:m="http://schemas.openxmlformats.org/officeDocument/2006/math">
                    <m:r>
                      <a:rPr lang="en-US" altLang="zh-CN" i="1" dirty="0">
                        <a:latin typeface="Cambria Math" charset="0"/>
                      </a:rPr>
                      <m:t>𝐾</m:t>
                    </m:r>
                  </m:oMath>
                </a14:m>
                <a:r>
                  <a:rPr lang="zh-CN" altLang="en-US" dirty="0"/>
                  <a:t>个近邻（如欧氏距离），记为</a:t>
                </a:r>
                <a14:m>
                  <m:oMath xmlns:m="http://schemas.openxmlformats.org/officeDocument/2006/math">
                    <m:sSub>
                      <m:sSubPr>
                        <m:ctrlPr>
                          <a:rPr lang="en-US" altLang="zh-CN" i="1">
                            <a:latin typeface="Cambria Math" charset="0"/>
                          </a:rPr>
                        </m:ctrlPr>
                      </m:sSubPr>
                      <m:e>
                        <m:r>
                          <a:rPr lang="en-US" altLang="zh-CN" b="1">
                            <a:latin typeface="Cambria Math" charset="0"/>
                          </a:rPr>
                          <m:t>𝐱</m:t>
                        </m:r>
                      </m:e>
                      <m:sub>
                        <m:r>
                          <a:rPr lang="en-US" altLang="zh-CN" i="1">
                            <a:latin typeface="Cambria Math" charset="0"/>
                          </a:rPr>
                          <m:t>𝑖</m:t>
                        </m:r>
                        <m:r>
                          <a:rPr lang="en-US" altLang="zh-CN" i="1">
                            <a:latin typeface="Cambria Math" charset="0"/>
                          </a:rPr>
                          <m:t>(</m:t>
                        </m:r>
                        <m:r>
                          <a:rPr lang="en-US" altLang="zh-CN" i="1">
                            <a:latin typeface="Cambria Math" charset="0"/>
                          </a:rPr>
                          <m:t>𝑛𝑒𝑎𝑟</m:t>
                        </m:r>
                        <m:r>
                          <a:rPr lang="en-US" altLang="zh-CN" i="1">
                            <a:latin typeface="Cambria Math" charset="0"/>
                          </a:rPr>
                          <m:t>)</m:t>
                        </m:r>
                      </m:sub>
                    </m:sSub>
                    <m:r>
                      <a:rPr lang="en-US" altLang="zh-CN" i="1">
                        <a:latin typeface="Cambria Math" charset="0"/>
                      </a:rPr>
                      <m:t>,</m:t>
                    </m:r>
                    <m:r>
                      <a:rPr lang="en-US" altLang="zh-CN" i="1">
                        <a:latin typeface="Cambria Math" charset="0"/>
                      </a:rPr>
                      <m:t>𝑛𝑒𝑎𝑟</m:t>
                    </m:r>
                    <m:r>
                      <a:rPr lang="en-US" altLang="zh-CN" i="1">
                        <a:latin typeface="Cambria Math" charset="0"/>
                        <a:ea typeface="Cambria Math" charset="0"/>
                        <a:cs typeface="Cambria Math" charset="0"/>
                      </a:rPr>
                      <m:t>∈{1,…,</m:t>
                    </m:r>
                    <m:r>
                      <a:rPr lang="en-US" altLang="zh-CN" i="1">
                        <a:latin typeface="Cambria Math" charset="0"/>
                        <a:ea typeface="Cambria Math" charset="0"/>
                        <a:cs typeface="Cambria Math" charset="0"/>
                      </a:rPr>
                      <m:t>𝐾</m:t>
                    </m:r>
                    <m:r>
                      <a:rPr lang="en-US" altLang="zh-CN" i="1">
                        <a:latin typeface="Cambria Math" charset="0"/>
                        <a:ea typeface="Cambria Math" charset="0"/>
                        <a:cs typeface="Cambria Math" charset="0"/>
                      </a:rPr>
                      <m:t>}</m:t>
                    </m:r>
                  </m:oMath>
                </a14:m>
                <a:endParaRPr lang="en-US" altLang="zh-CN" dirty="0" smtClean="0"/>
              </a:p>
              <a:p>
                <a:pPr lvl="1">
                  <a:lnSpc>
                    <a:spcPct val="100000"/>
                  </a:lnSpc>
                </a:pPr>
                <a:r>
                  <a:rPr lang="zh-CN" altLang="en-US" dirty="0"/>
                  <a:t> </a:t>
                </a:r>
                <a:r>
                  <a:rPr lang="en-US" altLang="zh-CN" dirty="0"/>
                  <a:t>2. </a:t>
                </a:r>
                <a:r>
                  <a:rPr lang="zh-CN" altLang="en-US" dirty="0"/>
                  <a:t>从这</a:t>
                </a:r>
                <a14:m>
                  <m:oMath xmlns:m="http://schemas.openxmlformats.org/officeDocument/2006/math">
                    <m:r>
                      <a:rPr lang="en-US" altLang="zh-CN" i="1" dirty="0">
                        <a:latin typeface="Cambria Math" charset="0"/>
                      </a:rPr>
                      <m:t>𝐾</m:t>
                    </m:r>
                  </m:oMath>
                </a14:m>
                <a:r>
                  <a:rPr lang="zh-CN" altLang="en-US" dirty="0"/>
                  <a:t>个近邻中随机选择一个样本</a:t>
                </a:r>
                <a14:m>
                  <m:oMath xmlns:m="http://schemas.openxmlformats.org/officeDocument/2006/math">
                    <m:sSub>
                      <m:sSubPr>
                        <m:ctrlPr>
                          <a:rPr lang="en-US" altLang="zh-CN" i="1">
                            <a:latin typeface="Cambria Math" charset="0"/>
                          </a:rPr>
                        </m:ctrlPr>
                      </m:sSubPr>
                      <m:e>
                        <m:r>
                          <a:rPr lang="en-US" altLang="zh-CN" b="1">
                            <a:latin typeface="Cambria Math" charset="0"/>
                          </a:rPr>
                          <m:t>𝐱</m:t>
                        </m:r>
                      </m:e>
                      <m:sub>
                        <m:r>
                          <a:rPr lang="en-US" altLang="zh-CN" i="1">
                            <a:latin typeface="Cambria Math" charset="0"/>
                          </a:rPr>
                          <m:t>𝑖</m:t>
                        </m:r>
                        <m:r>
                          <a:rPr lang="en-US" altLang="zh-CN" i="1">
                            <a:latin typeface="Cambria Math" charset="0"/>
                          </a:rPr>
                          <m:t>(</m:t>
                        </m:r>
                        <m:r>
                          <a:rPr lang="en-US" altLang="zh-CN" i="1">
                            <a:latin typeface="Cambria Math" charset="0"/>
                          </a:rPr>
                          <m:t>𝑛𝑛</m:t>
                        </m:r>
                        <m:r>
                          <a:rPr lang="en-US" altLang="zh-CN" i="1">
                            <a:latin typeface="Cambria Math" charset="0"/>
                          </a:rPr>
                          <m:t>)</m:t>
                        </m:r>
                      </m:sub>
                    </m:sSub>
                  </m:oMath>
                </a14:m>
                <a:r>
                  <a:rPr lang="zh-CN" altLang="en-US" dirty="0"/>
                  <a:t>，再生成一个 </a:t>
                </a:r>
                <a:r>
                  <a:rPr lang="en-US" altLang="zh-CN" dirty="0"/>
                  <a:t>0</a:t>
                </a:r>
                <a:r>
                  <a:rPr lang="zh-CN" altLang="en-US" dirty="0"/>
                  <a:t>到 </a:t>
                </a:r>
                <a:r>
                  <a:rPr lang="en-US" altLang="zh-CN" dirty="0"/>
                  <a:t>1</a:t>
                </a:r>
                <a:r>
                  <a:rPr lang="zh-CN" altLang="en-US" dirty="0"/>
                  <a:t>之间的随机数</a:t>
                </a:r>
                <a14:m>
                  <m:oMath xmlns:m="http://schemas.openxmlformats.org/officeDocument/2006/math">
                    <m:r>
                      <a:rPr lang="zh-CN" altLang="en-US" i="1">
                        <a:latin typeface="Cambria Math" charset="0"/>
                        <a:ea typeface="Cambria Math" charset="0"/>
                        <a:cs typeface="Cambria Math" charset="0"/>
                      </a:rPr>
                      <m:t>𝜁</m:t>
                    </m:r>
                  </m:oMath>
                </a14:m>
                <a:r>
                  <a:rPr lang="zh-CN" altLang="en-US" dirty="0"/>
                  <a:t>  ，从而合成一个新样本：</a:t>
                </a:r>
                <a14:m>
                  <m:oMath xmlns:m="http://schemas.openxmlformats.org/officeDocument/2006/math">
                    <m:sSub>
                      <m:sSubPr>
                        <m:ctrlPr>
                          <a:rPr lang="en-US" altLang="zh-CN" i="1">
                            <a:latin typeface="Cambria Math" charset="0"/>
                          </a:rPr>
                        </m:ctrlPr>
                      </m:sSubPr>
                      <m:e>
                        <m:r>
                          <a:rPr lang="en-US" altLang="zh-CN" b="1">
                            <a:latin typeface="Cambria Math" charset="0"/>
                          </a:rPr>
                          <m:t>𝐱</m:t>
                        </m:r>
                      </m:e>
                      <m:sub>
                        <m:r>
                          <a:rPr lang="en-US" altLang="zh-CN" i="1">
                            <a:latin typeface="Cambria Math" charset="0"/>
                          </a:rPr>
                          <m:t>𝑖</m:t>
                        </m:r>
                        <m:r>
                          <a:rPr lang="en-US" altLang="zh-CN" i="1">
                            <a:latin typeface="Cambria Math" charset="0"/>
                          </a:rPr>
                          <m:t>1</m:t>
                        </m:r>
                      </m:sub>
                    </m:sSub>
                    <m:r>
                      <a:rPr lang="en-US" altLang="zh-CN" i="1">
                        <a:latin typeface="Cambria Math" charset="0"/>
                      </a:rPr>
                      <m:t>=</m:t>
                    </m:r>
                    <m:d>
                      <m:dPr>
                        <m:ctrlPr>
                          <a:rPr lang="en-US" altLang="zh-CN" i="1">
                            <a:latin typeface="Cambria Math" charset="0"/>
                          </a:rPr>
                        </m:ctrlPr>
                      </m:dPr>
                      <m:e>
                        <m:r>
                          <a:rPr lang="en-US" altLang="zh-CN" i="1">
                            <a:latin typeface="Cambria Math" charset="0"/>
                          </a:rPr>
                          <m:t>1−</m:t>
                        </m:r>
                        <m:r>
                          <a:rPr lang="zh-CN" altLang="en-US" i="1">
                            <a:latin typeface="Cambria Math" charset="0"/>
                            <a:ea typeface="Cambria Math" charset="0"/>
                            <a:cs typeface="Cambria Math" charset="0"/>
                          </a:rPr>
                          <m:t>𝜁</m:t>
                        </m:r>
                      </m:e>
                    </m:d>
                    <m:sSub>
                      <m:sSubPr>
                        <m:ctrlPr>
                          <a:rPr lang="en-US" altLang="zh-CN" i="1">
                            <a:latin typeface="Cambria Math" charset="0"/>
                          </a:rPr>
                        </m:ctrlPr>
                      </m:sSubPr>
                      <m:e>
                        <m:r>
                          <a:rPr lang="en-US" altLang="zh-CN" b="1">
                            <a:latin typeface="Cambria Math" charset="0"/>
                          </a:rPr>
                          <m:t>𝐱</m:t>
                        </m:r>
                      </m:e>
                      <m:sub>
                        <m:r>
                          <a:rPr lang="en-US" altLang="zh-CN" i="1">
                            <a:latin typeface="Cambria Math" charset="0"/>
                          </a:rPr>
                          <m:t>𝑖</m:t>
                        </m:r>
                      </m:sub>
                    </m:sSub>
                    <m:r>
                      <a:rPr lang="en-US" altLang="zh-CN" i="1">
                        <a:latin typeface="Cambria Math" charset="0"/>
                      </a:rPr>
                      <m:t>+</m:t>
                    </m:r>
                    <m:r>
                      <a:rPr lang="zh-CN" altLang="en-US" i="1">
                        <a:latin typeface="Cambria Math" charset="0"/>
                        <a:ea typeface="Cambria Math" charset="0"/>
                        <a:cs typeface="Cambria Math" charset="0"/>
                      </a:rPr>
                      <m:t>𝜁</m:t>
                    </m:r>
                    <m:sSub>
                      <m:sSubPr>
                        <m:ctrlPr>
                          <a:rPr lang="en-US" altLang="zh-CN" i="1">
                            <a:latin typeface="Cambria Math" charset="0"/>
                          </a:rPr>
                        </m:ctrlPr>
                      </m:sSubPr>
                      <m:e>
                        <m:r>
                          <a:rPr lang="en-US" altLang="zh-CN" b="1">
                            <a:latin typeface="Cambria Math" charset="0"/>
                          </a:rPr>
                          <m:t>𝐱</m:t>
                        </m:r>
                      </m:e>
                      <m:sub>
                        <m:r>
                          <a:rPr lang="en-US" altLang="zh-CN" i="1">
                            <a:latin typeface="Cambria Math" charset="0"/>
                          </a:rPr>
                          <m:t>𝑖</m:t>
                        </m:r>
                        <m:r>
                          <a:rPr lang="en-US" altLang="zh-CN" i="1">
                            <a:latin typeface="Cambria Math" charset="0"/>
                          </a:rPr>
                          <m:t>(</m:t>
                        </m:r>
                        <m:r>
                          <a:rPr lang="en-US" altLang="zh-CN" i="1">
                            <a:latin typeface="Cambria Math" charset="0"/>
                          </a:rPr>
                          <m:t>𝑛𝑒𝑎𝑟</m:t>
                        </m:r>
                        <m:r>
                          <a:rPr lang="en-US" altLang="zh-CN" i="1">
                            <a:latin typeface="Cambria Math" charset="0"/>
                          </a:rPr>
                          <m:t>)</m:t>
                        </m:r>
                      </m:sub>
                    </m:sSub>
                  </m:oMath>
                </a14:m>
                <a:r>
                  <a:rPr lang="zh-CN" altLang="en-US" dirty="0" smtClean="0"/>
                  <a:t>。</a:t>
                </a:r>
                <a:endParaRPr lang="en-US" altLang="zh-CN" dirty="0" smtClean="0"/>
              </a:p>
              <a:p>
                <a:pPr>
                  <a:lnSpc>
                    <a:spcPct val="100000"/>
                  </a:lnSpc>
                </a:pP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p:sp>
        <p:nvSpPr>
          <p:cNvPr id="3" name="标题 2"/>
          <p:cNvSpPr>
            <a:spLocks noGrp="1"/>
          </p:cNvSpPr>
          <p:nvPr>
            <p:ph type="title"/>
          </p:nvPr>
        </p:nvSpPr>
        <p:spPr>
          <a:xfrm>
            <a:off x="746126" y="158524"/>
            <a:ext cx="13027024" cy="674233"/>
          </a:xfrm>
        </p:spPr>
        <p:txBody>
          <a:bodyPr/>
          <a:lstStyle/>
          <a:p>
            <a:r>
              <a:rPr kumimoji="1" lang="zh-CN" altLang="en-US" dirty="0" smtClean="0"/>
              <a:t>上采样与样本合成</a:t>
            </a:r>
            <a:r>
              <a:rPr kumimoji="1" lang="zh-CN" altLang="en-US" dirty="0"/>
              <a:t/>
            </a:r>
            <a:br>
              <a:rPr kumimoji="1" lang="zh-CN" altLang="en-US" dirty="0"/>
            </a:br>
            <a:endParaRPr kumimoji="1" lang="zh-CN" altLang="en-US" dirty="0"/>
          </a:p>
        </p:txBody>
      </p:sp>
      <p:sp>
        <p:nvSpPr>
          <p:cNvPr id="4" name="矩形 3"/>
          <p:cNvSpPr/>
          <p:nvPr/>
        </p:nvSpPr>
        <p:spPr>
          <a:xfrm>
            <a:off x="263352" y="6211669"/>
            <a:ext cx="11665296" cy="646331"/>
          </a:xfrm>
          <a:prstGeom prst="rect">
            <a:avLst/>
          </a:prstGeom>
        </p:spPr>
        <p:txBody>
          <a:bodyPr wrap="square">
            <a:spAutoFit/>
          </a:bodyPr>
          <a:lstStyle/>
          <a:p>
            <a:r>
              <a:rPr lang="tr-TR" altLang="zh-CN" sz="1200" dirty="0" err="1">
                <a:latin typeface="Arial" charset="0"/>
                <a:ea typeface="Arial" charset="0"/>
                <a:cs typeface="Arial" charset="0"/>
                <a:sym typeface="Calibri" panose="020F0502020204030204"/>
              </a:rPr>
              <a:t>Nitesh</a:t>
            </a:r>
            <a:r>
              <a:rPr lang="tr-TR" altLang="zh-CN" sz="1200" dirty="0">
                <a:latin typeface="Arial" charset="0"/>
                <a:ea typeface="Arial" charset="0"/>
                <a:cs typeface="Arial" charset="0"/>
                <a:sym typeface="Calibri" panose="020F0502020204030204"/>
              </a:rPr>
              <a:t> V. </a:t>
            </a:r>
            <a:r>
              <a:rPr lang="tr-TR" altLang="zh-CN" sz="1200" dirty="0" err="1">
                <a:latin typeface="Arial" charset="0"/>
                <a:ea typeface="Arial" charset="0"/>
                <a:cs typeface="Arial" charset="0"/>
                <a:sym typeface="Calibri" panose="020F0502020204030204"/>
              </a:rPr>
              <a:t>Chawla</a:t>
            </a:r>
            <a:r>
              <a:rPr lang="en-US" altLang="zh-CN" sz="1200" dirty="0">
                <a:latin typeface="Arial" charset="0"/>
                <a:ea typeface="Arial" charset="0"/>
                <a:cs typeface="Arial" charset="0"/>
                <a:sym typeface="Calibri" panose="020F0502020204030204"/>
              </a:rPr>
              <a:t>,</a:t>
            </a:r>
            <a:r>
              <a:rPr lang="tr-TR" altLang="zh-CN" sz="1200" dirty="0">
                <a:latin typeface="Arial" charset="0"/>
                <a:ea typeface="Arial" charset="0"/>
                <a:cs typeface="Arial" charset="0"/>
                <a:sym typeface="Calibri" panose="020F0502020204030204"/>
              </a:rPr>
              <a:t> </a:t>
            </a:r>
            <a:r>
              <a:rPr lang="tr-TR" altLang="zh-CN" sz="1200" dirty="0" err="1">
                <a:latin typeface="Arial" charset="0"/>
                <a:ea typeface="Arial" charset="0"/>
                <a:cs typeface="Arial" charset="0"/>
                <a:sym typeface="Calibri" panose="020F0502020204030204"/>
              </a:rPr>
              <a:t>Kevin</a:t>
            </a:r>
            <a:r>
              <a:rPr lang="tr-TR" altLang="zh-CN" sz="1200" dirty="0">
                <a:latin typeface="Arial" charset="0"/>
                <a:ea typeface="Arial" charset="0"/>
                <a:cs typeface="Arial" charset="0"/>
                <a:sym typeface="Calibri" panose="020F0502020204030204"/>
              </a:rPr>
              <a:t> W. </a:t>
            </a:r>
            <a:r>
              <a:rPr lang="tr-TR" altLang="zh-CN" sz="1200" dirty="0" err="1">
                <a:latin typeface="Arial" charset="0"/>
                <a:ea typeface="Arial" charset="0"/>
                <a:cs typeface="Arial" charset="0"/>
                <a:sym typeface="Calibri" panose="020F0502020204030204"/>
              </a:rPr>
              <a:t>Bowyer</a:t>
            </a:r>
            <a:r>
              <a:rPr lang="tr-TR" altLang="zh-CN" sz="1200" dirty="0">
                <a:latin typeface="Arial" charset="0"/>
                <a:ea typeface="Arial" charset="0"/>
                <a:cs typeface="Arial" charset="0"/>
                <a:sym typeface="Calibri" panose="020F0502020204030204"/>
              </a:rPr>
              <a:t>, Lawrence O. </a:t>
            </a:r>
            <a:r>
              <a:rPr lang="tr-TR" altLang="zh-CN" sz="1200" dirty="0" err="1">
                <a:latin typeface="Arial" charset="0"/>
                <a:ea typeface="Arial" charset="0"/>
                <a:cs typeface="Arial" charset="0"/>
                <a:sym typeface="Calibri" panose="020F0502020204030204"/>
              </a:rPr>
              <a:t>Hall</a:t>
            </a:r>
            <a:r>
              <a:rPr lang="tr-TR" altLang="zh-CN" sz="1200" dirty="0">
                <a:latin typeface="Arial" charset="0"/>
                <a:ea typeface="Arial" charset="0"/>
                <a:cs typeface="Arial" charset="0"/>
                <a:sym typeface="Calibri" panose="020F0502020204030204"/>
              </a:rPr>
              <a:t>, W. Philip </a:t>
            </a:r>
            <a:r>
              <a:rPr lang="tr-TR" altLang="zh-CN" sz="1200" dirty="0" err="1">
                <a:latin typeface="Arial" charset="0"/>
                <a:ea typeface="Arial" charset="0"/>
                <a:cs typeface="Arial" charset="0"/>
                <a:sym typeface="Calibri" panose="020F0502020204030204"/>
              </a:rPr>
              <a:t>Kegelmeyer</a:t>
            </a:r>
            <a:r>
              <a:rPr lang="tr-TR" altLang="zh-CN" sz="1200" dirty="0">
                <a:latin typeface="Arial" charset="0"/>
                <a:ea typeface="Arial" charset="0"/>
                <a:cs typeface="Arial" charset="0"/>
                <a:sym typeface="Calibri" panose="020F0502020204030204"/>
              </a:rPr>
              <a:t>. </a:t>
            </a:r>
            <a:r>
              <a:rPr lang="en-US" altLang="zh-CN" sz="1200" dirty="0">
                <a:latin typeface="Arial" charset="0"/>
                <a:ea typeface="Arial" charset="0"/>
                <a:cs typeface="Arial" charset="0"/>
                <a:sym typeface="Calibri" panose="020F0502020204030204"/>
              </a:rPr>
              <a:t>SMOTE: Synthetic Minority Over-sampling Technique.</a:t>
            </a:r>
            <a:r>
              <a:rPr lang="en-US" altLang="zh-CN" sz="1200" dirty="0">
                <a:latin typeface="Arial" charset="0"/>
                <a:ea typeface="Arial" charset="0"/>
                <a:cs typeface="Arial" charset="0"/>
                <a:sym typeface="Calibri" panose="020F0502020204030204"/>
                <a:hlinkClick r:id="rId3"/>
              </a:rPr>
              <a:t> Journal of Artificial Intelligence Research</a:t>
            </a:r>
            <a:r>
              <a:rPr lang="en-US" altLang="zh-CN" sz="1200" dirty="0">
                <a:latin typeface="Arial" charset="0"/>
                <a:ea typeface="Arial" charset="0"/>
                <a:cs typeface="Arial" charset="0"/>
                <a:sym typeface="Calibri" panose="020F0502020204030204"/>
              </a:rPr>
              <a:t> 16 (2002), 321 -- 357</a:t>
            </a:r>
          </a:p>
          <a:p>
            <a:r>
              <a:rPr lang="zh-CN" altLang="en-US" sz="1200" dirty="0" smtClean="0">
                <a:latin typeface="Arial" charset="0"/>
                <a:ea typeface="Arial" charset="0"/>
                <a:cs typeface="Arial" charset="0"/>
              </a:rPr>
              <a:t>https</a:t>
            </a:r>
            <a:r>
              <a:rPr lang="zh-CN" altLang="en-US" sz="1200" dirty="0">
                <a:latin typeface="Arial" charset="0"/>
                <a:ea typeface="Arial" charset="0"/>
                <a:cs typeface="Arial" charset="0"/>
              </a:rPr>
              <a:t>://jair.org/index.php/jair/article/view/10302/24590</a:t>
            </a:r>
          </a:p>
        </p:txBody>
      </p:sp>
      <p:pic>
        <p:nvPicPr>
          <p:cNvPr id="5" name="Picture 2" descr="lt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32" y="4289657"/>
            <a:ext cx="4574531" cy="19220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777558" y="5684834"/>
            <a:ext cx="3781805" cy="369332"/>
          </a:xfrm>
          <a:prstGeom prst="rect">
            <a:avLst/>
          </a:prstGeom>
        </p:spPr>
        <p:txBody>
          <a:bodyPr wrap="none">
            <a:spAutoFit/>
          </a:bodyPr>
          <a:lstStyle/>
          <a:p>
            <a:r>
              <a:rPr lang="zh-CN" altLang="en-US"/>
              <a:t>http://rikunert.com/SMOTE_explained</a:t>
            </a:r>
          </a:p>
        </p:txBody>
      </p:sp>
    </p:spTree>
    <p:extLst>
      <p:ext uri="{BB962C8B-B14F-4D97-AF65-F5344CB8AC3E}">
        <p14:creationId xmlns:p14="http://schemas.microsoft.com/office/powerpoint/2010/main" val="17296268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t>SMOTE</a:t>
            </a:r>
            <a:r>
              <a:rPr lang="zh-CN" altLang="en-US" dirty="0"/>
              <a:t>算法摒弃了随机过采样复制样本的做法，可以防止随机过采样易过拟合的问题。实践证明此方法可以提高分类器的</a:t>
            </a:r>
            <a:r>
              <a:rPr lang="zh-CN" altLang="en-US" dirty="0" smtClean="0"/>
              <a:t>性能。</a:t>
            </a:r>
            <a:endParaRPr lang="en-US" altLang="zh-CN" dirty="0" smtClean="0"/>
          </a:p>
          <a:p>
            <a:pPr>
              <a:lnSpc>
                <a:spcPct val="100000"/>
              </a:lnSpc>
            </a:pPr>
            <a:r>
              <a:rPr kumimoji="1" lang="zh-CN" altLang="en-US" dirty="0"/>
              <a:t> </a:t>
            </a:r>
            <a:r>
              <a:rPr lang="en-US" altLang="zh-CN" dirty="0"/>
              <a:t>SMOTE</a:t>
            </a:r>
            <a:r>
              <a:rPr lang="zh-CN" altLang="en-US" dirty="0"/>
              <a:t>对高维数据不是很</a:t>
            </a:r>
            <a:r>
              <a:rPr lang="zh-CN" altLang="en-US" dirty="0" smtClean="0"/>
              <a:t>有效。</a:t>
            </a:r>
            <a:endParaRPr lang="en-US" altLang="zh-CN" dirty="0" smtClean="0"/>
          </a:p>
          <a:p>
            <a:pPr>
              <a:lnSpc>
                <a:spcPct val="100000"/>
              </a:lnSpc>
            </a:pPr>
            <a:r>
              <a:rPr lang="zh-CN" altLang="en-US" dirty="0"/>
              <a:t>当生成合成性实例时，</a:t>
            </a:r>
            <a:r>
              <a:rPr lang="en-US" altLang="zh-CN" dirty="0"/>
              <a:t>SMOTE</a:t>
            </a:r>
            <a:r>
              <a:rPr lang="zh-CN" altLang="en-US" dirty="0"/>
              <a:t>并不会把来自其他类的相邻实例考虑进来，这导致了类重叠的增加，并会引入额外的</a:t>
            </a:r>
            <a:r>
              <a:rPr lang="zh-CN" altLang="en-US" dirty="0" smtClean="0"/>
              <a:t>噪音。</a:t>
            </a:r>
            <a:endParaRPr lang="en-US" altLang="zh-CN" dirty="0" smtClean="0"/>
          </a:p>
          <a:p>
            <a:pPr>
              <a:lnSpc>
                <a:spcPct val="100000"/>
              </a:lnSpc>
            </a:pPr>
            <a:r>
              <a:rPr lang="zh-CN" altLang="en-US" dirty="0"/>
              <a:t>为了解决</a:t>
            </a:r>
            <a:r>
              <a:rPr lang="en-US" altLang="zh-CN" dirty="0"/>
              <a:t>SMOTE</a:t>
            </a:r>
            <a:r>
              <a:rPr lang="zh-CN" altLang="en-US" dirty="0"/>
              <a:t>算法的这一缺点提出一些改进算法，如</a:t>
            </a:r>
            <a:r>
              <a:rPr lang="en-US" altLang="zh-CN" dirty="0"/>
              <a:t>Borderline-SMOTE</a:t>
            </a:r>
            <a:r>
              <a:rPr lang="zh-CN" altLang="en-US" dirty="0" smtClean="0"/>
              <a:t>算法。</a:t>
            </a:r>
            <a:endParaRPr kumimoji="1" lang="zh-CN" altLang="en-US" dirty="0"/>
          </a:p>
        </p:txBody>
      </p:sp>
      <p:sp>
        <p:nvSpPr>
          <p:cNvPr id="3" name="标题 2"/>
          <p:cNvSpPr>
            <a:spLocks noGrp="1"/>
          </p:cNvSpPr>
          <p:nvPr>
            <p:ph type="title"/>
          </p:nvPr>
        </p:nvSpPr>
        <p:spPr/>
        <p:txBody>
          <a:bodyPr/>
          <a:lstStyle/>
          <a:p>
            <a:r>
              <a:rPr lang="en-US" altLang="zh-CN" dirty="0"/>
              <a:t>SMOTE</a:t>
            </a:r>
            <a:endParaRPr kumimoji="1" lang="zh-CN" altLang="en-US" dirty="0"/>
          </a:p>
        </p:txBody>
      </p:sp>
      <p:sp>
        <p:nvSpPr>
          <p:cNvPr id="4" name="矩形 3"/>
          <p:cNvSpPr/>
          <p:nvPr/>
        </p:nvSpPr>
        <p:spPr>
          <a:xfrm>
            <a:off x="746126" y="6330708"/>
            <a:ext cx="8877300" cy="369332"/>
          </a:xfrm>
          <a:prstGeom prst="rect">
            <a:avLst/>
          </a:prstGeom>
        </p:spPr>
        <p:txBody>
          <a:bodyPr wrap="square">
            <a:spAutoFit/>
          </a:bodyPr>
          <a:lstStyle/>
          <a:p>
            <a:r>
              <a:rPr kumimoji="1" lang="en-US" altLang="zh-CN" dirty="0">
                <a:solidFill>
                  <a:srgbClr val="09405E"/>
                </a:solidFill>
                <a:latin typeface="Microsoft YaHei" charset="-122"/>
                <a:ea typeface="Microsoft YaHei" charset="-122"/>
                <a:cs typeface="Microsoft YaHei" charset="-122"/>
              </a:rPr>
              <a:t>https://</a:t>
            </a:r>
            <a:r>
              <a:rPr kumimoji="1" lang="en-US" altLang="zh-CN" dirty="0" err="1">
                <a:solidFill>
                  <a:srgbClr val="09405E"/>
                </a:solidFill>
                <a:latin typeface="Microsoft YaHei" charset="-122"/>
                <a:ea typeface="Microsoft YaHei" charset="-122"/>
                <a:cs typeface="Microsoft YaHei" charset="-122"/>
              </a:rPr>
              <a:t>github.com</a:t>
            </a:r>
            <a:r>
              <a:rPr kumimoji="1" lang="en-US" altLang="zh-CN" dirty="0">
                <a:solidFill>
                  <a:srgbClr val="09405E"/>
                </a:solidFill>
                <a:latin typeface="Microsoft YaHei" charset="-122"/>
                <a:ea typeface="Microsoft YaHei" charset="-122"/>
                <a:cs typeface="Microsoft YaHei" charset="-122"/>
              </a:rPr>
              <a:t>/</a:t>
            </a:r>
            <a:r>
              <a:rPr kumimoji="1" lang="en-US" altLang="zh-CN" dirty="0" err="1">
                <a:solidFill>
                  <a:srgbClr val="09405E"/>
                </a:solidFill>
                <a:latin typeface="Microsoft YaHei" charset="-122"/>
                <a:ea typeface="Microsoft YaHei" charset="-122"/>
                <a:cs typeface="Microsoft YaHei" charset="-122"/>
              </a:rPr>
              <a:t>scikit</a:t>
            </a:r>
            <a:r>
              <a:rPr kumimoji="1" lang="en-US" altLang="zh-CN" dirty="0">
                <a:solidFill>
                  <a:srgbClr val="09405E"/>
                </a:solidFill>
                <a:latin typeface="Microsoft YaHei" charset="-122"/>
                <a:ea typeface="Microsoft YaHei" charset="-122"/>
                <a:cs typeface="Microsoft YaHei" charset="-122"/>
              </a:rPr>
              <a:t>-learn-</a:t>
            </a:r>
            <a:r>
              <a:rPr kumimoji="1" lang="en-US" altLang="zh-CN" dirty="0" err="1">
                <a:solidFill>
                  <a:srgbClr val="09405E"/>
                </a:solidFill>
                <a:latin typeface="Microsoft YaHei" charset="-122"/>
                <a:ea typeface="Microsoft YaHei" charset="-122"/>
                <a:cs typeface="Microsoft YaHei" charset="-122"/>
              </a:rPr>
              <a:t>contrib</a:t>
            </a:r>
            <a:r>
              <a:rPr kumimoji="1" lang="en-US" altLang="zh-CN" dirty="0">
                <a:solidFill>
                  <a:srgbClr val="09405E"/>
                </a:solidFill>
                <a:latin typeface="Microsoft YaHei" charset="-122"/>
                <a:ea typeface="Microsoft YaHei" charset="-122"/>
                <a:cs typeface="Microsoft YaHei" charset="-122"/>
              </a:rPr>
              <a:t>/imbalanced-learn</a:t>
            </a:r>
            <a:endParaRPr lang="zh-CN" altLang="en-US" dirty="0">
              <a:solidFill>
                <a:srgbClr val="09405E"/>
              </a:solidFill>
            </a:endParaRPr>
          </a:p>
        </p:txBody>
      </p:sp>
    </p:spTree>
    <p:extLst>
      <p:ext uri="{BB962C8B-B14F-4D97-AF65-F5344CB8AC3E}">
        <p14:creationId xmlns:p14="http://schemas.microsoft.com/office/powerpoint/2010/main" val="135000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在算法层面上解决不平衡数据学习的方法主要是基于代价敏感学习算法</a:t>
            </a:r>
            <a:r>
              <a:rPr lang="en-US" altLang="zh-CN" dirty="0"/>
              <a:t>(Cost-Sensitive Learning</a:t>
            </a:r>
            <a:r>
              <a:rPr lang="en-US" altLang="zh-CN" dirty="0" smtClean="0"/>
              <a:t>)</a:t>
            </a:r>
            <a:r>
              <a:rPr lang="zh-CN" altLang="en-US" dirty="0" smtClean="0"/>
              <a:t>。</a:t>
            </a:r>
            <a:endParaRPr lang="en-US" altLang="zh-CN" dirty="0" smtClean="0"/>
          </a:p>
          <a:p>
            <a:r>
              <a:rPr lang="zh-CN" altLang="en-US" dirty="0"/>
              <a:t>代价敏感学习方法的核心要素是代价矩阵：不同类型的误分类情况导致的代价不</a:t>
            </a:r>
            <a:r>
              <a:rPr lang="zh-CN" altLang="en-US" dirty="0" smtClean="0"/>
              <a:t>一样。</a:t>
            </a:r>
            <a:endParaRPr kumimoji="1" lang="zh-CN" altLang="en-US" dirty="0"/>
          </a:p>
        </p:txBody>
      </p:sp>
      <p:sp>
        <p:nvSpPr>
          <p:cNvPr id="3" name="标题 2"/>
          <p:cNvSpPr>
            <a:spLocks noGrp="1"/>
          </p:cNvSpPr>
          <p:nvPr>
            <p:ph type="title"/>
          </p:nvPr>
        </p:nvSpPr>
        <p:spPr/>
        <p:txBody>
          <a:bodyPr/>
          <a:lstStyle/>
          <a:p>
            <a:r>
              <a:rPr kumimoji="1" lang="zh-CN" altLang="en-US" dirty="0" smtClean="0"/>
              <a:t>代价敏感学习</a:t>
            </a:r>
            <a:endParaRPr kumimoji="1" lang="zh-CN" altLang="en-US" dirty="0"/>
          </a:p>
        </p:txBody>
      </p:sp>
      <p:pic>
        <p:nvPicPr>
          <p:cNvPr id="4" name="图片 3"/>
          <p:cNvPicPr>
            <a:picLocks noChangeAspect="1"/>
          </p:cNvPicPr>
          <p:nvPr/>
        </p:nvPicPr>
        <p:blipFill>
          <a:blip r:embed="rId2"/>
          <a:stretch>
            <a:fillRect/>
          </a:stretch>
        </p:blipFill>
        <p:spPr>
          <a:xfrm>
            <a:off x="1983160" y="3951288"/>
            <a:ext cx="5472608" cy="2287239"/>
          </a:xfrm>
          <a:prstGeom prst="rect">
            <a:avLst/>
          </a:prstGeom>
        </p:spPr>
      </p:pic>
    </p:spTree>
    <p:extLst>
      <p:ext uri="{BB962C8B-B14F-4D97-AF65-F5344CB8AC3E}">
        <p14:creationId xmlns:p14="http://schemas.microsoft.com/office/powerpoint/2010/main" val="14803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kumimoji="1" lang="zh-CN" altLang="en-US" dirty="0" smtClean="0">
                    <a:solidFill>
                      <a:srgbClr val="09405E"/>
                    </a:solidFill>
                    <a:latin typeface="微软雅黑" pitchFamily="34" charset="-122"/>
                    <a:ea typeface="微软雅黑" pitchFamily="34" charset="-122"/>
                  </a:rPr>
                  <a:t>在</a:t>
                </a:r>
                <a:r>
                  <a:rPr kumimoji="1" lang="zh-CN" altLang="en-US" dirty="0">
                    <a:solidFill>
                      <a:srgbClr val="09405E"/>
                    </a:solidFill>
                    <a:latin typeface="微软雅黑" pitchFamily="34" charset="-122"/>
                    <a:ea typeface="微软雅黑" pitchFamily="34" charset="-122"/>
                  </a:rPr>
                  <a:t>分类任务中，在给定输入</a:t>
                </a:r>
                <a14:m>
                  <m:oMath xmlns:m="http://schemas.openxmlformats.org/officeDocument/2006/math">
                    <m:r>
                      <a:rPr kumimoji="1" lang="en-US" altLang="zh-CN" b="1">
                        <a:solidFill>
                          <a:srgbClr val="09405E"/>
                        </a:solidFill>
                        <a:latin typeface="Cambria Math" charset="0"/>
                        <a:ea typeface="微软雅黑" pitchFamily="34" charset="-122"/>
                      </a:rPr>
                      <m:t>𝐱</m:t>
                    </m:r>
                  </m:oMath>
                </a14:m>
                <a:r>
                  <a:rPr kumimoji="1" lang="zh-CN" altLang="en-US" dirty="0">
                    <a:solidFill>
                      <a:srgbClr val="09405E"/>
                    </a:solidFill>
                    <a:latin typeface="微软雅黑" pitchFamily="34" charset="-122"/>
                    <a:ea typeface="微软雅黑" pitchFamily="34" charset="-122"/>
                  </a:rPr>
                  <a:t>的情况下，概率密度函数为</a:t>
                </a:r>
                <a:r>
                  <a:rPr kumimoji="1" lang="zh-CN" altLang="en-US" dirty="0" smtClean="0">
                    <a:solidFill>
                      <a:srgbClr val="09405E"/>
                    </a:solidFill>
                    <a:latin typeface="微软雅黑" pitchFamily="34" charset="-122"/>
                    <a:ea typeface="微软雅黑" pitchFamily="34" charset="-122"/>
                  </a:rPr>
                  <a:t>：</a:t>
                </a:r>
                <a:endParaRPr kumimoji="1" lang="en-US" altLang="zh-CN" dirty="0" smtClean="0">
                  <a:solidFill>
                    <a:srgbClr val="09405E"/>
                  </a:solidFill>
                  <a:latin typeface="微软雅黑" pitchFamily="34" charset="-122"/>
                  <a:ea typeface="微软雅黑" pitchFamily="34" charset="-122"/>
                </a:endParaRPr>
              </a:p>
              <a:p>
                <a:endParaRPr lang="zh-CN" altLang="en-US" dirty="0">
                  <a:solidFill>
                    <a:srgbClr val="09405E"/>
                  </a:solidFill>
                  <a:latin typeface="微软雅黑" pitchFamily="34" charset="-122"/>
                  <a:ea typeface="微软雅黑" pitchFamily="34" charset="-122"/>
                  <a:sym typeface="Times New Roman" panose="02020603050405020304"/>
                </a:endParaRPr>
              </a:p>
              <a:p>
                <a:r>
                  <a:rPr kumimoji="1" lang="zh-CN" altLang="en-US" dirty="0">
                    <a:solidFill>
                      <a:srgbClr val="09405E"/>
                    </a:solidFill>
                    <a:latin typeface="微软雅黑" pitchFamily="34" charset="-122"/>
                    <a:ea typeface="微软雅黑" pitchFamily="34" charset="-122"/>
                  </a:rPr>
                  <a:t>期望</a:t>
                </a:r>
                <a14:m>
                  <m:oMath xmlns:m="http://schemas.openxmlformats.org/officeDocument/2006/math">
                    <m:r>
                      <a:rPr kumimoji="1" lang="en-US" altLang="zh-CN" i="1">
                        <a:solidFill>
                          <a:srgbClr val="09405E"/>
                        </a:solidFill>
                        <a:latin typeface="Cambria Math" charset="0"/>
                        <a:ea typeface="Cambria Math" charset="0"/>
                        <a:cs typeface="Cambria Math" charset="0"/>
                      </a:rPr>
                      <m:t>𝜇</m:t>
                    </m:r>
                    <m:r>
                      <a:rPr kumimoji="1" lang="en-US" altLang="zh-CN" i="1">
                        <a:solidFill>
                          <a:srgbClr val="09405E"/>
                        </a:solidFill>
                        <a:latin typeface="Cambria Math" charset="0"/>
                        <a:ea typeface="Cambria Math" charset="0"/>
                        <a:cs typeface="Cambria Math" charset="0"/>
                      </a:rPr>
                      <m:t>(</m:t>
                    </m:r>
                    <m:r>
                      <a:rPr kumimoji="1" lang="en-US" altLang="zh-CN" b="1" i="1">
                        <a:latin typeface="Cambria Math" charset="0"/>
                        <a:ea typeface="微软雅黑" pitchFamily="34" charset="-122"/>
                      </a:rPr>
                      <m:t>𝒙</m:t>
                    </m:r>
                    <m:r>
                      <a:rPr kumimoji="1" lang="en-US" altLang="zh-CN" i="1">
                        <a:solidFill>
                          <a:srgbClr val="09405E"/>
                        </a:solidFill>
                        <a:latin typeface="Cambria Math" charset="0"/>
                        <a:ea typeface="Cambria Math" charset="0"/>
                        <a:cs typeface="Cambria Math" charset="0"/>
                      </a:rPr>
                      <m:t>)</m:t>
                    </m:r>
                  </m:oMath>
                </a14:m>
                <a:r>
                  <a:rPr kumimoji="1" lang="zh-CN" altLang="en-US" dirty="0">
                    <a:solidFill>
                      <a:srgbClr val="09405E"/>
                    </a:solidFill>
                    <a:latin typeface="微软雅黑" pitchFamily="34" charset="-122"/>
                    <a:ea typeface="微软雅黑" pitchFamily="34" charset="-122"/>
                  </a:rPr>
                  <a:t> 如何表示</a:t>
                </a:r>
                <a:r>
                  <a:rPr kumimoji="1" lang="zh-CN" altLang="en-US" dirty="0" smtClean="0">
                    <a:solidFill>
                      <a:srgbClr val="09405E"/>
                    </a:solidFill>
                    <a:latin typeface="微软雅黑" pitchFamily="34" charset="-122"/>
                    <a:ea typeface="微软雅黑" pitchFamily="34" charset="-122"/>
                  </a:rPr>
                  <a:t>？</a:t>
                </a:r>
                <a:endParaRPr kumimoji="1" lang="en-US" altLang="zh-CN" dirty="0" smtClean="0">
                  <a:solidFill>
                    <a:srgbClr val="09405E"/>
                  </a:solidFill>
                  <a:latin typeface="微软雅黑" pitchFamily="34" charset="-122"/>
                  <a:ea typeface="微软雅黑" pitchFamily="34" charset="-122"/>
                </a:endParaRPr>
              </a:p>
              <a:p>
                <a:r>
                  <a:rPr kumimoji="1" lang="zh-CN" altLang="en-US" dirty="0">
                    <a:solidFill>
                      <a:srgbClr val="09405E"/>
                    </a:solidFill>
                    <a:latin typeface="微软雅黑" pitchFamily="34" charset="-122"/>
                    <a:ea typeface="微软雅黑" pitchFamily="34" charset="-122"/>
                  </a:rPr>
                  <a:t>最简单的模型：线性</a:t>
                </a:r>
                <a:r>
                  <a:rPr kumimoji="1" lang="zh-CN" altLang="en-US" dirty="0" smtClean="0">
                    <a:solidFill>
                      <a:srgbClr val="09405E"/>
                    </a:solidFill>
                    <a:latin typeface="微软雅黑" pitchFamily="34" charset="-122"/>
                    <a:ea typeface="微软雅黑" pitchFamily="34" charset="-122"/>
                  </a:rPr>
                  <a:t>模型</a:t>
                </a:r>
                <a:endParaRPr kumimoji="1" lang="en-US" altLang="zh-CN" dirty="0" smtClean="0">
                  <a:solidFill>
                    <a:srgbClr val="09405E"/>
                  </a:solidFill>
                  <a:latin typeface="微软雅黑" pitchFamily="34" charset="-122"/>
                  <a:ea typeface="微软雅黑" pitchFamily="34" charset="-122"/>
                </a:endParaRPr>
              </a:p>
              <a:p>
                <a:endParaRPr kumimoji="1" lang="en-US" altLang="zh-CN" dirty="0" smtClean="0">
                  <a:solidFill>
                    <a:srgbClr val="09405E"/>
                  </a:solidFill>
                  <a:latin typeface="微软雅黑" pitchFamily="34" charset="-122"/>
                  <a:ea typeface="微软雅黑" pitchFamily="34" charset="-122"/>
                </a:endParaRPr>
              </a:p>
              <a:p>
                <a:r>
                  <a:rPr kumimoji="1" lang="zh-CN" altLang="en-US" dirty="0" smtClean="0">
                    <a:solidFill>
                      <a:srgbClr val="09405E"/>
                    </a:solidFill>
                    <a:latin typeface="微软雅黑" pitchFamily="34" charset="-122"/>
                    <a:ea typeface="微软雅黑" pitchFamily="34" charset="-122"/>
                  </a:rPr>
                  <a:t>但是</a:t>
                </a:r>
                <a14:m>
                  <m:oMath xmlns:m="http://schemas.openxmlformats.org/officeDocument/2006/math">
                    <m:r>
                      <a:rPr kumimoji="1" lang="en-US" altLang="zh-CN" i="1">
                        <a:solidFill>
                          <a:srgbClr val="09405E"/>
                        </a:solidFill>
                        <a:latin typeface="Cambria Math" charset="0"/>
                        <a:ea typeface="Cambria Math" charset="0"/>
                        <a:cs typeface="Cambria Math" charset="0"/>
                      </a:rPr>
                      <m:t>𝜇</m:t>
                    </m:r>
                    <m:r>
                      <a:rPr kumimoji="1" lang="en-US" altLang="zh-CN" i="1">
                        <a:solidFill>
                          <a:srgbClr val="09405E"/>
                        </a:solidFill>
                        <a:latin typeface="Cambria Math" charset="0"/>
                        <a:ea typeface="Cambria Math" charset="0"/>
                        <a:cs typeface="Cambria Math" charset="0"/>
                      </a:rPr>
                      <m:t>(</m:t>
                    </m:r>
                    <m:r>
                      <a:rPr kumimoji="1" lang="en-US" altLang="zh-CN" b="1" i="1">
                        <a:latin typeface="Cambria Math" charset="0"/>
                        <a:ea typeface="微软雅黑" pitchFamily="34" charset="-122"/>
                      </a:rPr>
                      <m:t>𝒙</m:t>
                    </m:r>
                    <m:r>
                      <a:rPr kumimoji="1" lang="en-US" altLang="zh-CN" i="1">
                        <a:solidFill>
                          <a:srgbClr val="09405E"/>
                        </a:solidFill>
                        <a:latin typeface="Cambria Math" charset="0"/>
                        <a:ea typeface="Cambria Math" charset="0"/>
                        <a:cs typeface="Cambria Math" charset="0"/>
                      </a:rPr>
                      <m:t>)</m:t>
                    </m:r>
                  </m:oMath>
                </a14:m>
                <a:r>
                  <a:rPr kumimoji="1" lang="zh-CN" altLang="en-US" dirty="0">
                    <a:solidFill>
                      <a:srgbClr val="09405E"/>
                    </a:solidFill>
                    <a:latin typeface="微软雅黑" pitchFamily="34" charset="-122"/>
                    <a:ea typeface="微软雅黑" pitchFamily="34" charset="-122"/>
                  </a:rPr>
                  <a:t>表示给定</a:t>
                </a:r>
                <a14:m>
                  <m:oMath xmlns:m="http://schemas.openxmlformats.org/officeDocument/2006/math">
                    <m:r>
                      <a:rPr kumimoji="1" lang="en-US" altLang="zh-CN" b="1" i="1">
                        <a:latin typeface="Cambria Math" charset="0"/>
                        <a:ea typeface="微软雅黑" pitchFamily="34" charset="-122"/>
                      </a:rPr>
                      <m:t>𝒙</m:t>
                    </m:r>
                  </m:oMath>
                </a14:m>
                <a:r>
                  <a:rPr kumimoji="1" lang="zh-CN" altLang="en-US" dirty="0">
                    <a:solidFill>
                      <a:srgbClr val="09405E"/>
                    </a:solidFill>
                    <a:latin typeface="微软雅黑" pitchFamily="34" charset="-122"/>
                    <a:ea typeface="微软雅黑" pitchFamily="34" charset="-122"/>
                  </a:rPr>
                  <a:t>的情况下，</a:t>
                </a:r>
                <a14:m>
                  <m:oMath xmlns:m="http://schemas.openxmlformats.org/officeDocument/2006/math">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=1</m:t>
                    </m:r>
                  </m:oMath>
                </a14:m>
                <a:r>
                  <a:rPr kumimoji="1" lang="zh-CN" altLang="en-US" dirty="0">
                    <a:solidFill>
                      <a:srgbClr val="09405E"/>
                    </a:solidFill>
                    <a:latin typeface="微软雅黑" pitchFamily="34" charset="-122"/>
                    <a:ea typeface="微软雅黑" pitchFamily="34" charset="-122"/>
                  </a:rPr>
                  <a:t>的概率，取值为区间</a:t>
                </a:r>
                <a14:m>
                  <m:oMath xmlns:m="http://schemas.openxmlformats.org/officeDocument/2006/math">
                    <m:r>
                      <a:rPr kumimoji="1" lang="en-US" altLang="zh-CN">
                        <a:solidFill>
                          <a:srgbClr val="09405E"/>
                        </a:solidFill>
                        <a:latin typeface="Cambria Math" charset="0"/>
                        <a:ea typeface="微软雅黑" pitchFamily="34" charset="-122"/>
                      </a:rPr>
                      <m:t>[0,1]</m:t>
                    </m:r>
                  </m:oMath>
                </a14:m>
                <a:r>
                  <a:rPr kumimoji="1" lang="zh-CN" altLang="en-US" dirty="0" smtClean="0">
                    <a:solidFill>
                      <a:srgbClr val="09405E"/>
                    </a:solidFill>
                    <a:latin typeface="微软雅黑" pitchFamily="34" charset="-122"/>
                    <a:ea typeface="微软雅黑" pitchFamily="34" charset="-122"/>
                  </a:rPr>
                  <a:t>。</a:t>
                </a:r>
                <a:endParaRPr kumimoji="1" lang="en-US" altLang="zh-CN" dirty="0" smtClean="0">
                  <a:solidFill>
                    <a:srgbClr val="09405E"/>
                  </a:solidFill>
                  <a:latin typeface="微软雅黑" pitchFamily="34" charset="-122"/>
                  <a:ea typeface="微软雅黑" pitchFamily="34" charset="-122"/>
                </a:endParaRPr>
              </a:p>
              <a:p>
                <a:r>
                  <a:rPr kumimoji="1" lang="zh-CN" altLang="en-US" dirty="0">
                    <a:solidFill>
                      <a:srgbClr val="09405E"/>
                    </a:solidFill>
                  </a:rPr>
                  <a:t>所以，将</a:t>
                </a:r>
                <a14:m>
                  <m:oMath xmlns:m="http://schemas.openxmlformats.org/officeDocument/2006/math">
                    <m:sSup>
                      <m:sSupPr>
                        <m:ctrlPr>
                          <a:rPr kumimoji="1" lang="en-US" altLang="zh-CN" i="1" u="sng">
                            <a:solidFill>
                              <a:srgbClr val="09405E"/>
                            </a:solidFill>
                            <a:latin typeface="Cambria Math" charset="0"/>
                          </a:rPr>
                        </m:ctrlPr>
                      </m:sSupPr>
                      <m:e>
                        <m:r>
                          <a:rPr kumimoji="1" lang="en-US" altLang="zh-CN" b="1" i="1" u="sng">
                            <a:solidFill>
                              <a:srgbClr val="09405E"/>
                            </a:solidFill>
                            <a:latin typeface="Cambria Math" charset="0"/>
                          </a:rPr>
                          <m:t>𝒘</m:t>
                        </m:r>
                      </m:e>
                      <m:sup>
                        <m:r>
                          <m:rPr>
                            <m:sty m:val="p"/>
                          </m:rPr>
                          <a:rPr kumimoji="1" lang="en-US" altLang="zh-CN" i="0" u="sng">
                            <a:solidFill>
                              <a:srgbClr val="09405E"/>
                            </a:solidFill>
                            <a:latin typeface="Cambria Math" charset="0"/>
                          </a:rPr>
                          <m:t>T</m:t>
                        </m:r>
                      </m:sup>
                    </m:sSup>
                    <m:r>
                      <a:rPr kumimoji="1" lang="en-US" altLang="zh-CN" b="1" i="1">
                        <a:latin typeface="Cambria Math" charset="0"/>
                        <a:ea typeface="微软雅黑" pitchFamily="34" charset="-122"/>
                      </a:rPr>
                      <m:t>𝒙</m:t>
                    </m:r>
                  </m:oMath>
                </a14:m>
                <a:r>
                  <a:rPr kumimoji="1" lang="zh-CN" altLang="en-US" dirty="0">
                    <a:solidFill>
                      <a:srgbClr val="09405E"/>
                    </a:solidFill>
                  </a:rPr>
                  <a:t>的输出范围转换到</a:t>
                </a:r>
                <a14:m>
                  <m:oMath xmlns:m="http://schemas.openxmlformats.org/officeDocument/2006/math">
                    <m:r>
                      <a:rPr kumimoji="1" lang="en-US" altLang="zh-CN">
                        <a:solidFill>
                          <a:srgbClr val="09405E"/>
                        </a:solidFill>
                        <a:latin typeface="Cambria Math" charset="0"/>
                      </a:rPr>
                      <m:t>[0,1]</m:t>
                    </m:r>
                    <m:r>
                      <a:rPr kumimoji="1" lang="en-US" altLang="zh-CN" i="1">
                        <a:solidFill>
                          <a:srgbClr val="09405E"/>
                        </a:solidFill>
                        <a:latin typeface="Cambria Math" charset="0"/>
                      </a:rPr>
                      <m:t> </m:t>
                    </m:r>
                  </m:oMath>
                </a14:m>
                <a:r>
                  <a:rPr kumimoji="1" lang="zh-CN" altLang="en-US" dirty="0">
                    <a:solidFill>
                      <a:srgbClr val="09405E"/>
                    </a:solidFill>
                  </a:rPr>
                  <a:t>：</a:t>
                </a:r>
                <a:r>
                  <a:rPr lang="en-US" altLang="zh-CN" dirty="0">
                    <a:solidFill>
                      <a:srgbClr val="C00000"/>
                    </a:solidFill>
                  </a:rPr>
                  <a:t>sigmoid</a:t>
                </a:r>
                <a:r>
                  <a:rPr lang="zh-CN" altLang="en-US" dirty="0">
                    <a:solidFill>
                      <a:srgbClr val="09405E"/>
                    </a:solidFill>
                  </a:rPr>
                  <a:t>函数（</a:t>
                </a:r>
                <a:r>
                  <a:rPr lang="en-US" altLang="zh-CN" dirty="0">
                    <a:solidFill>
                      <a:srgbClr val="09405E"/>
                    </a:solidFill>
                  </a:rPr>
                  <a:t>S</a:t>
                </a:r>
                <a:r>
                  <a:rPr lang="zh-CN" altLang="en-US" dirty="0">
                    <a:solidFill>
                      <a:srgbClr val="09405E"/>
                    </a:solidFill>
                  </a:rPr>
                  <a:t>形函数）</a:t>
                </a:r>
                <a:endParaRPr lang="en-US" altLang="zh-CN" dirty="0">
                  <a:solidFill>
                    <a:srgbClr val="09405E"/>
                  </a:solidFill>
                </a:endParaRPr>
              </a:p>
              <a:p>
                <a:endParaRPr kumimoji="1" lang="en-US" altLang="zh-CN" dirty="0">
                  <a:solidFill>
                    <a:srgbClr val="09405E"/>
                  </a:solidFill>
                  <a:latin typeface="微软雅黑" pitchFamily="34" charset="-122"/>
                  <a:ea typeface="微软雅黑" pitchFamily="34" charset="-122"/>
                </a:endParaRPr>
              </a:p>
              <a:p>
                <a:endParaRPr kumimoji="1" lang="en-US" altLang="zh-CN" dirty="0">
                  <a:solidFill>
                    <a:srgbClr val="09405E"/>
                  </a:solidFill>
                  <a:latin typeface="微软雅黑" pitchFamily="34" charset="-122"/>
                  <a:ea typeface="微软雅黑" pitchFamily="34" charset="-122"/>
                </a:endParaRPr>
              </a:p>
              <a:p>
                <a:endParaRPr kumimoji="1" lang="en-US" altLang="zh-CN" dirty="0">
                  <a:solidFill>
                    <a:srgbClr val="09405E"/>
                  </a:solidFill>
                  <a:latin typeface="微软雅黑" pitchFamily="34" charset="-122"/>
                  <a:ea typeface="微软雅黑" pitchFamily="34" charset="-122"/>
                </a:endParaRPr>
              </a:p>
              <a:p>
                <a:endParaRPr kumimoji="1" lang="en-US" altLang="zh-CN" dirty="0">
                  <a:solidFill>
                    <a:srgbClr val="09405E"/>
                  </a:solidFill>
                  <a:latin typeface="微软雅黑" pitchFamily="34" charset="-122"/>
                  <a:ea typeface="微软雅黑" pitchFamily="34" charset="-122"/>
                </a:endParaRPr>
              </a:p>
              <a:p>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Logistic</a:t>
            </a:r>
            <a:r>
              <a:rPr kumimoji="1" lang="zh-CN" altLang="en-US" dirty="0"/>
              <a:t>回归模型</a:t>
            </a:r>
          </a:p>
        </p:txBody>
      </p:sp>
      <mc:AlternateContent xmlns:mc="http://schemas.openxmlformats.org/markup-compatibility/2006">
        <mc:Choice xmlns:a14="http://schemas.microsoft.com/office/drawing/2010/main" Requires="a14">
          <p:sp>
            <p:nvSpPr>
              <p:cNvPr id="4" name="矩形 3"/>
              <p:cNvSpPr/>
              <p:nvPr/>
            </p:nvSpPr>
            <p:spPr>
              <a:xfrm>
                <a:off x="3436199" y="1910834"/>
                <a:ext cx="51921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9405E"/>
                          </a:solidFill>
                          <a:latin typeface="Cambria Math" charset="0"/>
                          <a:ea typeface="微软雅黑" pitchFamily="34" charset="-122"/>
                        </a:rPr>
                        <m:t>𝑝</m:t>
                      </m:r>
                      <m:r>
                        <a:rPr lang="en-US" altLang="zh-CN" sz="2800" i="1">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Cambria Math" charset="0"/>
                          <a:cs typeface="Cambria Math" charset="0"/>
                        </a:rPr>
                        <m:t>𝜇</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charset="0"/>
                              <a:ea typeface="微软雅黑" pitchFamily="34" charset="-122"/>
                            </a:rPr>
                          </m:ctrlPr>
                        </m:sSupPr>
                        <m:e>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e>
                        <m:sup>
                          <m:r>
                            <a:rPr lang="en-US" altLang="zh-CN" sz="2800" i="1">
                              <a:solidFill>
                                <a:srgbClr val="09405E"/>
                              </a:solidFill>
                              <a:latin typeface="Cambria Math" charset="0"/>
                              <a:ea typeface="微软雅黑" pitchFamily="34" charset="-122"/>
                            </a:rPr>
                            <m:t>𝑦</m:t>
                          </m:r>
                        </m:sup>
                      </m:sSup>
                      <m:sSup>
                        <m:sSupPr>
                          <m:ctrlPr>
                            <a:rPr lang="en-US" altLang="zh-CN" sz="2800" i="1">
                              <a:solidFill>
                                <a:srgbClr val="09405E"/>
                              </a:solidFill>
                              <a:latin typeface="Cambria Math" charset="0"/>
                              <a:ea typeface="微软雅黑" pitchFamily="34" charset="-122"/>
                            </a:rPr>
                          </m:ctrlPr>
                        </m:sSupPr>
                        <m:e>
                          <m:r>
                            <a:rPr lang="en-US" altLang="zh-CN" sz="2800" i="1">
                              <a:solidFill>
                                <a:srgbClr val="09405E"/>
                              </a:solidFill>
                              <a:latin typeface="Cambria Math" charset="0"/>
                              <a:ea typeface="微软雅黑" pitchFamily="34" charset="-122"/>
                            </a:rPr>
                            <m:t>(1−</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e>
                        <m:sup>
                          <m:r>
                            <a:rPr kumimoji="1" lang="en-US" altLang="zh-CN" sz="2800" i="1">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微软雅黑" pitchFamily="34" charset="-122"/>
                            </a:rPr>
                            <m:t>𝑦</m:t>
                          </m:r>
                        </m:sup>
                      </m:sSup>
                    </m:oMath>
                  </m:oMathPara>
                </a14:m>
                <a:endParaRPr lang="zh-CN"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3436199" y="1910834"/>
                <a:ext cx="5192126" cy="5232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2080461" y="3766398"/>
                <a:ext cx="2107500"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r>
                        <a:rPr kumimoji="1" lang="en-US" altLang="zh-CN" sz="2800" i="1">
                          <a:solidFill>
                            <a:srgbClr val="09405E"/>
                          </a:solidFill>
                          <a:latin typeface="Cambria Math" charset="0"/>
                          <a:ea typeface="Cambria Math" charset="0"/>
                          <a:cs typeface="Cambria Math" charset="0"/>
                        </a:rPr>
                        <m:t>=</m:t>
                      </m:r>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i="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2080461" y="3766398"/>
                <a:ext cx="2107500" cy="530915"/>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25941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314113" cy="5237271"/>
          </a:xfrm>
        </p:spPr>
        <p:txBody>
          <a:bodyPr/>
          <a:lstStyle/>
          <a:p>
            <a:r>
              <a:rPr lang="zh-CN" altLang="en-US" dirty="0"/>
              <a:t>基于代价矩阵分析，代价敏感学习方法主要有以下三种实现</a:t>
            </a:r>
            <a:r>
              <a:rPr lang="zh-CN" altLang="en-US" dirty="0" smtClean="0"/>
              <a:t>方式</a:t>
            </a:r>
            <a:endParaRPr lang="en-US" altLang="zh-CN" dirty="0" smtClean="0"/>
          </a:p>
          <a:p>
            <a:pPr lvl="1"/>
            <a:r>
              <a:rPr lang="zh-CN" altLang="en-US" dirty="0" smtClean="0"/>
              <a:t> 从</a:t>
            </a:r>
            <a:r>
              <a:rPr lang="zh-CN" altLang="en-US" dirty="0"/>
              <a:t>贝叶斯风险理论出发，把代价敏感学习看成是分类结果的一种后处理，按照传统方法学习到一个模型，以实现损失最小为目标对结果进行</a:t>
            </a:r>
            <a:r>
              <a:rPr lang="zh-CN" altLang="en-US" dirty="0" smtClean="0"/>
              <a:t>调整</a:t>
            </a:r>
            <a:endParaRPr lang="en-US" altLang="zh-CN" dirty="0" smtClean="0"/>
          </a:p>
          <a:p>
            <a:pPr lvl="2"/>
            <a:r>
              <a:rPr lang="zh-CN" altLang="en-US" sz="2400" dirty="0" smtClean="0">
                <a:solidFill>
                  <a:srgbClr val="09405E"/>
                </a:solidFill>
                <a:latin typeface="Microsoft YaHei" charset="-122"/>
                <a:ea typeface="Microsoft YaHei" charset="-122"/>
                <a:cs typeface="Microsoft YaHei" charset="-122"/>
              </a:rPr>
              <a:t> 不</a:t>
            </a:r>
            <a:r>
              <a:rPr lang="zh-CN" altLang="en-US" sz="2400" dirty="0">
                <a:solidFill>
                  <a:srgbClr val="09405E"/>
                </a:solidFill>
                <a:latin typeface="Microsoft YaHei" charset="-122"/>
                <a:ea typeface="Microsoft YaHei" charset="-122"/>
                <a:cs typeface="Microsoft YaHei" charset="-122"/>
              </a:rPr>
              <a:t>依赖所用具体的分类器</a:t>
            </a:r>
            <a:endParaRPr lang="en-US" altLang="zh-CN" sz="2400" dirty="0">
              <a:solidFill>
                <a:srgbClr val="09405E"/>
              </a:solidFill>
              <a:latin typeface="Microsoft YaHei" charset="-122"/>
              <a:ea typeface="Microsoft YaHei" charset="-122"/>
              <a:cs typeface="Microsoft YaHei" charset="-122"/>
            </a:endParaRPr>
          </a:p>
          <a:p>
            <a:pPr lvl="2"/>
            <a:r>
              <a:rPr lang="zh-CN" altLang="en-US" sz="2400" dirty="0" smtClean="0">
                <a:solidFill>
                  <a:srgbClr val="09405E"/>
                </a:solidFill>
                <a:latin typeface="Microsoft YaHei" charset="-122"/>
                <a:ea typeface="Microsoft YaHei" charset="-122"/>
                <a:cs typeface="Microsoft YaHei" charset="-122"/>
              </a:rPr>
              <a:t> 缺点</a:t>
            </a:r>
            <a:r>
              <a:rPr lang="zh-CN" altLang="en-US" sz="2400" dirty="0">
                <a:solidFill>
                  <a:srgbClr val="09405E"/>
                </a:solidFill>
                <a:latin typeface="Microsoft YaHei" charset="-122"/>
                <a:ea typeface="Microsoft YaHei" charset="-122"/>
                <a:cs typeface="Microsoft YaHei" charset="-122"/>
              </a:rPr>
              <a:t>：要求分类器输出值为</a:t>
            </a:r>
            <a:r>
              <a:rPr lang="zh-CN" altLang="en-US" sz="2400" dirty="0" smtClean="0">
                <a:solidFill>
                  <a:srgbClr val="09405E"/>
                </a:solidFill>
                <a:latin typeface="Microsoft YaHei" charset="-122"/>
                <a:ea typeface="Microsoft YaHei" charset="-122"/>
                <a:cs typeface="Microsoft YaHei" charset="-122"/>
              </a:rPr>
              <a:t>概率</a:t>
            </a:r>
            <a:endParaRPr lang="en-US" altLang="zh-CN" sz="2400" dirty="0" smtClean="0">
              <a:solidFill>
                <a:srgbClr val="09405E"/>
              </a:solidFill>
              <a:latin typeface="Microsoft YaHei" charset="-122"/>
              <a:ea typeface="Microsoft YaHei" charset="-122"/>
              <a:cs typeface="Microsoft YaHei" charset="-122"/>
            </a:endParaRPr>
          </a:p>
          <a:p>
            <a:pPr lvl="1"/>
            <a:r>
              <a:rPr lang="zh-CN" altLang="en-US" dirty="0" smtClean="0"/>
              <a:t> 从</a:t>
            </a:r>
            <a:r>
              <a:rPr lang="zh-CN" altLang="en-US" dirty="0"/>
              <a:t>学习模型出发，对具体学习方法的改造，使之能适应不平衡数据下的</a:t>
            </a:r>
            <a:r>
              <a:rPr lang="zh-CN" altLang="en-US" dirty="0" smtClean="0"/>
              <a:t>学习</a:t>
            </a:r>
            <a:endParaRPr lang="en-US" altLang="zh-CN" dirty="0" smtClean="0"/>
          </a:p>
          <a:p>
            <a:pPr lvl="2"/>
            <a:r>
              <a:rPr lang="zh-CN" altLang="en-US" sz="2400" dirty="0" smtClean="0">
                <a:solidFill>
                  <a:srgbClr val="09405E"/>
                </a:solidFill>
                <a:latin typeface="Microsoft YaHei" charset="-122"/>
                <a:ea typeface="Microsoft YaHei" charset="-122"/>
                <a:cs typeface="Microsoft YaHei" charset="-122"/>
              </a:rPr>
              <a:t>如：代价</a:t>
            </a:r>
            <a:r>
              <a:rPr lang="zh-CN" altLang="en-US" sz="2400" dirty="0">
                <a:solidFill>
                  <a:srgbClr val="09405E"/>
                </a:solidFill>
                <a:latin typeface="Microsoft YaHei" charset="-122"/>
                <a:ea typeface="Microsoft YaHei" charset="-122"/>
                <a:cs typeface="Microsoft YaHei" charset="-122"/>
              </a:rPr>
              <a:t>敏感的支持向量机，决策树，神经网络</a:t>
            </a:r>
            <a:endParaRPr lang="en-US" altLang="zh-CN" sz="2400" dirty="0">
              <a:solidFill>
                <a:srgbClr val="09405E"/>
              </a:solidFill>
              <a:latin typeface="Microsoft YaHei" charset="-122"/>
              <a:ea typeface="Microsoft YaHei" charset="-122"/>
              <a:cs typeface="Microsoft YaHei" charset="-122"/>
            </a:endParaRPr>
          </a:p>
          <a:p>
            <a:pPr lvl="1"/>
            <a:r>
              <a:rPr lang="zh-CN" altLang="en-US" dirty="0" smtClean="0"/>
              <a:t> 从</a:t>
            </a:r>
            <a:r>
              <a:rPr lang="zh-CN" altLang="en-US" dirty="0"/>
              <a:t>预处理的角度出发，将代价用于权重的调整，使得分类器满足代价敏感的</a:t>
            </a:r>
            <a:r>
              <a:rPr lang="zh-CN" altLang="en-US" dirty="0" smtClean="0"/>
              <a:t>特性</a:t>
            </a:r>
            <a:endParaRPr lang="en-US" altLang="zh-CN" dirty="0" smtClean="0"/>
          </a:p>
          <a:p>
            <a:pPr lvl="2"/>
            <a:r>
              <a:rPr lang="zh-CN" altLang="en-US" sz="2400" dirty="0" smtClean="0">
                <a:solidFill>
                  <a:srgbClr val="09405E"/>
                </a:solidFill>
                <a:latin typeface="Microsoft YaHei" charset="-122"/>
                <a:ea typeface="Microsoft YaHei" charset="-122"/>
                <a:cs typeface="Microsoft YaHei" charset="-122"/>
              </a:rPr>
              <a:t>如不同类别的样本的权值不同</a:t>
            </a:r>
            <a:endParaRPr lang="en-US" altLang="zh-CN" sz="2400" dirty="0">
              <a:solidFill>
                <a:srgbClr val="09405E"/>
              </a:solidFill>
              <a:latin typeface="Microsoft YaHei" charset="-122"/>
              <a:ea typeface="Microsoft YaHei" charset="-122"/>
              <a:cs typeface="Microsoft YaHei" charset="-122"/>
            </a:endParaRPr>
          </a:p>
          <a:p>
            <a:pPr lvl="1"/>
            <a:endParaRPr lang="en-US" altLang="zh-CN" dirty="0"/>
          </a:p>
          <a:p>
            <a:pPr lvl="2"/>
            <a:endParaRPr kumimoji="1" lang="zh-CN" altLang="en-US" dirty="0">
              <a:solidFill>
                <a:srgbClr val="09405E"/>
              </a:solidFill>
              <a:latin typeface="Microsoft YaHei" charset="-122"/>
              <a:ea typeface="Microsoft YaHei" charset="-122"/>
              <a:cs typeface="Microsoft YaHei" charset="-122"/>
            </a:endParaRPr>
          </a:p>
        </p:txBody>
      </p:sp>
      <p:sp>
        <p:nvSpPr>
          <p:cNvPr id="3" name="标题 2"/>
          <p:cNvSpPr>
            <a:spLocks noGrp="1"/>
          </p:cNvSpPr>
          <p:nvPr>
            <p:ph type="title"/>
          </p:nvPr>
        </p:nvSpPr>
        <p:spPr/>
        <p:txBody>
          <a:bodyPr/>
          <a:lstStyle/>
          <a:p>
            <a:r>
              <a:rPr kumimoji="1" lang="zh-CN" altLang="en-US" dirty="0" smtClean="0"/>
              <a:t>代价敏感学习</a:t>
            </a:r>
            <a:endParaRPr kumimoji="1" lang="zh-CN" altLang="en-US" dirty="0"/>
          </a:p>
        </p:txBody>
      </p:sp>
    </p:spTree>
    <p:extLst>
      <p:ext uri="{BB962C8B-B14F-4D97-AF65-F5344CB8AC3E}">
        <p14:creationId xmlns:p14="http://schemas.microsoft.com/office/powerpoint/2010/main" val="1272669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类别权重</a:t>
            </a:r>
            <a:r>
              <a:rPr lang="en-US" altLang="zh-CN" dirty="0" err="1" smtClean="0"/>
              <a:t>class_weight</a:t>
            </a:r>
            <a:endParaRPr lang="en-US" altLang="zh-CN" dirty="0" smtClean="0"/>
          </a:p>
          <a:p>
            <a:r>
              <a:rPr lang="zh-CN" altLang="en-US" dirty="0"/>
              <a:t>样本权重</a:t>
            </a:r>
            <a:r>
              <a:rPr lang="en-US" altLang="zh-CN" dirty="0" err="1"/>
              <a:t>sample_weight</a:t>
            </a:r>
            <a:endParaRPr kumimoji="1" lang="zh-CN" altLang="en-US" dirty="0"/>
          </a:p>
        </p:txBody>
      </p:sp>
      <p:sp>
        <p:nvSpPr>
          <p:cNvPr id="3" name="标题 2"/>
          <p:cNvSpPr>
            <a:spLocks noGrp="1"/>
          </p:cNvSpPr>
          <p:nvPr>
            <p:ph type="title"/>
          </p:nvPr>
        </p:nvSpPr>
        <p:spPr/>
        <p:txBody>
          <a:bodyPr/>
          <a:lstStyle/>
          <a:p>
            <a:r>
              <a:rPr kumimoji="1" lang="en-US" altLang="zh-CN" dirty="0" err="1"/>
              <a:t>Scikit</a:t>
            </a:r>
            <a:r>
              <a:rPr kumimoji="1" lang="en-US" altLang="zh-CN" dirty="0"/>
              <a:t>-Learn</a:t>
            </a:r>
            <a:r>
              <a:rPr kumimoji="1" lang="zh-CN" altLang="en-US" dirty="0"/>
              <a:t>中的不均衡样本分类处理</a:t>
            </a:r>
          </a:p>
        </p:txBody>
      </p:sp>
    </p:spTree>
    <p:extLst>
      <p:ext uri="{BB962C8B-B14F-4D97-AF65-F5344CB8AC3E}">
        <p14:creationId xmlns:p14="http://schemas.microsoft.com/office/powerpoint/2010/main" val="1969476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err="1"/>
              <a:t>class_weight</a:t>
            </a:r>
            <a:r>
              <a:rPr lang="zh-CN" altLang="en-US" dirty="0"/>
              <a:t>参数用于标示分类模型中各类别样本的</a:t>
            </a:r>
            <a:r>
              <a:rPr lang="zh-CN" altLang="en-US" dirty="0" smtClean="0"/>
              <a:t>权重</a:t>
            </a:r>
            <a:endParaRPr lang="en-US" altLang="zh-CN" dirty="0" smtClean="0"/>
          </a:p>
          <a:p>
            <a:r>
              <a:rPr lang="en-US" altLang="zh-CN" dirty="0" smtClean="0"/>
              <a:t>1.</a:t>
            </a:r>
            <a:r>
              <a:rPr lang="zh-CN" altLang="en-US" dirty="0" smtClean="0"/>
              <a:t> </a:t>
            </a:r>
            <a:r>
              <a:rPr lang="zh-CN" altLang="en-US" dirty="0"/>
              <a:t>不考虑权重，即所有类别的权重</a:t>
            </a:r>
            <a:r>
              <a:rPr lang="zh-CN" altLang="en-US" dirty="0" smtClean="0"/>
              <a:t>相同</a:t>
            </a:r>
            <a:endParaRPr lang="en-US" altLang="zh-CN" dirty="0" smtClean="0"/>
          </a:p>
          <a:p>
            <a:r>
              <a:rPr lang="zh-CN" altLang="en-US" dirty="0"/>
              <a:t> </a:t>
            </a:r>
            <a:r>
              <a:rPr lang="en-US" altLang="zh-CN" dirty="0"/>
              <a:t>2.</a:t>
            </a:r>
            <a:r>
              <a:rPr lang="zh-CN" altLang="en-US" dirty="0"/>
              <a:t> </a:t>
            </a:r>
            <a:r>
              <a:rPr lang="en-US" altLang="zh-CN" dirty="0"/>
              <a:t>balanced</a:t>
            </a:r>
            <a:r>
              <a:rPr lang="zh-CN" altLang="en-US" dirty="0"/>
              <a:t>：自动计算类别</a:t>
            </a:r>
            <a:r>
              <a:rPr lang="zh-CN" altLang="en-US" dirty="0" smtClean="0"/>
              <a:t>权重</a:t>
            </a:r>
            <a:endParaRPr lang="en-US" altLang="zh-CN" dirty="0" smtClean="0"/>
          </a:p>
          <a:p>
            <a:pPr lvl="1"/>
            <a:r>
              <a:rPr lang="zh-CN" altLang="en-US" dirty="0"/>
              <a:t>某类别的样本量越多，其权重越低；样本量越少，则权重越</a:t>
            </a:r>
            <a:r>
              <a:rPr lang="zh-CN" altLang="en-US" dirty="0" smtClean="0"/>
              <a:t>高</a:t>
            </a:r>
            <a:endParaRPr lang="en-US" altLang="zh-CN" dirty="0" smtClean="0"/>
          </a:p>
          <a:p>
            <a:pPr lvl="1"/>
            <a:r>
              <a:rPr lang="zh-CN" altLang="en-US" dirty="0"/>
              <a:t>类权重计算方法为：</a:t>
            </a:r>
            <a:r>
              <a:rPr lang="en-US" altLang="zh-CN" dirty="0" err="1"/>
              <a:t>n_samples</a:t>
            </a:r>
            <a:r>
              <a:rPr lang="en-US" altLang="zh-CN" dirty="0"/>
              <a:t> / (</a:t>
            </a:r>
            <a:r>
              <a:rPr lang="en-US" altLang="zh-CN" dirty="0" err="1"/>
              <a:t>n_classes</a:t>
            </a:r>
            <a:r>
              <a:rPr lang="en-US" altLang="zh-CN" dirty="0"/>
              <a:t> * </a:t>
            </a:r>
            <a:r>
              <a:rPr lang="en-US" altLang="zh-CN" dirty="0" err="1"/>
              <a:t>np.bincount</a:t>
            </a:r>
            <a:r>
              <a:rPr lang="en-US" altLang="zh-CN" dirty="0"/>
              <a:t>(</a:t>
            </a:r>
            <a:r>
              <a:rPr lang="en-US" altLang="zh-CN" i="1" dirty="0"/>
              <a:t>y</a:t>
            </a:r>
            <a:r>
              <a:rPr lang="en-US" altLang="zh-CN" dirty="0" smtClean="0"/>
              <a:t>))</a:t>
            </a:r>
            <a:r>
              <a:rPr lang="zh-CN" altLang="en-US" dirty="0" smtClean="0"/>
              <a:t>：</a:t>
            </a:r>
            <a:r>
              <a:rPr lang="en-US" altLang="zh-CN" dirty="0"/>
              <a:t> </a:t>
            </a:r>
            <a:r>
              <a:rPr lang="en-US" altLang="zh-CN" dirty="0" err="1"/>
              <a:t>n_samples</a:t>
            </a:r>
            <a:r>
              <a:rPr lang="zh-CN" altLang="en-US" dirty="0"/>
              <a:t>为样本数，</a:t>
            </a:r>
            <a:r>
              <a:rPr lang="en-US" altLang="zh-CN" dirty="0" err="1"/>
              <a:t>n_classes</a:t>
            </a:r>
            <a:r>
              <a:rPr lang="zh-CN" altLang="en-US" dirty="0"/>
              <a:t>为类别数量，</a:t>
            </a:r>
            <a:r>
              <a:rPr lang="en-US" altLang="zh-CN" dirty="0" err="1"/>
              <a:t>np.bincount</a:t>
            </a:r>
            <a:r>
              <a:rPr lang="en-US" altLang="zh-CN" dirty="0"/>
              <a:t>(</a:t>
            </a:r>
            <a:r>
              <a:rPr lang="en-US" altLang="zh-CN" i="1" dirty="0"/>
              <a:t>y</a:t>
            </a:r>
            <a:r>
              <a:rPr lang="en-US" altLang="zh-CN" dirty="0"/>
              <a:t>)</a:t>
            </a:r>
            <a:r>
              <a:rPr lang="zh-CN" altLang="en-US" dirty="0"/>
              <a:t>输出每个类的样本数</a:t>
            </a:r>
            <a:endParaRPr lang="en-US" altLang="zh-CN" dirty="0" smtClean="0"/>
          </a:p>
          <a:p>
            <a:r>
              <a:rPr lang="zh-CN" altLang="en-US" dirty="0"/>
              <a:t> </a:t>
            </a:r>
            <a:r>
              <a:rPr lang="en-US" altLang="zh-CN" dirty="0"/>
              <a:t>3.</a:t>
            </a:r>
            <a:r>
              <a:rPr lang="zh-CN" altLang="en-US" dirty="0"/>
              <a:t> 手动指定各个类别的权重</a:t>
            </a:r>
            <a:endParaRPr lang="en-US" altLang="zh-CN" dirty="0" smtClean="0"/>
          </a:p>
          <a:p>
            <a:pPr lvl="1"/>
            <a:r>
              <a:rPr lang="zh-CN" altLang="en-US" dirty="0"/>
              <a:t>如对于</a:t>
            </a:r>
            <a:r>
              <a:rPr lang="en-US" altLang="zh-CN" dirty="0"/>
              <a:t>0,1</a:t>
            </a:r>
            <a:r>
              <a:rPr lang="zh-CN" altLang="en-US" dirty="0"/>
              <a:t>二类分类问题，可以定义</a:t>
            </a:r>
            <a:r>
              <a:rPr lang="en-US" altLang="zh-CN" dirty="0" err="1"/>
              <a:t>class_weight</a:t>
            </a:r>
            <a:r>
              <a:rPr lang="en-US" altLang="zh-CN" dirty="0"/>
              <a:t>={0:0.9, 1:0.1}</a:t>
            </a:r>
            <a:r>
              <a:rPr lang="zh-CN" altLang="en-US" dirty="0"/>
              <a:t>，即类别</a:t>
            </a:r>
            <a:r>
              <a:rPr lang="en-US" altLang="zh-CN" dirty="0"/>
              <a:t>0</a:t>
            </a:r>
            <a:r>
              <a:rPr lang="zh-CN" altLang="en-US" dirty="0"/>
              <a:t>的权重为</a:t>
            </a:r>
            <a:r>
              <a:rPr lang="en-US" altLang="zh-CN" dirty="0"/>
              <a:t>90%</a:t>
            </a:r>
            <a:r>
              <a:rPr lang="zh-CN" altLang="en-US" dirty="0"/>
              <a:t>，而类别</a:t>
            </a:r>
            <a:r>
              <a:rPr lang="en-US" altLang="zh-CN" dirty="0"/>
              <a:t>1</a:t>
            </a:r>
            <a:r>
              <a:rPr lang="zh-CN" altLang="en-US" dirty="0"/>
              <a:t>的权重为</a:t>
            </a:r>
            <a:r>
              <a:rPr lang="en-US" altLang="zh-CN" dirty="0"/>
              <a:t>10%</a:t>
            </a:r>
            <a:endParaRPr kumimoji="1" lang="zh-CN" altLang="en-US" dirty="0"/>
          </a:p>
        </p:txBody>
      </p:sp>
      <p:sp>
        <p:nvSpPr>
          <p:cNvPr id="3" name="标题 2"/>
          <p:cNvSpPr>
            <a:spLocks noGrp="1"/>
          </p:cNvSpPr>
          <p:nvPr>
            <p:ph type="title"/>
          </p:nvPr>
        </p:nvSpPr>
        <p:spPr/>
        <p:txBody>
          <a:bodyPr/>
          <a:lstStyle/>
          <a:p>
            <a:r>
              <a:rPr lang="zh-CN" altLang="en-US" dirty="0"/>
              <a:t>类别权重</a:t>
            </a:r>
            <a:r>
              <a:rPr lang="en-US" altLang="zh-CN" dirty="0" err="1" smtClean="0"/>
              <a:t>class_weight</a:t>
            </a:r>
            <a:endParaRPr kumimoji="1" lang="zh-CN" altLang="en-US" dirty="0"/>
          </a:p>
        </p:txBody>
      </p:sp>
    </p:spTree>
    <p:extLst>
      <p:ext uri="{BB962C8B-B14F-4D97-AF65-F5344CB8AC3E}">
        <p14:creationId xmlns:p14="http://schemas.microsoft.com/office/powerpoint/2010/main" val="170586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模型训练：</a:t>
            </a:r>
            <a:r>
              <a:rPr lang="en-US" altLang="zh-CN" dirty="0"/>
              <a:t>fit(</a:t>
            </a:r>
            <a:r>
              <a:rPr lang="en-US" altLang="zh-CN" i="1" dirty="0"/>
              <a:t>X</a:t>
            </a:r>
            <a:r>
              <a:rPr lang="en-US" altLang="zh-CN" dirty="0"/>
              <a:t>, </a:t>
            </a:r>
            <a:r>
              <a:rPr lang="en-US" altLang="zh-CN" i="1" dirty="0"/>
              <a:t>y</a:t>
            </a:r>
            <a:r>
              <a:rPr lang="en-US" altLang="zh-CN" dirty="0"/>
              <a:t>, </a:t>
            </a:r>
            <a:r>
              <a:rPr lang="en-US" altLang="zh-CN" i="1" dirty="0" err="1"/>
              <a:t>sample_weight</a:t>
            </a:r>
            <a:r>
              <a:rPr lang="en-US" altLang="zh-CN" i="1" dirty="0"/>
              <a:t>=None</a:t>
            </a:r>
            <a:r>
              <a:rPr lang="en-US" altLang="zh-CN" dirty="0" smtClean="0"/>
              <a:t>)</a:t>
            </a:r>
          </a:p>
          <a:p>
            <a:pPr lvl="1"/>
            <a:r>
              <a:rPr lang="zh-CN" altLang="en-US" dirty="0"/>
              <a:t>其中参数</a:t>
            </a:r>
            <a:r>
              <a:rPr lang="en-US" altLang="zh-CN" dirty="0" err="1"/>
              <a:t>sample_weight</a:t>
            </a:r>
            <a:r>
              <a:rPr lang="zh-CN" altLang="en-US" dirty="0"/>
              <a:t>为</a:t>
            </a:r>
            <a:r>
              <a:rPr lang="zh-CN" altLang="en-US" dirty="0">
                <a:solidFill>
                  <a:srgbClr val="0900FF"/>
                </a:solidFill>
              </a:rPr>
              <a:t>样本权重</a:t>
            </a:r>
            <a:r>
              <a:rPr lang="zh-CN" altLang="en-US" dirty="0"/>
              <a:t>参数</a:t>
            </a:r>
            <a:endParaRPr lang="en-US" altLang="zh-CN" dirty="0"/>
          </a:p>
          <a:p>
            <a:pPr lvl="1"/>
            <a:endParaRPr lang="en-US" altLang="zh-CN" dirty="0" smtClean="0"/>
          </a:p>
          <a:p>
            <a:r>
              <a:rPr lang="zh-CN" altLang="en-US" dirty="0"/>
              <a:t>如果既用了</a:t>
            </a:r>
            <a:r>
              <a:rPr lang="en-US" altLang="zh-CN" dirty="0" err="1"/>
              <a:t>class_weight</a:t>
            </a:r>
            <a:r>
              <a:rPr lang="zh-CN" altLang="en-US" dirty="0"/>
              <a:t>，又用了</a:t>
            </a:r>
            <a:r>
              <a:rPr lang="en-US" altLang="zh-CN" dirty="0" err="1"/>
              <a:t>sample_weight</a:t>
            </a:r>
            <a:r>
              <a:rPr lang="zh-CN" altLang="en-US" dirty="0"/>
              <a:t>，那么样本的真正权重是：</a:t>
            </a:r>
            <a:r>
              <a:rPr lang="en-US" altLang="zh-CN" dirty="0" err="1"/>
              <a:t>class_weight</a:t>
            </a:r>
            <a:r>
              <a:rPr lang="en-US" altLang="zh-CN" dirty="0"/>
              <a:t>*</a:t>
            </a:r>
            <a:r>
              <a:rPr lang="en-US" altLang="zh-CN" dirty="0" err="1"/>
              <a:t>sample_weight</a:t>
            </a:r>
            <a:endParaRPr lang="zh-CN" altLang="en-US" dirty="0"/>
          </a:p>
          <a:p>
            <a:endParaRPr kumimoji="1" lang="zh-CN" altLang="en-US" dirty="0"/>
          </a:p>
        </p:txBody>
      </p:sp>
      <p:sp>
        <p:nvSpPr>
          <p:cNvPr id="3" name="标题 2"/>
          <p:cNvSpPr>
            <a:spLocks noGrp="1"/>
          </p:cNvSpPr>
          <p:nvPr>
            <p:ph type="title"/>
          </p:nvPr>
        </p:nvSpPr>
        <p:spPr/>
        <p:txBody>
          <a:bodyPr/>
          <a:lstStyle/>
          <a:p>
            <a:r>
              <a:rPr kumimoji="1" lang="zh-CN" altLang="en-US" dirty="0"/>
              <a:t>样本权重</a:t>
            </a:r>
            <a:r>
              <a:rPr lang="en-US" altLang="zh-CN" dirty="0" err="1"/>
              <a:t>sample_weight</a:t>
            </a:r>
            <a:endParaRPr kumimoji="1" lang="zh-CN" altLang="en-US" dirty="0"/>
          </a:p>
        </p:txBody>
      </p:sp>
    </p:spTree>
    <p:extLst>
      <p:ext uri="{BB962C8B-B14F-4D97-AF65-F5344CB8AC3E}">
        <p14:creationId xmlns:p14="http://schemas.microsoft.com/office/powerpoint/2010/main" val="2097410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判断一个分类器对所用样本的分类能力或者在不同的应用场合时，需要有不同的</a:t>
            </a:r>
            <a:r>
              <a:rPr lang="zh-CN" altLang="en-US" dirty="0" smtClean="0"/>
              <a:t>指标。</a:t>
            </a:r>
            <a:endParaRPr lang="en-US" altLang="zh-CN" dirty="0" smtClean="0"/>
          </a:p>
          <a:p>
            <a:r>
              <a:rPr kumimoji="1" lang="zh-CN" altLang="en-US" dirty="0"/>
              <a:t> </a:t>
            </a:r>
            <a:r>
              <a:rPr kumimoji="1" lang="en-US" altLang="zh-CN" dirty="0" err="1"/>
              <a:t>Scikit</a:t>
            </a:r>
            <a:r>
              <a:rPr kumimoji="1" lang="en-US" altLang="zh-CN" dirty="0"/>
              <a:t>-Learn</a:t>
            </a:r>
            <a:r>
              <a:rPr kumimoji="1" lang="zh-CN" altLang="en-US" dirty="0"/>
              <a:t>中，评价指标计算可对每个样本施加权重，权重通过参数</a:t>
            </a:r>
            <a:r>
              <a:rPr lang="en-US" altLang="zh-CN" dirty="0" err="1"/>
              <a:t>sample_weight</a:t>
            </a:r>
            <a:r>
              <a:rPr lang="zh-CN" altLang="en-US" dirty="0" smtClean="0"/>
              <a:t>指定。</a:t>
            </a:r>
            <a:endParaRPr kumimoji="1" lang="zh-CN" altLang="en-US" dirty="0"/>
          </a:p>
        </p:txBody>
      </p:sp>
      <p:sp>
        <p:nvSpPr>
          <p:cNvPr id="3" name="标题 2"/>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1543182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434340"/>
            <a:ext cx="5653805"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分类任务</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的损失函数</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回归的</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优化</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算法</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回归的多类分类任务</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分类任务中的样本不均衡</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问题</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分类模型的评价指标</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回归案例分析</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01313758"/>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276013" cy="5237271"/>
              </a:xfrm>
            </p:spPr>
            <p:txBody>
              <a:bodyPr/>
              <a:lstStyle/>
              <a:p>
                <a:r>
                  <a:rPr kumimoji="1" lang="en-US" altLang="zh-CN" dirty="0" smtClean="0"/>
                  <a:t>1.</a:t>
                </a:r>
                <a:r>
                  <a:rPr kumimoji="1" lang="zh-CN" altLang="en-US" dirty="0" smtClean="0"/>
                  <a:t> 正确率：</a:t>
                </a:r>
                <a:r>
                  <a:rPr kumimoji="1" lang="en-US" altLang="zh-CN" dirty="0" err="1" smtClean="0"/>
                  <a:t>Sklearn</a:t>
                </a:r>
                <a:r>
                  <a:rPr kumimoji="1" lang="zh-CN" altLang="en-US" dirty="0" smtClean="0"/>
                  <a:t>中分类任务的默认评价指标</a:t>
                </a:r>
                <a:endParaRPr kumimoji="1" lang="en-US" altLang="zh-CN" dirty="0" smtClean="0"/>
              </a:p>
              <a:p>
                <a:endParaRPr kumimoji="1" lang="en-US" altLang="zh-CN" dirty="0"/>
              </a:p>
              <a:p>
                <a:endParaRPr kumimoji="1" lang="en-US" altLang="zh-CN" dirty="0" smtClean="0"/>
              </a:p>
              <a:p>
                <a:pPr lvl="1"/>
                <a:r>
                  <a:rPr kumimoji="1" lang="en-US" altLang="zh-CN" dirty="0" smtClean="0"/>
                  <a:t> </a:t>
                </a:r>
                <a:r>
                  <a:rPr kumimoji="1" lang="zh-CN" altLang="en-US" dirty="0" smtClean="0"/>
                  <a:t>其中</a:t>
                </a:r>
                <a14:m>
                  <m:oMath xmlns:m="http://schemas.openxmlformats.org/officeDocument/2006/math">
                    <m:r>
                      <a:rPr kumimoji="1" lang="en-US" altLang="zh-CN" dirty="0">
                        <a:latin typeface="Cambria Math" charset="0"/>
                      </a:rPr>
                      <m:t>𝐼</m:t>
                    </m:r>
                    <m:r>
                      <a:rPr kumimoji="1" lang="en-US" altLang="zh-CN" dirty="0">
                        <a:latin typeface="Cambria Math" charset="0"/>
                      </a:rPr>
                      <m:t>(.)</m:t>
                    </m:r>
                  </m:oMath>
                </a14:m>
                <a:r>
                  <a:rPr kumimoji="1" lang="zh-CN" altLang="en-US" dirty="0"/>
                  <a:t>为示性</a:t>
                </a:r>
                <a:r>
                  <a:rPr kumimoji="1" lang="zh-CN" altLang="en-US" dirty="0" smtClean="0"/>
                  <a:t>函数，</a:t>
                </a:r>
                <a:r>
                  <a:rPr kumimoji="1" lang="zh-CN" altLang="en-US" dirty="0"/>
                  <a:t>当括号中条件满足时函数值为</a:t>
                </a:r>
                <a:r>
                  <a:rPr kumimoji="1" lang="en-US" altLang="zh-CN" dirty="0"/>
                  <a:t>1</a:t>
                </a:r>
                <a:r>
                  <a:rPr kumimoji="1" lang="zh-CN" altLang="en-US" dirty="0"/>
                  <a:t>，否则为</a:t>
                </a:r>
                <a:r>
                  <a:rPr kumimoji="1" lang="en-US" altLang="zh-CN" dirty="0" smtClean="0"/>
                  <a:t>0</a:t>
                </a:r>
              </a:p>
              <a:p>
                <a:pPr lvl="1"/>
                <a:endParaRPr kumimoji="1" lang="en-US" altLang="zh-CN" dirty="0"/>
              </a:p>
              <a:p>
                <a:r>
                  <a:rPr kumimoji="1" lang="en-US" altLang="zh-CN" dirty="0" smtClean="0"/>
                  <a:t>2.</a:t>
                </a:r>
                <a:r>
                  <a:rPr kumimoji="1" lang="zh-CN" altLang="en-US" dirty="0" smtClean="0"/>
                  <a:t> 负</a:t>
                </a:r>
                <a:r>
                  <a:rPr kumimoji="1" lang="en-US" altLang="zh-CN" dirty="0" smtClean="0"/>
                  <a:t>log</a:t>
                </a:r>
                <a:r>
                  <a:rPr kumimoji="1" lang="zh-CN" altLang="en-US" dirty="0" smtClean="0"/>
                  <a:t>似然损失（交叉熵损失）</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276013" cy="5237271"/>
              </a:xfrm>
              <a:blipFill rotWithShape="0">
                <a:blip r:embed="rId2"/>
                <a:stretch>
                  <a:fillRect l="-9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latin typeface="Microsoft YaHei" charset="-122"/>
                <a:ea typeface="Microsoft YaHei" charset="-122"/>
                <a:cs typeface="Microsoft YaHei" charset="-122"/>
              </a:rPr>
              <a:t>分类模型的评价指标</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834836" y="1797838"/>
                <a:ext cx="5388783" cy="131298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kumimoji="1" lang="en-US" altLang="zh-CN" sz="2800" b="0" i="0" dirty="0" smtClean="0">
                          <a:solidFill>
                            <a:srgbClr val="09405E"/>
                          </a:solidFill>
                          <a:latin typeface="Cambria Math" charset="0"/>
                          <a:ea typeface="Microsoft YaHei" charset="-122"/>
                          <a:cs typeface="Microsoft YaHei" charset="-122"/>
                        </a:rPr>
                        <m:t>Accuracy</m:t>
                      </m:r>
                      <m:d>
                        <m:dPr>
                          <m:ctrlPr>
                            <a:rPr kumimoji="1" lang="is-IS" altLang="zh-CN" sz="2800" b="0" i="1" dirty="0" smtClean="0">
                              <a:solidFill>
                                <a:srgbClr val="09405E"/>
                              </a:solidFill>
                              <a:latin typeface="Cambria Math" charset="0"/>
                              <a:ea typeface="Microsoft YaHei" charset="-122"/>
                              <a:cs typeface="Microsoft YaHei" charset="-122"/>
                            </a:rPr>
                          </m:ctrlPr>
                        </m:dPr>
                        <m:e>
                          <m:r>
                            <a:rPr kumimoji="1" lang="en-US" altLang="zh-CN" sz="2800" b="1" i="1" dirty="0" smtClean="0">
                              <a:solidFill>
                                <a:srgbClr val="09405E"/>
                              </a:solidFill>
                              <a:latin typeface="Cambria Math" charset="0"/>
                              <a:ea typeface="Microsoft YaHei" charset="-122"/>
                              <a:cs typeface="Microsoft YaHei" charset="-122"/>
                            </a:rPr>
                            <m:t>𝒚</m:t>
                          </m:r>
                          <m:r>
                            <a:rPr kumimoji="1" lang="en-US" altLang="zh-CN" sz="2800" b="0" i="1" dirty="0" smtClean="0">
                              <a:solidFill>
                                <a:srgbClr val="09405E"/>
                              </a:solidFill>
                              <a:latin typeface="Cambria Math" charset="0"/>
                              <a:ea typeface="Microsoft YaHei" charset="-122"/>
                              <a:cs typeface="Microsoft YaHei" charset="-122"/>
                            </a:rPr>
                            <m:t>,</m:t>
                          </m:r>
                          <m:acc>
                            <m:accPr>
                              <m:chr m:val="̂"/>
                              <m:ctrlPr>
                                <a:rPr kumimoji="1" lang="en-US" altLang="zh-CN" sz="2800" b="0" i="1" dirty="0" smtClean="0">
                                  <a:solidFill>
                                    <a:srgbClr val="09405E"/>
                                  </a:solidFill>
                                  <a:latin typeface="Cambria Math" charset="0"/>
                                  <a:ea typeface="Microsoft YaHei" charset="-122"/>
                                  <a:cs typeface="Microsoft YaHei" charset="-122"/>
                                </a:rPr>
                              </m:ctrlPr>
                            </m:accPr>
                            <m:e>
                              <m:r>
                                <a:rPr kumimoji="1" lang="en-US" altLang="zh-CN" sz="2800" b="1" i="1" dirty="0" smtClean="0">
                                  <a:solidFill>
                                    <a:srgbClr val="09405E"/>
                                  </a:solidFill>
                                  <a:latin typeface="Cambria Math" charset="0"/>
                                  <a:ea typeface="Microsoft YaHei" charset="-122"/>
                                  <a:cs typeface="Microsoft YaHei" charset="-122"/>
                                </a:rPr>
                                <m:t>𝒚</m:t>
                              </m:r>
                            </m:e>
                          </m:acc>
                        </m:e>
                      </m:d>
                      <m:r>
                        <a:rPr kumimoji="1" lang="en-US" altLang="zh-CN" sz="2800" b="0" i="1" dirty="0" smtClean="0">
                          <a:solidFill>
                            <a:srgbClr val="09405E"/>
                          </a:solidFill>
                          <a:latin typeface="Cambria Math" charset="0"/>
                          <a:ea typeface="Microsoft YaHei" charset="-122"/>
                          <a:cs typeface="Microsoft YaHei" charset="-122"/>
                        </a:rPr>
                        <m:t>=</m:t>
                      </m:r>
                      <m:f>
                        <m:fPr>
                          <m:ctrlPr>
                            <a:rPr kumimoji="1" lang="mr-IN" altLang="zh-CN" sz="2800" i="1" dirty="0">
                              <a:solidFill>
                                <a:srgbClr val="09405E"/>
                              </a:solidFill>
                              <a:latin typeface="Cambria Math" charset="0"/>
                              <a:ea typeface="Microsoft YaHei" charset="-122"/>
                              <a:cs typeface="Microsoft YaHei" charset="-122"/>
                            </a:rPr>
                          </m:ctrlPr>
                        </m:fPr>
                        <m:num>
                          <m:r>
                            <a:rPr kumimoji="1" lang="en-US" altLang="zh-CN" sz="2800" i="1" dirty="0">
                              <a:solidFill>
                                <a:srgbClr val="09405E"/>
                              </a:solidFill>
                              <a:latin typeface="Cambria Math" charset="0"/>
                              <a:ea typeface="Microsoft YaHei" charset="-122"/>
                              <a:cs typeface="Microsoft YaHei" charset="-122"/>
                            </a:rPr>
                            <m:t>1</m:t>
                          </m:r>
                        </m:num>
                        <m:den>
                          <m:r>
                            <a:rPr kumimoji="1" lang="en-US" altLang="zh-CN" sz="2800" i="1" dirty="0">
                              <a:solidFill>
                                <a:srgbClr val="09405E"/>
                              </a:solidFill>
                              <a:latin typeface="Cambria Math" charset="0"/>
                              <a:ea typeface="Microsoft YaHei" charset="-122"/>
                              <a:cs typeface="Microsoft YaHei" charset="-122"/>
                            </a:rPr>
                            <m:t>𝑁</m:t>
                          </m:r>
                        </m:den>
                      </m:f>
                      <m:nary>
                        <m:naryPr>
                          <m:chr m:val="∑"/>
                          <m:ctrlPr>
                            <a:rPr kumimoji="1" lang="mr-IN" altLang="zh-CN" sz="2800" i="1" dirty="0">
                              <a:solidFill>
                                <a:srgbClr val="09405E"/>
                              </a:solidFill>
                              <a:latin typeface="Cambria Math" charset="0"/>
                              <a:ea typeface="Microsoft YaHei" charset="-122"/>
                              <a:cs typeface="Microsoft YaHei" charset="-122"/>
                            </a:rPr>
                          </m:ctrlPr>
                        </m:naryPr>
                        <m:sub>
                          <m:r>
                            <a:rPr kumimoji="1" lang="mr-IN" altLang="zh-CN" sz="2800" i="1" dirty="0">
                              <a:solidFill>
                                <a:srgbClr val="09405E"/>
                              </a:solidFill>
                              <a:latin typeface="Cambria Math" charset="0"/>
                              <a:ea typeface="Microsoft YaHei" charset="-122"/>
                              <a:cs typeface="Microsoft YaHei" charset="-122"/>
                            </a:rPr>
                            <m:t>𝑖</m:t>
                          </m:r>
                          <m:r>
                            <a:rPr kumimoji="1" lang="mr-IN" altLang="zh-CN" sz="2800" i="1" dirty="0">
                              <a:solidFill>
                                <a:srgbClr val="09405E"/>
                              </a:solidFill>
                              <a:latin typeface="Cambria Math" charset="0"/>
                              <a:ea typeface="Microsoft YaHei" charset="-122"/>
                              <a:cs typeface="Microsoft YaHei" charset="-122"/>
                            </a:rPr>
                            <m:t>=0</m:t>
                          </m:r>
                        </m:sub>
                        <m:sup>
                          <m:r>
                            <m:rPr>
                              <m:sty m:val="p"/>
                            </m:rPr>
                            <a:rPr kumimoji="1" lang="en-US" altLang="zh-CN" sz="2800" i="1" dirty="0">
                              <a:solidFill>
                                <a:srgbClr val="09405E"/>
                              </a:solidFill>
                              <a:latin typeface="Cambria Math" charset="0"/>
                              <a:ea typeface="Microsoft YaHei" charset="-122"/>
                              <a:cs typeface="Microsoft YaHei" charset="-122"/>
                            </a:rPr>
                            <m:t>N</m:t>
                          </m:r>
                        </m:sup>
                        <m:e>
                          <m:r>
                            <a:rPr kumimoji="1" lang="en-US" altLang="zh-CN" sz="2800" dirty="0">
                              <a:solidFill>
                                <a:srgbClr val="09405E"/>
                              </a:solidFill>
                              <a:latin typeface="Cambria Math" charset="0"/>
                              <a:ea typeface="Microsoft YaHei" charset="-122"/>
                              <a:cs typeface="Microsoft YaHei" charset="-122"/>
                            </a:rPr>
                            <m:t>𝐼</m:t>
                          </m:r>
                          <m:r>
                            <a:rPr kumimoji="1" lang="en-US" altLang="zh-CN" sz="2800" i="1" dirty="0">
                              <a:solidFill>
                                <a:srgbClr val="09405E"/>
                              </a:solidFill>
                              <a:latin typeface="Cambria Math" charset="0"/>
                              <a:ea typeface="Microsoft YaHei" charset="-122"/>
                              <a:cs typeface="Microsoft YaHei" charset="-122"/>
                            </a:rPr>
                            <m:t>(</m:t>
                          </m:r>
                          <m:sSub>
                            <m:sSubPr>
                              <m:ctrlPr>
                                <a:rPr kumimoji="1" lang="en-US" altLang="zh-CN" sz="2800" i="1" dirty="0">
                                  <a:solidFill>
                                    <a:srgbClr val="09405E"/>
                                  </a:solidFill>
                                  <a:latin typeface="Cambria Math" charset="0"/>
                                  <a:ea typeface="Microsoft YaHei" charset="-122"/>
                                  <a:cs typeface="Microsoft YaHei" charset="-122"/>
                                </a:rPr>
                              </m:ctrlPr>
                            </m:sSubPr>
                            <m:e>
                              <m:acc>
                                <m:accPr>
                                  <m:chr m:val="̂"/>
                                  <m:ctrlPr>
                                    <a:rPr kumimoji="1" lang="en-US" altLang="zh-CN" sz="2800" i="1" dirty="0">
                                      <a:solidFill>
                                        <a:srgbClr val="09405E"/>
                                      </a:solidFill>
                                      <a:latin typeface="Cambria Math" charset="0"/>
                                      <a:ea typeface="Microsoft YaHei" charset="-122"/>
                                      <a:cs typeface="Microsoft YaHei" charset="-122"/>
                                    </a:rPr>
                                  </m:ctrlPr>
                                </m:accPr>
                                <m:e>
                                  <m:r>
                                    <a:rPr kumimoji="1" lang="en-US" altLang="zh-CN" sz="2800" i="1" dirty="0">
                                      <a:solidFill>
                                        <a:srgbClr val="09405E"/>
                                      </a:solidFill>
                                      <a:latin typeface="Cambria Math" charset="0"/>
                                      <a:ea typeface="Microsoft YaHei" charset="-122"/>
                                      <a:cs typeface="Microsoft YaHei" charset="-122"/>
                                    </a:rPr>
                                    <m:t>𝑦</m:t>
                                  </m:r>
                                </m:e>
                              </m:acc>
                            </m:e>
                            <m:sub>
                              <m:r>
                                <a:rPr kumimoji="1" lang="en-US" altLang="zh-CN" sz="2800" i="1" dirty="0">
                                  <a:solidFill>
                                    <a:srgbClr val="09405E"/>
                                  </a:solidFill>
                                  <a:latin typeface="Cambria Math" charset="0"/>
                                  <a:ea typeface="Microsoft YaHei" charset="-122"/>
                                  <a:cs typeface="Microsoft YaHei" charset="-122"/>
                                </a:rPr>
                                <m:t>𝑖</m:t>
                              </m:r>
                            </m:sub>
                          </m:sSub>
                          <m:r>
                            <a:rPr kumimoji="1" lang="en-US" altLang="zh-CN" sz="2800" b="0" i="1" dirty="0" smtClean="0">
                              <a:solidFill>
                                <a:srgbClr val="09405E"/>
                              </a:solidFill>
                              <a:latin typeface="Cambria Math" charset="0"/>
                              <a:ea typeface="Microsoft YaHei" charset="-122"/>
                              <a:cs typeface="Microsoft YaHei" charset="-122"/>
                            </a:rPr>
                            <m:t>=</m:t>
                          </m:r>
                          <m:sSub>
                            <m:sSubPr>
                              <m:ctrlPr>
                                <a:rPr kumimoji="1" lang="en-US" altLang="zh-CN" sz="2800" i="1" dirty="0">
                                  <a:solidFill>
                                    <a:srgbClr val="09405E"/>
                                  </a:solidFill>
                                  <a:latin typeface="Cambria Math" charset="0"/>
                                  <a:ea typeface="Microsoft YaHei" charset="-122"/>
                                  <a:cs typeface="Microsoft YaHei" charset="-122"/>
                                </a:rPr>
                              </m:ctrlPr>
                            </m:sSubPr>
                            <m:e>
                              <m:r>
                                <a:rPr kumimoji="1" lang="en-US" altLang="zh-CN" sz="2800" i="1" dirty="0">
                                  <a:solidFill>
                                    <a:srgbClr val="09405E"/>
                                  </a:solidFill>
                                  <a:latin typeface="Cambria Math" charset="0"/>
                                  <a:ea typeface="Microsoft YaHei" charset="-122"/>
                                  <a:cs typeface="Microsoft YaHei" charset="-122"/>
                                </a:rPr>
                                <m:t>𝑦</m:t>
                              </m:r>
                            </m:e>
                            <m:sub>
                              <m:r>
                                <a:rPr kumimoji="1" lang="en-US" altLang="zh-CN" sz="2800" i="1" dirty="0">
                                  <a:solidFill>
                                    <a:srgbClr val="09405E"/>
                                  </a:solidFill>
                                  <a:latin typeface="Cambria Math" charset="0"/>
                                  <a:ea typeface="Microsoft YaHei" charset="-122"/>
                                  <a:cs typeface="Microsoft YaHei" charset="-122"/>
                                </a:rPr>
                                <m:t>𝑖</m:t>
                              </m:r>
                            </m:sub>
                          </m:sSub>
                          <m:r>
                            <a:rPr kumimoji="1" lang="en-US" altLang="zh-CN" sz="2800" i="1" dirty="0">
                              <a:solidFill>
                                <a:srgbClr val="09405E"/>
                              </a:solidFill>
                              <a:latin typeface="Cambria Math" charset="0"/>
                              <a:ea typeface="Microsoft YaHei" charset="-122"/>
                              <a:cs typeface="Microsoft YaHei" charset="-122"/>
                            </a:rPr>
                            <m:t>)</m:t>
                          </m:r>
                        </m:e>
                      </m:nary>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834836" y="1797838"/>
                <a:ext cx="5388783" cy="131298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834836" y="4615749"/>
                <a:ext cx="6104043" cy="1306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dirty="0" smtClean="0">
                          <a:solidFill>
                            <a:srgbClr val="09405E"/>
                          </a:solidFill>
                          <a:latin typeface="Cambria Math" charset="0"/>
                        </a:rPr>
                        <m:t>logloss</m:t>
                      </m:r>
                      <m:r>
                        <a:rPr kumimoji="1" lang="en-US" altLang="zh-CN" sz="2800" dirty="0" smtClean="0">
                          <a:solidFill>
                            <a:srgbClr val="09405E"/>
                          </a:solidFill>
                          <a:latin typeface="Cambria Math" charset="0"/>
                        </a:rPr>
                        <m:t>(</m:t>
                      </m:r>
                      <m:r>
                        <a:rPr kumimoji="1" lang="en-US" altLang="zh-CN" sz="2800" b="1" i="1" dirty="0" smtClean="0">
                          <a:solidFill>
                            <a:srgbClr val="09405E"/>
                          </a:solidFill>
                          <a:latin typeface="Cambria Math" charset="0"/>
                        </a:rPr>
                        <m:t>𝒀</m:t>
                      </m:r>
                      <m:r>
                        <a:rPr kumimoji="1" lang="en-US" altLang="zh-CN" sz="2800" dirty="0">
                          <a:solidFill>
                            <a:srgbClr val="09405E"/>
                          </a:solidFill>
                          <a:latin typeface="Cambria Math" charset="0"/>
                        </a:rPr>
                        <m:t>,</m:t>
                      </m:r>
                      <m:acc>
                        <m:accPr>
                          <m:chr m:val="̂"/>
                          <m:ctrlPr>
                            <a:rPr kumimoji="1" lang="en-US" altLang="zh-CN" sz="2800" i="1" dirty="0" smtClean="0">
                              <a:solidFill>
                                <a:srgbClr val="09405E"/>
                              </a:solidFill>
                              <a:latin typeface="Cambria Math" charset="0"/>
                            </a:rPr>
                          </m:ctrlPr>
                        </m:accPr>
                        <m:e>
                          <m:r>
                            <a:rPr kumimoji="1" lang="en-US" altLang="zh-CN" sz="2800" b="1" i="1" dirty="0" smtClean="0">
                              <a:solidFill>
                                <a:srgbClr val="09405E"/>
                              </a:solidFill>
                              <a:latin typeface="Cambria Math" charset="0"/>
                            </a:rPr>
                            <m:t>𝒀</m:t>
                          </m:r>
                        </m:e>
                      </m:acc>
                      <m:r>
                        <a:rPr kumimoji="1" lang="en-US" altLang="zh-CN" sz="2800" dirty="0">
                          <a:solidFill>
                            <a:srgbClr val="09405E"/>
                          </a:solidFill>
                          <a:latin typeface="Cambria Math" charset="0"/>
                        </a:rPr>
                        <m:t>)=−</m:t>
                      </m:r>
                      <m:f>
                        <m:fPr>
                          <m:ctrlPr>
                            <a:rPr kumimoji="1" lang="mr-IN" altLang="zh-CN" sz="2800" i="1" dirty="0">
                              <a:solidFill>
                                <a:srgbClr val="09405E"/>
                              </a:solidFill>
                              <a:latin typeface="Cambria Math" charset="0"/>
                            </a:rPr>
                          </m:ctrlPr>
                        </m:fPr>
                        <m:num>
                          <m:r>
                            <a:rPr kumimoji="1" lang="en-US" altLang="zh-CN" sz="2800" i="1" dirty="0">
                              <a:solidFill>
                                <a:srgbClr val="09405E"/>
                              </a:solidFill>
                              <a:latin typeface="Cambria Math" charset="0"/>
                            </a:rPr>
                            <m:t>1</m:t>
                          </m:r>
                        </m:num>
                        <m:den>
                          <m:r>
                            <a:rPr kumimoji="1" lang="en-US" altLang="zh-CN" sz="2800" i="1" dirty="0">
                              <a:solidFill>
                                <a:srgbClr val="09405E"/>
                              </a:solidFill>
                              <a:latin typeface="Cambria Math" charset="0"/>
                            </a:rPr>
                            <m:t>𝑁</m:t>
                          </m:r>
                        </m:den>
                      </m:f>
                      <m:nary>
                        <m:naryPr>
                          <m:chr m:val="∑"/>
                          <m:ctrlPr>
                            <a:rPr kumimoji="1" lang="mr-IN" altLang="zh-CN" sz="2800" i="1" dirty="0">
                              <a:solidFill>
                                <a:srgbClr val="09405E"/>
                              </a:solidFill>
                              <a:latin typeface="Cambria Math" charset="0"/>
                            </a:rPr>
                          </m:ctrlPr>
                        </m:naryPr>
                        <m:sub>
                          <m:r>
                            <a:rPr kumimoji="1" lang="mr-IN" altLang="zh-CN" sz="2800" i="1" dirty="0">
                              <a:solidFill>
                                <a:srgbClr val="09405E"/>
                              </a:solidFill>
                              <a:latin typeface="Cambria Math" charset="0"/>
                            </a:rPr>
                            <m:t>𝑖</m:t>
                          </m:r>
                          <m:r>
                            <a:rPr kumimoji="1" lang="mr-IN" altLang="zh-CN" sz="2800" i="1" dirty="0">
                              <a:solidFill>
                                <a:srgbClr val="09405E"/>
                              </a:solidFill>
                              <a:latin typeface="Cambria Math" charset="0"/>
                            </a:rPr>
                            <m:t>=1</m:t>
                          </m:r>
                        </m:sub>
                        <m:sup>
                          <m:r>
                            <a:rPr kumimoji="1" lang="en-US" altLang="zh-CN" sz="2800" i="1" dirty="0">
                              <a:solidFill>
                                <a:srgbClr val="09405E"/>
                              </a:solidFill>
                              <a:latin typeface="Cambria Math" charset="0"/>
                            </a:rPr>
                            <m:t>𝑁</m:t>
                          </m:r>
                        </m:sup>
                        <m:e>
                          <m:nary>
                            <m:naryPr>
                              <m:chr m:val="∑"/>
                              <m:ctrlPr>
                                <a:rPr kumimoji="1" lang="is-IS" altLang="zh-CN" sz="2800" i="1" dirty="0" smtClean="0">
                                  <a:solidFill>
                                    <a:srgbClr val="09405E"/>
                                  </a:solidFill>
                                  <a:latin typeface="Cambria Math" charset="0"/>
                                </a:rPr>
                              </m:ctrlPr>
                            </m:naryPr>
                            <m:sub>
                              <m:r>
                                <m:rPr>
                                  <m:brk m:alnAt="23"/>
                                </m:rPr>
                                <a:rPr kumimoji="1" lang="en-US" altLang="zh-CN" sz="2800" b="0" i="1" dirty="0" smtClean="0">
                                  <a:solidFill>
                                    <a:srgbClr val="09405E"/>
                                  </a:solidFill>
                                  <a:latin typeface="Cambria Math" charset="0"/>
                                </a:rPr>
                                <m:t>𝑐</m:t>
                              </m:r>
                              <m:r>
                                <a:rPr kumimoji="1" lang="en-US" altLang="zh-CN" sz="2800" b="0" i="1" dirty="0" smtClean="0">
                                  <a:solidFill>
                                    <a:srgbClr val="09405E"/>
                                  </a:solidFill>
                                  <a:latin typeface="Cambria Math" charset="0"/>
                                </a:rPr>
                                <m:t>=1</m:t>
                              </m:r>
                            </m:sub>
                            <m:sup>
                              <m:r>
                                <a:rPr kumimoji="1" lang="en-US" altLang="zh-CN" sz="2800" b="0" i="1" dirty="0" smtClean="0">
                                  <a:solidFill>
                                    <a:srgbClr val="09405E"/>
                                  </a:solidFill>
                                  <a:latin typeface="Cambria Math" charset="0"/>
                                </a:rPr>
                                <m:t>𝐶</m:t>
                              </m:r>
                            </m:sup>
                            <m:e>
                              <m:sSub>
                                <m:sSubPr>
                                  <m:ctrlPr>
                                    <a:rPr kumimoji="1" lang="en-US" altLang="zh-CN" sz="2800" i="1" dirty="0">
                                      <a:solidFill>
                                        <a:srgbClr val="09405E"/>
                                      </a:solidFill>
                                      <a:latin typeface="Cambria Math" charset="0"/>
                                    </a:rPr>
                                  </m:ctrlPr>
                                </m:sSubPr>
                                <m:e>
                                  <m:r>
                                    <a:rPr kumimoji="1" lang="en-US" altLang="zh-CN" sz="2800" i="1" dirty="0">
                                      <a:solidFill>
                                        <a:srgbClr val="09405E"/>
                                      </a:solidFill>
                                      <a:latin typeface="Cambria Math" charset="0"/>
                                    </a:rPr>
                                    <m:t>𝑦</m:t>
                                  </m:r>
                                </m:e>
                                <m:sub>
                                  <m:r>
                                    <a:rPr kumimoji="1" lang="en-US" altLang="zh-CN" sz="2800" i="1" dirty="0">
                                      <a:solidFill>
                                        <a:srgbClr val="09405E"/>
                                      </a:solidFill>
                                      <a:latin typeface="Cambria Math" charset="0"/>
                                    </a:rPr>
                                    <m:t>𝑖</m:t>
                                  </m:r>
                                  <m:r>
                                    <a:rPr kumimoji="1" lang="en-US" altLang="zh-CN" sz="2800" b="0" i="1" dirty="0" smtClean="0">
                                      <a:solidFill>
                                        <a:srgbClr val="09405E"/>
                                      </a:solidFill>
                                      <a:latin typeface="Cambria Math" charset="0"/>
                                    </a:rPr>
                                    <m:t>,</m:t>
                                  </m:r>
                                  <m:r>
                                    <a:rPr kumimoji="1" lang="en-US" altLang="zh-CN" sz="2800" b="0" i="1" dirty="0" smtClean="0">
                                      <a:solidFill>
                                        <a:srgbClr val="09405E"/>
                                      </a:solidFill>
                                      <a:latin typeface="Cambria Math" charset="0"/>
                                    </a:rPr>
                                    <m:t>𝑐</m:t>
                                  </m:r>
                                </m:sub>
                              </m:sSub>
                              <m:func>
                                <m:funcPr>
                                  <m:ctrlPr>
                                    <a:rPr kumimoji="1" lang="en-US" altLang="zh-CN" sz="2800" b="0" i="1" dirty="0" smtClean="0">
                                      <a:solidFill>
                                        <a:srgbClr val="09405E"/>
                                      </a:solidFill>
                                      <a:latin typeface="Cambria Math" charset="0"/>
                                    </a:rPr>
                                  </m:ctrlPr>
                                </m:funcPr>
                                <m:fName>
                                  <m:r>
                                    <m:rPr>
                                      <m:sty m:val="p"/>
                                    </m:rPr>
                                    <a:rPr kumimoji="1" lang="en-US" altLang="zh-CN" sz="2800" b="0" i="0" dirty="0" smtClean="0">
                                      <a:solidFill>
                                        <a:srgbClr val="09405E"/>
                                      </a:solidFill>
                                      <a:latin typeface="Cambria Math" charset="0"/>
                                    </a:rPr>
                                    <m:t>ln</m:t>
                                  </m:r>
                                </m:fName>
                                <m:e>
                                  <m:d>
                                    <m:dPr>
                                      <m:ctrlPr>
                                        <a:rPr kumimoji="1" lang="is-IS" altLang="zh-CN" sz="2800" b="0" i="1" dirty="0" smtClean="0">
                                          <a:solidFill>
                                            <a:srgbClr val="09405E"/>
                                          </a:solidFill>
                                          <a:latin typeface="Cambria Math" charset="0"/>
                                        </a:rPr>
                                      </m:ctrlPr>
                                    </m:dPr>
                                    <m:e>
                                      <m:sSub>
                                        <m:sSubPr>
                                          <m:ctrlPr>
                                            <a:rPr kumimoji="1" lang="en-US" altLang="zh-CN" sz="2800" i="1" dirty="0">
                                              <a:solidFill>
                                                <a:srgbClr val="09405E"/>
                                              </a:solidFill>
                                              <a:latin typeface="Cambria Math" charset="0"/>
                                              <a:ea typeface="Microsoft YaHei" charset="-122"/>
                                              <a:cs typeface="Microsoft YaHei" charset="-122"/>
                                            </a:rPr>
                                          </m:ctrlPr>
                                        </m:sSubPr>
                                        <m:e>
                                          <m:acc>
                                            <m:accPr>
                                              <m:chr m:val="̂"/>
                                              <m:ctrlPr>
                                                <a:rPr kumimoji="1" lang="en-US" altLang="zh-CN" sz="2800" i="1" dirty="0">
                                                  <a:solidFill>
                                                    <a:srgbClr val="09405E"/>
                                                  </a:solidFill>
                                                  <a:latin typeface="Cambria Math" charset="0"/>
                                                  <a:ea typeface="Microsoft YaHei" charset="-122"/>
                                                  <a:cs typeface="Microsoft YaHei" charset="-122"/>
                                                </a:rPr>
                                              </m:ctrlPr>
                                            </m:accPr>
                                            <m:e>
                                              <m:r>
                                                <a:rPr kumimoji="1" lang="en-US" altLang="zh-CN" sz="2800" i="1" dirty="0">
                                                  <a:solidFill>
                                                    <a:srgbClr val="09405E"/>
                                                  </a:solidFill>
                                                  <a:latin typeface="Cambria Math" charset="0"/>
                                                  <a:ea typeface="Microsoft YaHei" charset="-122"/>
                                                  <a:cs typeface="Microsoft YaHei" charset="-122"/>
                                                </a:rPr>
                                                <m:t>𝑦</m:t>
                                              </m:r>
                                            </m:e>
                                          </m:acc>
                                        </m:e>
                                        <m:sub>
                                          <m:r>
                                            <a:rPr kumimoji="1" lang="en-US" altLang="zh-CN" sz="2800" i="1" dirty="0">
                                              <a:solidFill>
                                                <a:srgbClr val="09405E"/>
                                              </a:solidFill>
                                              <a:latin typeface="Cambria Math" charset="0"/>
                                              <a:ea typeface="Microsoft YaHei" charset="-122"/>
                                              <a:cs typeface="Microsoft YaHei" charset="-122"/>
                                            </a:rPr>
                                            <m:t>𝑖</m:t>
                                          </m:r>
                                          <m:r>
                                            <a:rPr kumimoji="1" lang="en-US" altLang="zh-CN" sz="2800" i="1" dirty="0">
                                              <a:solidFill>
                                                <a:srgbClr val="09405E"/>
                                              </a:solidFill>
                                              <a:latin typeface="Cambria Math" charset="0"/>
                                              <a:ea typeface="Microsoft YaHei" charset="-122"/>
                                              <a:cs typeface="Microsoft YaHei" charset="-122"/>
                                            </a:rPr>
                                            <m:t>,</m:t>
                                          </m:r>
                                          <m:r>
                                            <a:rPr kumimoji="1" lang="en-US" altLang="zh-CN" sz="2800" i="1" dirty="0">
                                              <a:solidFill>
                                                <a:srgbClr val="09405E"/>
                                              </a:solidFill>
                                              <a:latin typeface="Cambria Math" charset="0"/>
                                              <a:ea typeface="Microsoft YaHei" charset="-122"/>
                                              <a:cs typeface="Microsoft YaHei" charset="-122"/>
                                            </a:rPr>
                                            <m:t>𝑐</m:t>
                                          </m:r>
                                        </m:sub>
                                      </m:sSub>
                                    </m:e>
                                  </m:d>
                                </m:e>
                              </m:func>
                            </m:e>
                          </m:nary>
                        </m:e>
                      </m:nary>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834836" y="4615749"/>
                <a:ext cx="6104043" cy="130632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6687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276013" cy="5237271"/>
          </a:xfrm>
        </p:spPr>
        <p:txBody>
          <a:bodyPr/>
          <a:lstStyle/>
          <a:p>
            <a:r>
              <a:rPr kumimoji="1" lang="en-US" altLang="zh-CN" dirty="0" smtClean="0"/>
              <a:t>3.</a:t>
            </a:r>
            <a:r>
              <a:rPr kumimoji="1" lang="zh-CN" altLang="en-US" dirty="0" smtClean="0"/>
              <a:t> 合页损失（</a:t>
            </a:r>
            <a:r>
              <a:rPr kumimoji="1" lang="en-US" altLang="zh-CN" dirty="0" smtClean="0"/>
              <a:t>SVM</a:t>
            </a:r>
            <a:r>
              <a:rPr kumimoji="1" lang="zh-CN" altLang="en-US" dirty="0" smtClean="0"/>
              <a:t>中的损失函数）</a:t>
            </a:r>
            <a:endParaRPr kumimoji="1" lang="zh-CN" altLang="en-US" dirty="0"/>
          </a:p>
        </p:txBody>
      </p:sp>
      <p:sp>
        <p:nvSpPr>
          <p:cNvPr id="3" name="标题 2"/>
          <p:cNvSpPr>
            <a:spLocks noGrp="1"/>
          </p:cNvSpPr>
          <p:nvPr>
            <p:ph type="title"/>
          </p:nvPr>
        </p:nvSpPr>
        <p:spPr/>
        <p:txBody>
          <a:bodyPr/>
          <a:lstStyle/>
          <a:p>
            <a:r>
              <a:rPr kumimoji="1" lang="zh-CN" altLang="en-US" dirty="0">
                <a:latin typeface="Microsoft YaHei" charset="-122"/>
                <a:ea typeface="Microsoft YaHei" charset="-122"/>
                <a:cs typeface="Microsoft YaHei" charset="-122"/>
              </a:rPr>
              <a:t>分类模型的评价指标</a:t>
            </a:r>
            <a:endParaRPr kumimoji="1" lang="zh-CN" altLang="en-US" dirty="0"/>
          </a:p>
        </p:txBody>
      </p:sp>
      <mc:AlternateContent xmlns:mc="http://schemas.openxmlformats.org/markup-compatibility/2006">
        <mc:Choice xmlns:a14="http://schemas.microsoft.com/office/drawing/2010/main" Requires="a14">
          <p:sp>
            <p:nvSpPr>
              <p:cNvPr id="6" name="矩形 5"/>
              <p:cNvSpPr/>
              <p:nvPr/>
            </p:nvSpPr>
            <p:spPr>
              <a:xfrm>
                <a:off x="1834836" y="1797838"/>
                <a:ext cx="5938164" cy="131298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kumimoji="1" lang="en-US" altLang="zh-CN" sz="2800" i="1" dirty="0" smtClean="0">
                          <a:solidFill>
                            <a:srgbClr val="09405E"/>
                          </a:solidFill>
                          <a:latin typeface="Cambria Math" charset="0"/>
                          <a:ea typeface="Microsoft YaHei" charset="-122"/>
                          <a:cs typeface="Microsoft YaHei" charset="-122"/>
                        </a:rPr>
                        <m:t>Hi</m:t>
                      </m:r>
                      <m:r>
                        <m:rPr>
                          <m:sty m:val="p"/>
                        </m:rPr>
                        <a:rPr kumimoji="1" lang="en-US" altLang="zh-CN" sz="2800" b="0" i="0" dirty="0" smtClean="0">
                          <a:solidFill>
                            <a:srgbClr val="09405E"/>
                          </a:solidFill>
                          <a:latin typeface="Cambria Math" charset="0"/>
                          <a:ea typeface="Microsoft YaHei" charset="-122"/>
                          <a:cs typeface="Microsoft YaHei" charset="-122"/>
                        </a:rPr>
                        <m:t>ngeLoss</m:t>
                      </m:r>
                      <m:d>
                        <m:dPr>
                          <m:ctrlPr>
                            <a:rPr kumimoji="1" lang="is-IS" altLang="zh-CN" sz="2800" b="0" i="1" dirty="0" smtClean="0">
                              <a:solidFill>
                                <a:srgbClr val="09405E"/>
                              </a:solidFill>
                              <a:latin typeface="Cambria Math" charset="0"/>
                              <a:ea typeface="Microsoft YaHei" charset="-122"/>
                              <a:cs typeface="Microsoft YaHei" charset="-122"/>
                            </a:rPr>
                          </m:ctrlPr>
                        </m:dPr>
                        <m:e>
                          <m:r>
                            <a:rPr kumimoji="1" lang="en-US" altLang="zh-CN" sz="2800" b="1" i="1" dirty="0" smtClean="0">
                              <a:solidFill>
                                <a:srgbClr val="09405E"/>
                              </a:solidFill>
                              <a:latin typeface="Cambria Math" charset="0"/>
                              <a:ea typeface="Microsoft YaHei" charset="-122"/>
                              <a:cs typeface="Microsoft YaHei" charset="-122"/>
                            </a:rPr>
                            <m:t>𝒚</m:t>
                          </m:r>
                          <m:r>
                            <a:rPr kumimoji="1" lang="en-US" altLang="zh-CN" sz="2800" b="0" i="1" dirty="0" smtClean="0">
                              <a:solidFill>
                                <a:srgbClr val="09405E"/>
                              </a:solidFill>
                              <a:latin typeface="Cambria Math" charset="0"/>
                              <a:ea typeface="Microsoft YaHei" charset="-122"/>
                              <a:cs typeface="Microsoft YaHei" charset="-122"/>
                            </a:rPr>
                            <m:t>,</m:t>
                          </m:r>
                          <m:acc>
                            <m:accPr>
                              <m:chr m:val="̂"/>
                              <m:ctrlPr>
                                <a:rPr kumimoji="1" lang="en-US" altLang="zh-CN" sz="2800" b="0" i="1" dirty="0" smtClean="0">
                                  <a:solidFill>
                                    <a:srgbClr val="09405E"/>
                                  </a:solidFill>
                                  <a:latin typeface="Cambria Math" charset="0"/>
                                  <a:ea typeface="Microsoft YaHei" charset="-122"/>
                                  <a:cs typeface="Microsoft YaHei" charset="-122"/>
                                </a:rPr>
                              </m:ctrlPr>
                            </m:accPr>
                            <m:e>
                              <m:r>
                                <a:rPr kumimoji="1" lang="en-US" altLang="zh-CN" sz="2800" b="1" i="1" dirty="0" smtClean="0">
                                  <a:solidFill>
                                    <a:srgbClr val="09405E"/>
                                  </a:solidFill>
                                  <a:latin typeface="Cambria Math" charset="0"/>
                                  <a:ea typeface="Microsoft YaHei" charset="-122"/>
                                  <a:cs typeface="Microsoft YaHei" charset="-122"/>
                                </a:rPr>
                                <m:t>𝒚</m:t>
                              </m:r>
                            </m:e>
                          </m:acc>
                        </m:e>
                      </m:d>
                      <m:r>
                        <a:rPr kumimoji="1" lang="en-US" altLang="zh-CN" sz="2800" b="0" i="1" dirty="0" smtClean="0">
                          <a:solidFill>
                            <a:srgbClr val="09405E"/>
                          </a:solidFill>
                          <a:latin typeface="Cambria Math" charset="0"/>
                          <a:ea typeface="Microsoft YaHei" charset="-122"/>
                          <a:cs typeface="Microsoft YaHei" charset="-122"/>
                        </a:rPr>
                        <m:t>=</m:t>
                      </m:r>
                      <m:f>
                        <m:fPr>
                          <m:ctrlPr>
                            <a:rPr kumimoji="1" lang="mr-IN" altLang="zh-CN" sz="2800" i="1" dirty="0">
                              <a:solidFill>
                                <a:srgbClr val="09405E"/>
                              </a:solidFill>
                              <a:latin typeface="Cambria Math" charset="0"/>
                              <a:ea typeface="Microsoft YaHei" charset="-122"/>
                              <a:cs typeface="Microsoft YaHei" charset="-122"/>
                            </a:rPr>
                          </m:ctrlPr>
                        </m:fPr>
                        <m:num>
                          <m:r>
                            <a:rPr kumimoji="1" lang="en-US" altLang="zh-CN" sz="2800" i="1" dirty="0">
                              <a:solidFill>
                                <a:srgbClr val="09405E"/>
                              </a:solidFill>
                              <a:latin typeface="Cambria Math" charset="0"/>
                              <a:ea typeface="Microsoft YaHei" charset="-122"/>
                              <a:cs typeface="Microsoft YaHei" charset="-122"/>
                            </a:rPr>
                            <m:t>1</m:t>
                          </m:r>
                        </m:num>
                        <m:den>
                          <m:r>
                            <a:rPr kumimoji="1" lang="en-US" altLang="zh-CN" sz="2800" i="1" dirty="0">
                              <a:solidFill>
                                <a:srgbClr val="09405E"/>
                              </a:solidFill>
                              <a:latin typeface="Cambria Math" charset="0"/>
                              <a:ea typeface="Microsoft YaHei" charset="-122"/>
                              <a:cs typeface="Microsoft YaHei" charset="-122"/>
                            </a:rPr>
                            <m:t>𝑁</m:t>
                          </m:r>
                        </m:den>
                      </m:f>
                      <m:nary>
                        <m:naryPr>
                          <m:chr m:val="∑"/>
                          <m:ctrlPr>
                            <a:rPr kumimoji="1" lang="mr-IN" altLang="zh-CN" sz="2800" i="1" dirty="0">
                              <a:solidFill>
                                <a:srgbClr val="09405E"/>
                              </a:solidFill>
                              <a:latin typeface="Cambria Math" charset="0"/>
                              <a:ea typeface="Microsoft YaHei" charset="-122"/>
                              <a:cs typeface="Microsoft YaHei" charset="-122"/>
                            </a:rPr>
                          </m:ctrlPr>
                        </m:naryPr>
                        <m:sub>
                          <m:r>
                            <a:rPr kumimoji="1" lang="mr-IN" altLang="zh-CN" sz="2800" i="1" dirty="0">
                              <a:solidFill>
                                <a:srgbClr val="09405E"/>
                              </a:solidFill>
                              <a:latin typeface="Cambria Math" charset="0"/>
                              <a:ea typeface="Microsoft YaHei" charset="-122"/>
                              <a:cs typeface="Microsoft YaHei" charset="-122"/>
                            </a:rPr>
                            <m:t>𝑖</m:t>
                          </m:r>
                          <m:r>
                            <a:rPr kumimoji="1" lang="mr-IN" altLang="zh-CN" sz="2800" i="1" dirty="0">
                              <a:solidFill>
                                <a:srgbClr val="09405E"/>
                              </a:solidFill>
                              <a:latin typeface="Cambria Math" charset="0"/>
                              <a:ea typeface="Microsoft YaHei" charset="-122"/>
                              <a:cs typeface="Microsoft YaHei" charset="-122"/>
                            </a:rPr>
                            <m:t>=0</m:t>
                          </m:r>
                        </m:sub>
                        <m:sup>
                          <m:r>
                            <m:rPr>
                              <m:sty m:val="p"/>
                            </m:rPr>
                            <a:rPr kumimoji="1" lang="en-US" altLang="zh-CN" sz="2800" i="1" dirty="0">
                              <a:solidFill>
                                <a:srgbClr val="09405E"/>
                              </a:solidFill>
                              <a:latin typeface="Cambria Math" charset="0"/>
                              <a:ea typeface="Microsoft YaHei" charset="-122"/>
                              <a:cs typeface="Microsoft YaHei" charset="-122"/>
                            </a:rPr>
                            <m:t>N</m:t>
                          </m:r>
                        </m:sup>
                        <m:e>
                          <m:r>
                            <m:rPr>
                              <m:sty m:val="p"/>
                            </m:rPr>
                            <a:rPr kumimoji="1" lang="en-US" altLang="zh-CN" sz="2800" b="0" i="0" dirty="0" smtClean="0">
                              <a:solidFill>
                                <a:srgbClr val="09405E"/>
                              </a:solidFill>
                              <a:latin typeface="Cambria Math" charset="0"/>
                              <a:ea typeface="Microsoft YaHei" charset="-122"/>
                              <a:cs typeface="Microsoft YaHei" charset="-122"/>
                            </a:rPr>
                            <m:t>max</m:t>
                          </m:r>
                          <m:r>
                            <a:rPr kumimoji="1" lang="en-US" altLang="zh-CN" sz="2800" i="1" dirty="0">
                              <a:solidFill>
                                <a:srgbClr val="09405E"/>
                              </a:solidFill>
                              <a:latin typeface="Cambria Math" charset="0"/>
                              <a:ea typeface="Microsoft YaHei" charset="-122"/>
                              <a:cs typeface="Microsoft YaHei" charset="-122"/>
                            </a:rPr>
                            <m:t>(</m:t>
                          </m:r>
                          <m:r>
                            <a:rPr kumimoji="1" lang="en-US" altLang="zh-CN" sz="2800" b="0" i="1" dirty="0" smtClean="0">
                              <a:solidFill>
                                <a:srgbClr val="09405E"/>
                              </a:solidFill>
                              <a:latin typeface="Cambria Math" charset="0"/>
                              <a:ea typeface="Microsoft YaHei" charset="-122"/>
                              <a:cs typeface="Microsoft YaHei" charset="-122"/>
                            </a:rPr>
                            <m:t>1, </m:t>
                          </m:r>
                          <m:sSub>
                            <m:sSubPr>
                              <m:ctrlPr>
                                <a:rPr kumimoji="1" lang="en-US" altLang="zh-CN" sz="2800" i="1" dirty="0">
                                  <a:solidFill>
                                    <a:srgbClr val="09405E"/>
                                  </a:solidFill>
                                  <a:latin typeface="Cambria Math" charset="0"/>
                                  <a:ea typeface="Microsoft YaHei" charset="-122"/>
                                  <a:cs typeface="Microsoft YaHei" charset="-122"/>
                                </a:rPr>
                              </m:ctrlPr>
                            </m:sSubPr>
                            <m:e>
                              <m:acc>
                                <m:accPr>
                                  <m:chr m:val="̂"/>
                                  <m:ctrlPr>
                                    <a:rPr kumimoji="1" lang="en-US" altLang="zh-CN" sz="2800" i="1" dirty="0">
                                      <a:solidFill>
                                        <a:srgbClr val="09405E"/>
                                      </a:solidFill>
                                      <a:latin typeface="Cambria Math" charset="0"/>
                                      <a:ea typeface="Microsoft YaHei" charset="-122"/>
                                      <a:cs typeface="Microsoft YaHei" charset="-122"/>
                                    </a:rPr>
                                  </m:ctrlPr>
                                </m:accPr>
                                <m:e>
                                  <m:r>
                                    <a:rPr kumimoji="1" lang="en-US" altLang="zh-CN" sz="2800" i="1" dirty="0">
                                      <a:solidFill>
                                        <a:srgbClr val="09405E"/>
                                      </a:solidFill>
                                      <a:latin typeface="Cambria Math" charset="0"/>
                                      <a:ea typeface="Microsoft YaHei" charset="-122"/>
                                      <a:cs typeface="Microsoft YaHei" charset="-122"/>
                                    </a:rPr>
                                    <m:t>𝑦</m:t>
                                  </m:r>
                                </m:e>
                              </m:acc>
                            </m:e>
                            <m:sub>
                              <m:r>
                                <a:rPr kumimoji="1" lang="en-US" altLang="zh-CN" sz="2800" i="1" dirty="0">
                                  <a:solidFill>
                                    <a:srgbClr val="09405E"/>
                                  </a:solidFill>
                                  <a:latin typeface="Cambria Math" charset="0"/>
                                  <a:ea typeface="Microsoft YaHei" charset="-122"/>
                                  <a:cs typeface="Microsoft YaHei" charset="-122"/>
                                </a:rPr>
                                <m:t>𝑖</m:t>
                              </m:r>
                            </m:sub>
                          </m:sSub>
                          <m:sSub>
                            <m:sSubPr>
                              <m:ctrlPr>
                                <a:rPr kumimoji="1" lang="en-US" altLang="zh-CN" sz="2800" i="1" dirty="0">
                                  <a:solidFill>
                                    <a:srgbClr val="09405E"/>
                                  </a:solidFill>
                                  <a:latin typeface="Cambria Math" charset="0"/>
                                  <a:ea typeface="Microsoft YaHei" charset="-122"/>
                                  <a:cs typeface="Microsoft YaHei" charset="-122"/>
                                </a:rPr>
                              </m:ctrlPr>
                            </m:sSubPr>
                            <m:e>
                              <m:r>
                                <a:rPr kumimoji="1" lang="en-US" altLang="zh-CN" sz="2800" i="1" dirty="0">
                                  <a:solidFill>
                                    <a:srgbClr val="09405E"/>
                                  </a:solidFill>
                                  <a:latin typeface="Cambria Math" charset="0"/>
                                  <a:ea typeface="Microsoft YaHei" charset="-122"/>
                                  <a:cs typeface="Microsoft YaHei" charset="-122"/>
                                </a:rPr>
                                <m:t>𝑦</m:t>
                              </m:r>
                            </m:e>
                            <m:sub>
                              <m:r>
                                <a:rPr kumimoji="1" lang="en-US" altLang="zh-CN" sz="2800" i="1" dirty="0">
                                  <a:solidFill>
                                    <a:srgbClr val="09405E"/>
                                  </a:solidFill>
                                  <a:latin typeface="Cambria Math" charset="0"/>
                                  <a:ea typeface="Microsoft YaHei" charset="-122"/>
                                  <a:cs typeface="Microsoft YaHei" charset="-122"/>
                                </a:rPr>
                                <m:t>𝑖</m:t>
                              </m:r>
                            </m:sub>
                          </m:sSub>
                          <m:r>
                            <a:rPr kumimoji="1" lang="en-US" altLang="zh-CN" sz="2800" i="1" dirty="0">
                              <a:solidFill>
                                <a:srgbClr val="09405E"/>
                              </a:solidFill>
                              <a:latin typeface="Cambria Math" charset="0"/>
                              <a:ea typeface="Microsoft YaHei" charset="-122"/>
                              <a:cs typeface="Microsoft YaHei" charset="-122"/>
                            </a:rPr>
                            <m:t>)</m:t>
                          </m:r>
                        </m:e>
                      </m:nary>
                    </m:oMath>
                  </m:oMathPara>
                </a14:m>
                <a:endParaRPr lang="zh-CN" altLang="en-US" sz="28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1834836" y="1797838"/>
                <a:ext cx="5938164" cy="1312988"/>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4095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kumimoji="1" lang="zh-CN" altLang="en-US" dirty="0" smtClean="0"/>
                  <a:t>混淆矩阵：</a:t>
                </a:r>
                <a:r>
                  <a:rPr lang="zh-CN" altLang="en-US" dirty="0"/>
                  <a:t>对</a:t>
                </a:r>
                <a14:m>
                  <m:oMath xmlns:m="http://schemas.openxmlformats.org/officeDocument/2006/math">
                    <m:r>
                      <a:rPr lang="en-US" altLang="zh-CN" i="1" dirty="0">
                        <a:latin typeface="Cambria Math" charset="0"/>
                      </a:rPr>
                      <m:t>𝐶</m:t>
                    </m:r>
                  </m:oMath>
                </a14:m>
                <a:r>
                  <a:rPr lang="zh-CN" altLang="en-US" dirty="0"/>
                  <a:t>类分类问题，混淆矩阵为</a:t>
                </a:r>
                <a14:m>
                  <m:oMath xmlns:m="http://schemas.openxmlformats.org/officeDocument/2006/math">
                    <m:r>
                      <a:rPr lang="en-US" altLang="zh-CN" i="1" dirty="0">
                        <a:latin typeface="Cambria Math" charset="0"/>
                      </a:rPr>
                      <m:t>𝐶</m:t>
                    </m:r>
                    <m:r>
                      <a:rPr lang="en-US" altLang="zh-CN" i="1" dirty="0">
                        <a:latin typeface="Cambria Math" charset="0"/>
                      </a:rPr>
                      <m:t>×</m:t>
                    </m:r>
                    <m:r>
                      <a:rPr lang="en-US" altLang="zh-CN" i="1" dirty="0">
                        <a:latin typeface="Cambria Math" charset="0"/>
                      </a:rPr>
                      <m:t>𝐶</m:t>
                    </m:r>
                  </m:oMath>
                </a14:m>
                <a:r>
                  <a:rPr lang="zh-CN" altLang="en-US" dirty="0"/>
                  <a:t>的矩阵</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latin typeface="Microsoft YaHei" charset="-122"/>
                <a:ea typeface="Microsoft YaHei" charset="-122"/>
                <a:cs typeface="Microsoft YaHei" charset="-122"/>
              </a:rPr>
              <a:t>分类模型的评价指标</a:t>
            </a:r>
            <a:endParaRPr kumimoji="1" lang="zh-CN" altLang="en-US" dirty="0"/>
          </a:p>
        </p:txBody>
      </p:sp>
      <p:sp>
        <p:nvSpPr>
          <p:cNvPr id="4" name="矩形 3"/>
          <p:cNvSpPr/>
          <p:nvPr/>
        </p:nvSpPr>
        <p:spPr>
          <a:xfrm>
            <a:off x="1778243" y="2651993"/>
            <a:ext cx="4496400" cy="3785652"/>
          </a:xfrm>
          <a:prstGeom prst="rect">
            <a:avLst/>
          </a:prstGeom>
        </p:spPr>
        <p:txBody>
          <a:bodyPr wrap="square">
            <a:spAutoFit/>
          </a:bodyPr>
          <a:lstStyle/>
          <a:p>
            <a:r>
              <a:rPr lang="pt-BR" altLang="zh-CN" sz="2400" dirty="0">
                <a:solidFill>
                  <a:srgbClr val="09405E"/>
                </a:solidFill>
                <a:latin typeface="Helvetica" charset="0"/>
              </a:rPr>
              <a:t>[[87 0 0 0 1 0 0 0 0 0] </a:t>
            </a:r>
          </a:p>
          <a:p>
            <a:r>
              <a:rPr lang="pt-BR" altLang="zh-CN" sz="2400" dirty="0">
                <a:solidFill>
                  <a:srgbClr val="09405E"/>
                </a:solidFill>
                <a:latin typeface="Helvetica" charset="0"/>
              </a:rPr>
              <a:t> [ 0 88 1 0 0 0 0 0 1 1] </a:t>
            </a:r>
          </a:p>
          <a:p>
            <a:r>
              <a:rPr lang="pt-BR" altLang="zh-CN" sz="2400" dirty="0">
                <a:solidFill>
                  <a:srgbClr val="09405E"/>
                </a:solidFill>
                <a:latin typeface="Helvetica" charset="0"/>
              </a:rPr>
              <a:t> [ 0 0 85 1 0 0 0 0 0 0] </a:t>
            </a:r>
          </a:p>
          <a:p>
            <a:r>
              <a:rPr lang="pt-BR" altLang="zh-CN" sz="2400" dirty="0">
                <a:solidFill>
                  <a:srgbClr val="09405E"/>
                </a:solidFill>
                <a:latin typeface="Helvetica" charset="0"/>
              </a:rPr>
              <a:t> [ 0 0 0 79 0 3 0 4 5 0] </a:t>
            </a:r>
          </a:p>
          <a:p>
            <a:r>
              <a:rPr lang="pt-BR" altLang="zh-CN" sz="2400" dirty="0">
                <a:solidFill>
                  <a:srgbClr val="09405E"/>
                </a:solidFill>
                <a:latin typeface="Helvetica" charset="0"/>
              </a:rPr>
              <a:t> [ 0 0 0 0 88 0 0 0 0 4]</a:t>
            </a:r>
          </a:p>
          <a:p>
            <a:r>
              <a:rPr lang="pt-BR" altLang="zh-CN" sz="2400" dirty="0">
                <a:solidFill>
                  <a:srgbClr val="09405E"/>
                </a:solidFill>
                <a:latin typeface="Helvetica" charset="0"/>
              </a:rPr>
              <a:t> [ 0 0 0 0 0 88 1 0 0 2] </a:t>
            </a:r>
          </a:p>
          <a:p>
            <a:r>
              <a:rPr lang="pt-BR" altLang="zh-CN" sz="2400" dirty="0">
                <a:solidFill>
                  <a:srgbClr val="09405E"/>
                </a:solidFill>
                <a:latin typeface="Helvetica" charset="0"/>
              </a:rPr>
              <a:t> [ 0 1 0 0 0 0 90 0 0 0] </a:t>
            </a:r>
          </a:p>
          <a:p>
            <a:r>
              <a:rPr lang="pt-BR" altLang="zh-CN" sz="2400" dirty="0">
                <a:solidFill>
                  <a:srgbClr val="09405E"/>
                </a:solidFill>
                <a:latin typeface="Helvetica" charset="0"/>
              </a:rPr>
              <a:t> [ 0 0 0 0 0 1 0 88 0 0] </a:t>
            </a:r>
          </a:p>
          <a:p>
            <a:r>
              <a:rPr lang="pt-BR" altLang="zh-CN" sz="2400" dirty="0">
                <a:solidFill>
                  <a:srgbClr val="09405E"/>
                </a:solidFill>
                <a:latin typeface="Helvetica" charset="0"/>
              </a:rPr>
              <a:t> [ 0 0 0 0 0 0 0 0 88 0] </a:t>
            </a:r>
          </a:p>
          <a:p>
            <a:r>
              <a:rPr lang="pt-BR" altLang="zh-CN" sz="2400" dirty="0">
                <a:solidFill>
                  <a:srgbClr val="09405E"/>
                </a:solidFill>
                <a:latin typeface="Helvetica" charset="0"/>
              </a:rPr>
              <a:t> [ 0 0 0 1 0 1 0 0 0 90]] </a:t>
            </a:r>
          </a:p>
        </p:txBody>
      </p:sp>
      <p:sp>
        <p:nvSpPr>
          <p:cNvPr id="5" name="文本框 4"/>
          <p:cNvSpPr txBox="1"/>
          <p:nvPr/>
        </p:nvSpPr>
        <p:spPr>
          <a:xfrm>
            <a:off x="1714965" y="2119757"/>
            <a:ext cx="4185761" cy="461665"/>
          </a:xfrm>
          <a:prstGeom prst="rect">
            <a:avLst/>
          </a:prstGeom>
          <a:noFill/>
        </p:spPr>
        <p:txBody>
          <a:bodyPr wrap="none" rtlCol="0">
            <a:spAutoFit/>
          </a:bodyPr>
          <a:lstStyle/>
          <a:p>
            <a:r>
              <a:rPr kumimoji="1" lang="zh-CN" altLang="en-US" sz="2400" smtClean="0">
                <a:solidFill>
                  <a:srgbClr val="09405E"/>
                </a:solidFill>
                <a:latin typeface="Microsoft YaHei" charset="-122"/>
                <a:ea typeface="Microsoft YaHei" charset="-122"/>
                <a:cs typeface="Microsoft YaHei" charset="-122"/>
              </a:rPr>
              <a:t>例：手写</a:t>
            </a:r>
            <a:r>
              <a:rPr kumimoji="1" lang="zh-CN" altLang="en-US" sz="2400" dirty="0">
                <a:solidFill>
                  <a:srgbClr val="09405E"/>
                </a:solidFill>
                <a:latin typeface="Microsoft YaHei" charset="-122"/>
                <a:ea typeface="Microsoft YaHei" charset="-122"/>
                <a:cs typeface="Microsoft YaHei" charset="-122"/>
              </a:rPr>
              <a:t>数字</a:t>
            </a:r>
            <a:r>
              <a:rPr kumimoji="1" lang="zh-CN" altLang="en-US" sz="2400">
                <a:solidFill>
                  <a:srgbClr val="09405E"/>
                </a:solidFill>
                <a:latin typeface="Microsoft YaHei" charset="-122"/>
                <a:ea typeface="Microsoft YaHei" charset="-122"/>
                <a:cs typeface="Microsoft YaHei" charset="-122"/>
              </a:rPr>
              <a:t>识别的混淆矩阵</a:t>
            </a:r>
          </a:p>
        </p:txBody>
      </p:sp>
      <p:sp>
        <p:nvSpPr>
          <p:cNvPr id="6" name="文本框 5"/>
          <p:cNvSpPr txBox="1"/>
          <p:nvPr/>
        </p:nvSpPr>
        <p:spPr>
          <a:xfrm>
            <a:off x="818136" y="3861048"/>
            <a:ext cx="960107" cy="461665"/>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真值</a:t>
            </a:r>
          </a:p>
        </p:txBody>
      </p:sp>
      <p:sp>
        <p:nvSpPr>
          <p:cNvPr id="7" name="文本框 6"/>
          <p:cNvSpPr txBox="1"/>
          <p:nvPr/>
        </p:nvSpPr>
        <p:spPr>
          <a:xfrm>
            <a:off x="2682292" y="6365439"/>
            <a:ext cx="1344151" cy="461665"/>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预测值</a:t>
            </a:r>
          </a:p>
        </p:txBody>
      </p:sp>
      <mc:AlternateContent xmlns:mc="http://schemas.openxmlformats.org/markup-compatibility/2006">
        <mc:Choice xmlns:a14="http://schemas.microsoft.com/office/drawing/2010/main" Requires="a14">
          <p:sp>
            <p:nvSpPr>
              <p:cNvPr id="8" name="文本框 7"/>
              <p:cNvSpPr txBox="1"/>
              <p:nvPr/>
            </p:nvSpPr>
            <p:spPr>
              <a:xfrm>
                <a:off x="5861870" y="3568595"/>
                <a:ext cx="5922762" cy="1569660"/>
              </a:xfrm>
              <a:prstGeom prst="rect">
                <a:avLst/>
              </a:prstGeom>
              <a:noFill/>
            </p:spPr>
            <p:txBody>
              <a:bodyPr wrap="square" rtlCol="0">
                <a:spAutoFit/>
              </a:bodyPr>
              <a:lstStyle/>
              <a:p>
                <a:r>
                  <a:rPr kumimoji="1" lang="zh-CN" altLang="en-US" sz="2400" dirty="0" smtClean="0">
                    <a:solidFill>
                      <a:srgbClr val="09405E"/>
                    </a:solidFill>
                    <a:latin typeface="Microsoft YaHei" charset="-122"/>
                    <a:ea typeface="Microsoft YaHei" charset="-122"/>
                    <a:cs typeface="Microsoft YaHei" charset="-122"/>
                  </a:rPr>
                  <a:t>矩阵的第</a:t>
                </a:r>
                <a14:m>
                  <m:oMath xmlns:m="http://schemas.openxmlformats.org/officeDocument/2006/math">
                    <m:r>
                      <a:rPr kumimoji="1" lang="en-US" altLang="zh-CN" sz="2400" b="0" i="1" smtClean="0">
                        <a:solidFill>
                          <a:srgbClr val="09405E"/>
                        </a:solidFill>
                        <a:latin typeface="Cambria Math" charset="0"/>
                        <a:ea typeface="Microsoft YaHei" charset="-122"/>
                        <a:cs typeface="Microsoft YaHei" charset="-122"/>
                      </a:rPr>
                      <m:t>𝑖</m:t>
                    </m:r>
                  </m:oMath>
                </a14:m>
                <a:r>
                  <a:rPr kumimoji="1" lang="zh-CN" altLang="en-US" sz="2400" b="0" dirty="0" smtClean="0">
                    <a:solidFill>
                      <a:srgbClr val="09405E"/>
                    </a:solidFill>
                    <a:latin typeface="Microsoft YaHei" charset="-122"/>
                    <a:ea typeface="Microsoft YaHei" charset="-122"/>
                    <a:cs typeface="Microsoft YaHei" charset="-122"/>
                  </a:rPr>
                  <a:t>行第</a:t>
                </a:r>
                <a14:m>
                  <m:oMath xmlns:m="http://schemas.openxmlformats.org/officeDocument/2006/math">
                    <m:r>
                      <a:rPr kumimoji="1" lang="en-US" altLang="zh-CN" sz="2400" b="0" i="1" dirty="0" smtClean="0">
                        <a:solidFill>
                          <a:srgbClr val="09405E"/>
                        </a:solidFill>
                        <a:latin typeface="Cambria Math" charset="0"/>
                        <a:ea typeface="Microsoft YaHei" charset="-122"/>
                        <a:cs typeface="Microsoft YaHei" charset="-122"/>
                      </a:rPr>
                      <m:t>𝑗</m:t>
                    </m:r>
                  </m:oMath>
                </a14:m>
                <a:r>
                  <a:rPr kumimoji="1" lang="zh-CN" altLang="en-US" sz="2400" b="0" dirty="0" smtClean="0">
                    <a:solidFill>
                      <a:srgbClr val="09405E"/>
                    </a:solidFill>
                    <a:latin typeface="Microsoft YaHei" charset="-122"/>
                    <a:ea typeface="Microsoft YaHei" charset="-122"/>
                    <a:cs typeface="Microsoft YaHei" charset="-122"/>
                  </a:rPr>
                  <a:t>列的元素值表示将真实类别标签为</a:t>
                </a:r>
                <a14:m>
                  <m:oMath xmlns:m="http://schemas.openxmlformats.org/officeDocument/2006/math">
                    <m:r>
                      <a:rPr kumimoji="1" lang="en-US" altLang="zh-CN" sz="2400" i="1">
                        <a:solidFill>
                          <a:srgbClr val="09405E"/>
                        </a:solidFill>
                        <a:latin typeface="Cambria Math" charset="0"/>
                        <a:ea typeface="Microsoft YaHei" charset="-122"/>
                        <a:cs typeface="Microsoft YaHei" charset="-122"/>
                      </a:rPr>
                      <m:t>𝑖</m:t>
                    </m:r>
                  </m:oMath>
                </a14:m>
                <a:r>
                  <a:rPr kumimoji="1" lang="zh-CN" altLang="en-US" sz="2400" b="0" dirty="0" smtClean="0">
                    <a:solidFill>
                      <a:srgbClr val="09405E"/>
                    </a:solidFill>
                    <a:latin typeface="Microsoft YaHei" charset="-122"/>
                    <a:ea typeface="Microsoft YaHei" charset="-122"/>
                    <a:cs typeface="Microsoft YaHei" charset="-122"/>
                  </a:rPr>
                  <a:t>类的样本预测为第</a:t>
                </a:r>
                <a14:m>
                  <m:oMath xmlns:m="http://schemas.openxmlformats.org/officeDocument/2006/math">
                    <m:r>
                      <a:rPr kumimoji="1" lang="en-US" altLang="zh-CN" sz="2400" i="1" dirty="0">
                        <a:solidFill>
                          <a:srgbClr val="09405E"/>
                        </a:solidFill>
                        <a:latin typeface="Cambria Math" charset="0"/>
                        <a:ea typeface="Microsoft YaHei" charset="-122"/>
                        <a:cs typeface="Microsoft YaHei" charset="-122"/>
                      </a:rPr>
                      <m:t>𝑗</m:t>
                    </m:r>
                  </m:oMath>
                </a14:m>
                <a:r>
                  <a:rPr kumimoji="1" lang="zh-CN" altLang="en-US" sz="2400" b="0" dirty="0" smtClean="0">
                    <a:solidFill>
                      <a:srgbClr val="09405E"/>
                    </a:solidFill>
                    <a:latin typeface="Microsoft YaHei" charset="-122"/>
                    <a:ea typeface="Microsoft YaHei" charset="-122"/>
                    <a:cs typeface="Microsoft YaHei" charset="-122"/>
                  </a:rPr>
                  <a:t>类的样本数目。</a:t>
                </a:r>
                <a:endParaRPr kumimoji="1" lang="en-US" altLang="zh-CN" sz="2400" b="0" dirty="0" smtClean="0">
                  <a:solidFill>
                    <a:srgbClr val="09405E"/>
                  </a:solidFill>
                  <a:latin typeface="Microsoft YaHei" charset="-122"/>
                  <a:ea typeface="Microsoft YaHei" charset="-122"/>
                  <a:cs typeface="Microsoft YaHei" charset="-122"/>
                </a:endParaRPr>
              </a:p>
              <a:p>
                <a:endParaRPr kumimoji="1" lang="en-US" altLang="zh-CN" sz="2400" dirty="0" smtClean="0">
                  <a:solidFill>
                    <a:srgbClr val="09405E"/>
                  </a:solidFill>
                  <a:latin typeface="Microsoft YaHei" charset="-122"/>
                  <a:ea typeface="Microsoft YaHei" charset="-122"/>
                  <a:cs typeface="Microsoft YaHei" charset="-122"/>
                </a:endParaRPr>
              </a:p>
              <a:p>
                <a:r>
                  <a:rPr kumimoji="1" lang="zh-CN" altLang="en-US" sz="2400" dirty="0" smtClean="0">
                    <a:solidFill>
                      <a:srgbClr val="09405E"/>
                    </a:solidFill>
                    <a:latin typeface="Microsoft YaHei" charset="-122"/>
                    <a:ea typeface="Microsoft YaHei" charset="-122"/>
                    <a:cs typeface="Microsoft YaHei" charset="-122"/>
                  </a:rPr>
                  <a:t>对角线元素越大越好。</a:t>
                </a:r>
                <a:endParaRPr kumimoji="1" lang="en-US" altLang="zh-CN" sz="2400" b="0" dirty="0" smtClean="0">
                  <a:solidFill>
                    <a:srgbClr val="09405E"/>
                  </a:solidFill>
                  <a:latin typeface="Microsoft YaHei" charset="-122"/>
                  <a:ea typeface="Microsoft YaHei" charset="-122"/>
                  <a:cs typeface="Microsoft YaHei"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5861870" y="3568595"/>
                <a:ext cx="5922762" cy="1569660"/>
              </a:xfrm>
              <a:prstGeom prst="rect">
                <a:avLst/>
              </a:prstGeom>
              <a:blipFill rotWithShape="0">
                <a:blip r:embed="rId3"/>
                <a:stretch>
                  <a:fillRect l="-1648" t="-3101" r="-1030" b="-7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9875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smtClean="0"/>
              <a:t>混淆矩阵</a:t>
            </a:r>
            <a:endParaRPr kumimoji="1" lang="zh-CN" altLang="en-US" dirty="0"/>
          </a:p>
        </p:txBody>
      </p:sp>
      <p:sp>
        <p:nvSpPr>
          <p:cNvPr id="3" name="标题 2"/>
          <p:cNvSpPr>
            <a:spLocks noGrp="1"/>
          </p:cNvSpPr>
          <p:nvPr>
            <p:ph type="title"/>
          </p:nvPr>
        </p:nvSpPr>
        <p:spPr/>
        <p:txBody>
          <a:bodyPr/>
          <a:lstStyle/>
          <a:p>
            <a:r>
              <a:rPr kumimoji="1" lang="zh-CN" altLang="en-US" dirty="0" smtClean="0"/>
              <a:t>两类分类任务的评价指标</a:t>
            </a:r>
            <a:endParaRPr kumimoji="1"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551195076"/>
              </p:ext>
            </p:extLst>
          </p:nvPr>
        </p:nvGraphicFramePr>
        <p:xfrm>
          <a:off x="8209240" y="1697721"/>
          <a:ext cx="638175" cy="404813"/>
        </p:xfrm>
        <a:graphic>
          <a:graphicData uri="http://schemas.openxmlformats.org/presentationml/2006/ole">
            <mc:AlternateContent xmlns:mc="http://schemas.openxmlformats.org/markup-compatibility/2006">
              <mc:Choice xmlns:v="urn:schemas-microsoft-com:vml" Requires="v">
                <p:oleObj spid="_x0000_s54309" name="Equation" r:id="rId3" imgW="355292" imgH="203024" progId="">
                  <p:embed/>
                </p:oleObj>
              </mc:Choice>
              <mc:Fallback>
                <p:oleObj name="Equation" r:id="rId3" imgW="355292" imgH="2030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9240" y="1697721"/>
                        <a:ext cx="638175"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1838672821"/>
              </p:ext>
            </p:extLst>
          </p:nvPr>
        </p:nvGraphicFramePr>
        <p:xfrm>
          <a:off x="8163203" y="2056496"/>
          <a:ext cx="684212" cy="404813"/>
        </p:xfrm>
        <a:graphic>
          <a:graphicData uri="http://schemas.openxmlformats.org/presentationml/2006/ole">
            <mc:AlternateContent xmlns:mc="http://schemas.openxmlformats.org/markup-compatibility/2006">
              <mc:Choice xmlns:v="urn:schemas-microsoft-com:vml" Requires="v">
                <p:oleObj spid="_x0000_s54310" name="Equation" r:id="rId5" imgW="380835" imgH="203112" progId="">
                  <p:embed/>
                </p:oleObj>
              </mc:Choice>
              <mc:Fallback>
                <p:oleObj name="Equation" r:id="rId5" imgW="380835" imgH="20311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3203" y="2056496"/>
                        <a:ext cx="684212"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284422217"/>
              </p:ext>
            </p:extLst>
          </p:nvPr>
        </p:nvGraphicFramePr>
        <p:xfrm>
          <a:off x="9063315" y="1337359"/>
          <a:ext cx="638175" cy="404812"/>
        </p:xfrm>
        <a:graphic>
          <a:graphicData uri="http://schemas.openxmlformats.org/presentationml/2006/ole">
            <mc:AlternateContent xmlns:mc="http://schemas.openxmlformats.org/markup-compatibility/2006">
              <mc:Choice xmlns:v="urn:schemas-microsoft-com:vml" Requires="v">
                <p:oleObj spid="_x0000_s54311" name="Equation" r:id="rId7" imgW="355292" imgH="203024" progId="">
                  <p:embed/>
                </p:oleObj>
              </mc:Choice>
              <mc:Fallback>
                <p:oleObj name="Equation" r:id="rId7" imgW="355292" imgH="203024"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3315" y="1337359"/>
                        <a:ext cx="6381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2133086544"/>
              </p:ext>
            </p:extLst>
          </p:nvPr>
        </p:nvGraphicFramePr>
        <p:xfrm>
          <a:off x="9999940" y="1337359"/>
          <a:ext cx="684213" cy="404812"/>
        </p:xfrm>
        <a:graphic>
          <a:graphicData uri="http://schemas.openxmlformats.org/presentationml/2006/ole">
            <mc:AlternateContent xmlns:mc="http://schemas.openxmlformats.org/markup-compatibility/2006">
              <mc:Choice xmlns:v="urn:schemas-microsoft-com:vml" Requires="v">
                <p:oleObj spid="_x0000_s54312" name="Equation" r:id="rId9" imgW="380835" imgH="203112" progId="">
                  <p:embed/>
                </p:oleObj>
              </mc:Choice>
              <mc:Fallback>
                <p:oleObj name="Equation" r:id="rId9" imgW="380835" imgH="203112"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940" y="1337359"/>
                        <a:ext cx="6842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表格 3"/>
          <p:cNvGraphicFramePr>
            <a:graphicFrameLocks noGrp="1"/>
          </p:cNvGraphicFramePr>
          <p:nvPr>
            <p:extLst>
              <p:ext uri="{D42A27DB-BD31-4B8C-83A1-F6EECF244321}">
                <p14:modId xmlns:p14="http://schemas.microsoft.com/office/powerpoint/2010/main" val="693541990"/>
              </p:ext>
            </p:extLst>
          </p:nvPr>
        </p:nvGraphicFramePr>
        <p:xfrm>
          <a:off x="8127508" y="1336813"/>
          <a:ext cx="3528392" cy="1712912"/>
        </p:xfrm>
        <a:graphic>
          <a:graphicData uri="http://schemas.openxmlformats.org/drawingml/2006/table">
            <a:tbl>
              <a:tblPr firstRow="1" bandRow="1">
                <a:tableStyleId>{5C22544A-7EE6-4342-B048-85BDC9FD1C3A}</a:tableStyleId>
              </a:tblPr>
              <a:tblGrid>
                <a:gridCol w="867273">
                  <a:extLst>
                    <a:ext uri="{9D8B030D-6E8A-4147-A177-3AD203B41FA5}">
                      <a16:colId xmlns="" xmlns:a16="http://schemas.microsoft.com/office/drawing/2014/main" val="20000"/>
                    </a:ext>
                  </a:extLst>
                </a:gridCol>
                <a:gridCol w="1156363">
                  <a:extLst>
                    <a:ext uri="{9D8B030D-6E8A-4147-A177-3AD203B41FA5}">
                      <a16:colId xmlns="" xmlns:a16="http://schemas.microsoft.com/office/drawing/2014/main" val="20001"/>
                    </a:ext>
                  </a:extLst>
                </a:gridCol>
                <a:gridCol w="784676">
                  <a:extLst>
                    <a:ext uri="{9D8B030D-6E8A-4147-A177-3AD203B41FA5}">
                      <a16:colId xmlns="" xmlns:a16="http://schemas.microsoft.com/office/drawing/2014/main" val="20002"/>
                    </a:ext>
                  </a:extLst>
                </a:gridCol>
                <a:gridCol w="720080">
                  <a:extLst>
                    <a:ext uri="{9D8B030D-6E8A-4147-A177-3AD203B41FA5}">
                      <a16:colId xmlns="" xmlns:a16="http://schemas.microsoft.com/office/drawing/2014/main" val="20003"/>
                    </a:ext>
                  </a:extLst>
                </a:gridCol>
              </a:tblGrid>
              <a:tr h="375920">
                <a:tc>
                  <a:txBody>
                    <a:bodyPr/>
                    <a:lstStyle/>
                    <a:p>
                      <a:r>
                        <a:rPr lang="en-US" altLang="zh-CN" sz="1900" dirty="0" smtClean="0"/>
                        <a:t>y</a:t>
                      </a:r>
                      <a:endParaRPr lang="zh-CN" altLang="en-US" sz="19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zh-CN" altLang="en-US" sz="19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900" dirty="0" smtClean="0">
                          <a:solidFill>
                            <a:schemeClr val="tx1"/>
                          </a:solidFill>
                        </a:rPr>
                        <a:t>  </a:t>
                      </a:r>
                      <a:r>
                        <a:rPr lang="el-GR" altLang="zh-CN" sz="1900" dirty="0" smtClean="0">
                          <a:solidFill>
                            <a:schemeClr val="tx1"/>
                          </a:solidFill>
                        </a:rPr>
                        <a:t>Σ</a:t>
                      </a: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altLang="zh-CN" sz="2000" dirty="0" smtClean="0">
                          <a:latin typeface="Microsoft YaHei" charset="-122"/>
                          <a:ea typeface="Microsoft YaHei" charset="-122"/>
                          <a:cs typeface="Microsoft YaHei" charset="-122"/>
                        </a:rPr>
                        <a:t>  TP         </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2000" dirty="0" smtClean="0">
                          <a:latin typeface="Microsoft YaHei" charset="-122"/>
                          <a:ea typeface="Microsoft YaHei" charset="-122"/>
                          <a:cs typeface="Microsoft YaHei" charset="-122"/>
                        </a:rPr>
                        <a:t>FN</a:t>
                      </a:r>
                      <a:endParaRPr lang="zh-CN" altLang="en-US" sz="2000" dirty="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190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blipFill rotWithShape="1">
                      <a:blip r:embed="rId11"/>
                      <a:stretch>
                        <a:fillRect l="-391525" t="-100000" b="-258462"/>
                      </a:stretch>
                    </a:blipFill>
                  </a:tcPr>
                </a:tc>
                <a:extLst>
                  <a:ext uri="{0D108BD9-81ED-4DB2-BD59-A6C34878D82A}">
                    <a16:rowId xmlns="" xmlns:a16="http://schemas.microsoft.com/office/drawing/2014/main" val="10001"/>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noFill/>
                  </a:tcPr>
                </a:tc>
                <a:tc>
                  <a:txBody>
                    <a:bodyPr/>
                    <a:lstStyle/>
                    <a:p>
                      <a:pPr algn="ctr"/>
                      <a:r>
                        <a:rPr lang="en-US" altLang="zh-CN" sz="2000" dirty="0" smtClean="0">
                          <a:latin typeface="Microsoft YaHei" charset="-122"/>
                          <a:ea typeface="Microsoft YaHei" charset="-122"/>
                          <a:cs typeface="Microsoft YaHei" charset="-122"/>
                        </a:rPr>
                        <a:t>  FP</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noFill/>
                  </a:tcPr>
                </a:tc>
                <a:tc>
                  <a:txBody>
                    <a:bodyPr/>
                    <a:lstStyle/>
                    <a:p>
                      <a:pPr algn="ctr"/>
                      <a:r>
                        <a:rPr lang="en-US" altLang="zh-CN" sz="2000" dirty="0" smtClean="0">
                          <a:latin typeface="Microsoft YaHei" charset="-122"/>
                          <a:ea typeface="Microsoft YaHei" charset="-122"/>
                          <a:cs typeface="Microsoft YaHei" charset="-122"/>
                        </a:rPr>
                        <a:t>TN</a:t>
                      </a:r>
                      <a:endParaRPr lang="zh-CN" altLang="en-US" sz="2000" dirty="0">
                        <a:latin typeface="Microsoft YaHei" charset="-122"/>
                        <a:ea typeface="Microsoft YaHei" charset="-122"/>
                        <a:cs typeface="Microsoft YaHei" charset="-122"/>
                      </a:endParaRPr>
                    </a:p>
                  </a:txBody>
                  <a:tcPr>
                    <a:noFill/>
                  </a:tcPr>
                </a:tc>
                <a:tc>
                  <a:txBody>
                    <a:bodyPr/>
                    <a:lstStyle/>
                    <a:p>
                      <a:pPr algn="ctr"/>
                      <a:endParaRPr lang="en-US" sz="1900" dirty="0">
                        <a:latin typeface="Microsoft YaHei" charset="-122"/>
                        <a:ea typeface="Microsoft YaHei" charset="-122"/>
                        <a:cs typeface="Microsoft YaHei" charset="-122"/>
                      </a:endParaRPr>
                    </a:p>
                  </a:txBody>
                  <a:tcPr>
                    <a:blipFill rotWithShape="1">
                      <a:blip r:embed="rId11"/>
                      <a:stretch>
                        <a:fillRect l="-391525" t="-196970" b="-154545"/>
                      </a:stretch>
                    </a:blipFill>
                  </a:tcPr>
                </a:tc>
                <a:extLst>
                  <a:ext uri="{0D108BD9-81ED-4DB2-BD59-A6C34878D82A}">
                    <a16:rowId xmlns="" xmlns:a16="http://schemas.microsoft.com/office/drawing/2014/main" val="10002"/>
                  </a:ext>
                </a:extLst>
              </a:tr>
              <a:tr h="539432">
                <a:tc>
                  <a:txBody>
                    <a:bodyPr/>
                    <a:lstStyle/>
                    <a:p>
                      <a:r>
                        <a:rPr lang="en-US" altLang="zh-CN" sz="2000" dirty="0" smtClean="0"/>
                        <a:t>   </a:t>
                      </a:r>
                      <a:r>
                        <a:rPr lang="el-GR" altLang="zh-CN" sz="2000" dirty="0" smtClean="0">
                          <a:latin typeface="Microsoft YaHei" charset="-122"/>
                          <a:ea typeface="Microsoft YaHei" charset="-122"/>
                          <a:cs typeface="Microsoft YaHei" charset="-122"/>
                        </a:rPr>
                        <a:t>Σ</a:t>
                      </a:r>
                      <a:endParaRPr lang="zh-CN" altLang="en-US" sz="2000" dirty="0">
                        <a:latin typeface="Microsoft YaHei" charset="-122"/>
                        <a:ea typeface="Microsoft YaHei" charset="-122"/>
                        <a:cs typeface="Microsoft YaHei" charset="-122"/>
                      </a:endParaRPr>
                    </a:p>
                  </a:txBody>
                  <a:tcPr>
                    <a:lnR w="12700" cap="flat" cmpd="sng" algn="ctr">
                      <a:solidFill>
                        <a:schemeClr val="tx1"/>
                      </a:solidFill>
                      <a:prstDash val="solid"/>
                      <a:round/>
                      <a:headEnd type="none" w="med" len="med"/>
                      <a:tailEnd type="none" w="med" len="med"/>
                    </a:lnR>
                    <a:noFill/>
                  </a:tcPr>
                </a:tc>
                <a:tc>
                  <a:txBody>
                    <a:bodyPr/>
                    <a:lstStyle/>
                    <a:p>
                      <a:endParaRPr lang="zh-CN" altLang="en-US" sz="2000" dirty="0"/>
                    </a:p>
                  </a:txBody>
                  <a:tcPr>
                    <a:lnL w="12700" cap="flat" cmpd="sng" algn="ctr">
                      <a:solidFill>
                        <a:schemeClr val="tx1"/>
                      </a:solidFill>
                      <a:prstDash val="solid"/>
                      <a:round/>
                      <a:headEnd type="none" w="med" len="med"/>
                      <a:tailEnd type="none" w="med" len="med"/>
                    </a:lnL>
                    <a:noFill/>
                  </a:tcPr>
                </a:tc>
                <a:tc>
                  <a:txBody>
                    <a:bodyPr/>
                    <a:lstStyle/>
                    <a:p>
                      <a:endParaRPr lang="zh-CN" altLang="en-US" sz="2000" dirty="0"/>
                    </a:p>
                  </a:txBody>
                  <a:tcPr>
                    <a:noFill/>
                  </a:tcPr>
                </a:tc>
                <a:tc>
                  <a:txBody>
                    <a:bodyPr/>
                    <a:lstStyle/>
                    <a:p>
                      <a:endParaRPr lang="zh-CN" altLang="en-US" sz="2000" dirty="0"/>
                    </a:p>
                  </a:txBody>
                  <a:tcPr>
                    <a:noFill/>
                  </a:tcPr>
                </a:tc>
                <a:extLst>
                  <a:ext uri="{0D108BD9-81ED-4DB2-BD59-A6C34878D82A}">
                    <a16:rowId xmlns="" xmlns:a16="http://schemas.microsoft.com/office/drawing/2014/main" val="10003"/>
                  </a:ext>
                </a:extLst>
              </a:tr>
            </a:tbl>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1966473661"/>
              </p:ext>
            </p:extLst>
          </p:nvPr>
        </p:nvGraphicFramePr>
        <p:xfrm>
          <a:off x="9447761" y="2508934"/>
          <a:ext cx="347663" cy="428625"/>
        </p:xfrm>
        <a:graphic>
          <a:graphicData uri="http://schemas.openxmlformats.org/presentationml/2006/ole">
            <mc:AlternateContent xmlns:mc="http://schemas.openxmlformats.org/markup-compatibility/2006">
              <mc:Choice xmlns:v="urn:schemas-microsoft-com:vml" Requires="v">
                <p:oleObj spid="_x0000_s54313" name="Equation" r:id="rId12" imgW="228501" imgH="253890" progId="">
                  <p:embed/>
                </p:oleObj>
              </mc:Choice>
              <mc:Fallback>
                <p:oleObj name="Equation" r:id="rId12" imgW="228501" imgH="25389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7761" y="2508934"/>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3"/>
          <p:cNvGraphicFramePr>
            <a:graphicFrameLocks noChangeAspect="1"/>
          </p:cNvGraphicFramePr>
          <p:nvPr>
            <p:extLst>
              <p:ext uri="{D42A27DB-BD31-4B8C-83A1-F6EECF244321}">
                <p14:modId xmlns:p14="http://schemas.microsoft.com/office/powerpoint/2010/main" val="749493097"/>
              </p:ext>
            </p:extLst>
          </p:nvPr>
        </p:nvGraphicFramePr>
        <p:xfrm>
          <a:off x="10516149" y="2488296"/>
          <a:ext cx="347663" cy="428625"/>
        </p:xfrm>
        <a:graphic>
          <a:graphicData uri="http://schemas.openxmlformats.org/presentationml/2006/ole">
            <mc:AlternateContent xmlns:mc="http://schemas.openxmlformats.org/markup-compatibility/2006">
              <mc:Choice xmlns:v="urn:schemas-microsoft-com:vml" Requires="v">
                <p:oleObj spid="_x0000_s54314" name="Equation" r:id="rId14" imgW="228501" imgH="253890" progId="">
                  <p:embed/>
                </p:oleObj>
              </mc:Choice>
              <mc:Fallback>
                <p:oleObj name="Equation" r:id="rId14" imgW="228501" imgH="25389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16149" y="2488296"/>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p:cNvSpPr txBox="1"/>
          <p:nvPr/>
        </p:nvSpPr>
        <p:spPr>
          <a:xfrm>
            <a:off x="6824223" y="1871701"/>
            <a:ext cx="1344151" cy="461665"/>
          </a:xfrm>
          <a:prstGeom prst="rect">
            <a:avLst/>
          </a:prstGeom>
          <a:noFill/>
        </p:spPr>
        <p:txBody>
          <a:bodyPr wrap="square" rtlCol="0">
            <a:spAutoFit/>
          </a:bodyPr>
          <a:lstStyle/>
          <a:p>
            <a:r>
              <a:rPr kumimoji="1" lang="zh-CN" altLang="en-US" sz="2400" smtClean="0">
                <a:solidFill>
                  <a:srgbClr val="09405E"/>
                </a:solidFill>
                <a:latin typeface="Microsoft YaHei" charset="-122"/>
                <a:ea typeface="Microsoft YaHei" charset="-122"/>
                <a:cs typeface="Microsoft YaHei" charset="-122"/>
              </a:rPr>
              <a:t>真</a:t>
            </a:r>
            <a:r>
              <a:rPr kumimoji="1" lang="zh-CN" altLang="en-US" sz="2400" dirty="0">
                <a:solidFill>
                  <a:srgbClr val="09405E"/>
                </a:solidFill>
                <a:latin typeface="Microsoft YaHei" charset="-122"/>
                <a:ea typeface="Microsoft YaHei" charset="-122"/>
                <a:cs typeface="Microsoft YaHei" charset="-122"/>
              </a:rPr>
              <a:t>值</a:t>
            </a:r>
          </a:p>
        </p:txBody>
      </p:sp>
      <p:sp>
        <p:nvSpPr>
          <p:cNvPr id="12" name="文本框 11"/>
          <p:cNvSpPr txBox="1"/>
          <p:nvPr/>
        </p:nvSpPr>
        <p:spPr>
          <a:xfrm>
            <a:off x="9543764" y="832757"/>
            <a:ext cx="1344151" cy="461665"/>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预测值</a:t>
            </a:r>
          </a:p>
        </p:txBody>
      </p:sp>
      <p:sp>
        <p:nvSpPr>
          <p:cNvPr id="13" name="TextBox 5"/>
          <p:cNvSpPr txBox="1"/>
          <p:nvPr/>
        </p:nvSpPr>
        <p:spPr>
          <a:xfrm>
            <a:off x="2317803" y="3889771"/>
            <a:ext cx="10114689" cy="461665"/>
          </a:xfrm>
          <a:prstGeom prst="rect">
            <a:avLst/>
          </a:prstGeom>
          <a:noFill/>
        </p:spPr>
        <p:txBody>
          <a:bodyPr wrap="square" rtlCol="0">
            <a:spAutoFit/>
          </a:bodyPr>
          <a:lstStyle/>
          <a:p>
            <a:r>
              <a:rPr lang="zh-CN" altLang="en-US" sz="2400" dirty="0" smtClean="0">
                <a:solidFill>
                  <a:srgbClr val="09405E"/>
                </a:solidFill>
                <a:latin typeface="Microsoft YaHei" charset="-122"/>
                <a:ea typeface="Microsoft YaHei" charset="-122"/>
                <a:cs typeface="Microsoft YaHei" charset="-122"/>
              </a:rPr>
              <a:t>   召回率</a:t>
            </a:r>
            <a:r>
              <a:rPr lang="en-US" altLang="zh-CN" sz="2400" dirty="0" smtClean="0">
                <a:solidFill>
                  <a:srgbClr val="09405E"/>
                </a:solidFill>
                <a:latin typeface="Microsoft YaHei" charset="-122"/>
                <a:ea typeface="Microsoft YaHei" charset="-122"/>
                <a:cs typeface="Microsoft YaHei" charset="-122"/>
              </a:rPr>
              <a:t>:</a:t>
            </a:r>
            <a:r>
              <a:rPr lang="zh-CN" altLang="en-US" sz="2400" dirty="0" smtClean="0">
                <a:solidFill>
                  <a:srgbClr val="09405E"/>
                </a:solidFill>
                <a:latin typeface="Microsoft YaHei" charset="-122"/>
                <a:ea typeface="Microsoft YaHei" charset="-122"/>
                <a:cs typeface="Microsoft YaHei" charset="-122"/>
              </a:rPr>
              <a:t> </a:t>
            </a:r>
            <a:r>
              <a:rPr lang="zh-CN" altLang="en-US" sz="2400" dirty="0" smtClean="0">
                <a:solidFill>
                  <a:srgbClr val="09405E"/>
                </a:solidFill>
                <a:latin typeface="Microsoft YaHei" charset="-122"/>
                <a:ea typeface="Microsoft YaHei" charset="-122"/>
                <a:cs typeface="Microsoft YaHei" charset="-122"/>
              </a:rPr>
              <a:t>被</a:t>
            </a:r>
            <a:r>
              <a:rPr lang="zh-CN" altLang="en-US" sz="2400" dirty="0">
                <a:solidFill>
                  <a:srgbClr val="09405E"/>
                </a:solidFill>
                <a:latin typeface="Microsoft YaHei" charset="-122"/>
                <a:ea typeface="Microsoft YaHei" charset="-122"/>
                <a:cs typeface="Microsoft YaHei" charset="-122"/>
              </a:rPr>
              <a:t>正确检测到的正样本的比例</a:t>
            </a:r>
            <a:r>
              <a:rPr lang="zh-CN" altLang="en-US" sz="2400" dirty="0" smtClean="0">
                <a:solidFill>
                  <a:srgbClr val="09405E"/>
                </a:solidFill>
                <a:latin typeface="Microsoft YaHei" charset="-122"/>
                <a:ea typeface="Microsoft YaHei" charset="-122"/>
                <a:cs typeface="Microsoft YaHei" charset="-122"/>
              </a:rPr>
              <a:t>（量</a:t>
            </a:r>
            <a:r>
              <a:rPr lang="zh-CN" altLang="en-US" sz="2400" dirty="0" smtClean="0">
                <a:solidFill>
                  <a:srgbClr val="09405E"/>
                </a:solidFill>
                <a:latin typeface="Microsoft YaHei" charset="-122"/>
                <a:ea typeface="Microsoft YaHei" charset="-122"/>
                <a:cs typeface="Microsoft YaHei" charset="-122"/>
              </a:rPr>
              <a:t>），</a:t>
            </a:r>
            <a:r>
              <a:rPr lang="en-US" altLang="zh-CN" sz="2000" dirty="0" smtClean="0">
                <a:solidFill>
                  <a:srgbClr val="09405E"/>
                </a:solidFill>
                <a:latin typeface="Microsoft YaHei" charset="-122"/>
                <a:ea typeface="Microsoft YaHei" charset="-122"/>
                <a:cs typeface="Microsoft YaHei" charset="-122"/>
              </a:rPr>
              <a:t>TPR</a:t>
            </a:r>
            <a:r>
              <a:rPr lang="zh-CN" altLang="en-US" sz="2000" dirty="0" smtClean="0">
                <a:solidFill>
                  <a:srgbClr val="09405E"/>
                </a:solidFill>
                <a:latin typeface="Microsoft YaHei" charset="-122"/>
                <a:ea typeface="Microsoft YaHei" charset="-122"/>
                <a:cs typeface="Microsoft YaHei" charset="-122"/>
              </a:rPr>
              <a:t>（</a:t>
            </a:r>
            <a:r>
              <a:rPr lang="en-US" altLang="zh-CN" sz="2000" dirty="0" smtClean="0">
                <a:solidFill>
                  <a:srgbClr val="09405E"/>
                </a:solidFill>
                <a:latin typeface="Microsoft YaHei" charset="-122"/>
                <a:ea typeface="Microsoft YaHei" charset="-122"/>
                <a:cs typeface="Microsoft YaHei" charset="-122"/>
              </a:rPr>
              <a:t>True</a:t>
            </a:r>
            <a:r>
              <a:rPr lang="zh-CN" altLang="en-US" sz="2000" dirty="0" smtClean="0">
                <a:solidFill>
                  <a:srgbClr val="09405E"/>
                </a:solidFill>
                <a:latin typeface="Microsoft YaHei" charset="-122"/>
                <a:ea typeface="Microsoft YaHei" charset="-122"/>
                <a:cs typeface="Microsoft YaHei" charset="-122"/>
              </a:rPr>
              <a:t> </a:t>
            </a:r>
            <a:r>
              <a:rPr lang="en-US" altLang="zh-CN" sz="2000" dirty="0" smtClean="0">
                <a:solidFill>
                  <a:srgbClr val="09405E"/>
                </a:solidFill>
                <a:latin typeface="Microsoft YaHei" charset="-122"/>
                <a:ea typeface="Microsoft YaHei" charset="-122"/>
                <a:cs typeface="Microsoft YaHei" charset="-122"/>
              </a:rPr>
              <a:t>Positive</a:t>
            </a:r>
            <a:r>
              <a:rPr lang="zh-CN" altLang="en-US" sz="2000" dirty="0" smtClean="0">
                <a:solidFill>
                  <a:srgbClr val="09405E"/>
                </a:solidFill>
                <a:latin typeface="Microsoft YaHei" charset="-122"/>
                <a:ea typeface="Microsoft YaHei" charset="-122"/>
                <a:cs typeface="Microsoft YaHei" charset="-122"/>
              </a:rPr>
              <a:t> </a:t>
            </a:r>
            <a:r>
              <a:rPr lang="en-US" altLang="zh-CN" sz="2000" dirty="0" smtClean="0">
                <a:solidFill>
                  <a:srgbClr val="09405E"/>
                </a:solidFill>
                <a:latin typeface="Microsoft YaHei" charset="-122"/>
                <a:ea typeface="Microsoft YaHei" charset="-122"/>
                <a:cs typeface="Microsoft YaHei" charset="-122"/>
              </a:rPr>
              <a:t>Rate</a:t>
            </a:r>
            <a:r>
              <a:rPr lang="zh-CN" altLang="en-US" sz="2000" dirty="0" smtClean="0">
                <a:solidFill>
                  <a:srgbClr val="09405E"/>
                </a:solidFill>
                <a:latin typeface="Microsoft YaHei" charset="-122"/>
                <a:ea typeface="Microsoft YaHei" charset="-122"/>
                <a:cs typeface="Microsoft YaHei" charset="-122"/>
              </a:rPr>
              <a:t>）</a:t>
            </a:r>
            <a:endParaRPr lang="zh-CN" altLang="en-US" sz="2400" dirty="0">
              <a:solidFill>
                <a:srgbClr val="09405E"/>
              </a:solidFill>
              <a:latin typeface="Microsoft YaHei" charset="-122"/>
              <a:ea typeface="Microsoft YaHei" charset="-122"/>
              <a:cs typeface="Microsoft YaHei" charset="-122"/>
            </a:endParaRPr>
          </a:p>
        </p:txBody>
      </p:sp>
      <p:sp>
        <p:nvSpPr>
          <p:cNvPr id="14" name="TextBox 16"/>
          <p:cNvSpPr txBox="1"/>
          <p:nvPr/>
        </p:nvSpPr>
        <p:spPr>
          <a:xfrm>
            <a:off x="2629760" y="3113100"/>
            <a:ext cx="6267153" cy="461665"/>
          </a:xfrm>
          <a:prstGeom prst="rect">
            <a:avLst/>
          </a:prstGeom>
          <a:noFill/>
        </p:spPr>
        <p:txBody>
          <a:bodyPr wrap="square" rtlCol="0">
            <a:spAutoFit/>
          </a:bodyPr>
          <a:lstStyle/>
          <a:p>
            <a:r>
              <a:rPr lang="zh-CN" altLang="en-US" sz="2400" smtClean="0">
                <a:solidFill>
                  <a:srgbClr val="09405E"/>
                </a:solidFill>
                <a:latin typeface="Microsoft YaHei" charset="-122"/>
                <a:ea typeface="Microsoft YaHei" charset="-122"/>
                <a:cs typeface="Microsoft YaHei" charset="-122"/>
              </a:rPr>
              <a:t>精度：检测</a:t>
            </a:r>
            <a:r>
              <a:rPr lang="zh-CN" altLang="en-US" sz="2400" dirty="0">
                <a:solidFill>
                  <a:srgbClr val="09405E"/>
                </a:solidFill>
                <a:latin typeface="Microsoft YaHei" charset="-122"/>
                <a:ea typeface="Microsoft YaHei" charset="-122"/>
                <a:cs typeface="Microsoft YaHei" charset="-122"/>
              </a:rPr>
              <a:t>结果真正为正的</a:t>
            </a:r>
            <a:r>
              <a:rPr lang="zh-CN" altLang="en-US" sz="2400" dirty="0" smtClean="0">
                <a:solidFill>
                  <a:srgbClr val="09405E"/>
                </a:solidFill>
                <a:latin typeface="Microsoft YaHei" charset="-122"/>
                <a:ea typeface="Microsoft YaHei" charset="-122"/>
                <a:cs typeface="Microsoft YaHei" charset="-122"/>
              </a:rPr>
              <a:t>比例 （质）</a:t>
            </a:r>
            <a:endParaRPr lang="zh-CN"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88593" y="2956550"/>
                <a:ext cx="2088071" cy="77476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charset="0"/>
                                  <a:ea typeface="微软雅黑" pitchFamily="34" charset="-122"/>
                                </a:rPr>
                              </m:ctrlPr>
                            </m:sSubPr>
                            <m:e>
                              <m:acc>
                                <m:accPr>
                                  <m:chr m:val="̂"/>
                                  <m:ctrlPr>
                                    <a:rPr lang="en-US" altLang="zh-CN" sz="2400" b="0" i="1" smtClean="0">
                                      <a:solidFill>
                                        <a:srgbClr val="09405E"/>
                                      </a:solidFill>
                                      <a:latin typeface="Cambria Math" charset="0"/>
                                      <a:ea typeface="微软雅黑" pitchFamily="34" charset="-122"/>
                                    </a:rPr>
                                  </m:ctrlPr>
                                </m:accPr>
                                <m:e>
                                  <m:r>
                                    <a:rPr lang="en-US" altLang="zh-CN" sz="2400" b="0" i="1" smtClean="0">
                                      <a:solidFill>
                                        <a:srgbClr val="09405E"/>
                                      </a:solidFill>
                                      <a:latin typeface="Cambria Math" charset="0"/>
                                      <a:ea typeface="微软雅黑" pitchFamily="34" charset="-122"/>
                                    </a:rPr>
                                    <m:t>𝑁</m:t>
                                  </m:r>
                                </m:e>
                              </m:acc>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5" name="文本框 14"/>
              <p:cNvSpPr txBox="1">
                <a:spLocks noRot="1" noChangeAspect="1" noMove="1" noResize="1" noEditPoints="1" noAdjustHandles="1" noChangeArrowheads="1" noChangeShapeType="1" noTextEdit="1"/>
              </p:cNvSpPr>
              <p:nvPr/>
            </p:nvSpPr>
            <p:spPr>
              <a:xfrm>
                <a:off x="88593" y="2956550"/>
                <a:ext cx="2088071" cy="774764"/>
              </a:xfrm>
              <a:prstGeom prst="rect">
                <a:avLst/>
              </a:prstGeom>
              <a:blipFill rotWithShape="0">
                <a:blip r:embed="rId16"/>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73557" y="3861334"/>
                <a:ext cx="1667636" cy="75373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Recall</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charset="0"/>
                                  <a:ea typeface="微软雅黑" pitchFamily="34" charset="-122"/>
                                </a:rPr>
                              </m:ctrlPr>
                            </m:sSubPr>
                            <m:e>
                              <m:r>
                                <a:rPr lang="en-US" altLang="zh-CN" sz="2400" b="0" i="1" smtClean="0">
                                  <a:solidFill>
                                    <a:srgbClr val="09405E"/>
                                  </a:solidFill>
                                  <a:latin typeface="Cambria Math" charset="0"/>
                                  <a:ea typeface="微软雅黑" pitchFamily="34" charset="-122"/>
                                </a:rPr>
                                <m:t>𝑁</m:t>
                              </m:r>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6" name="文本框 15"/>
              <p:cNvSpPr txBox="1">
                <a:spLocks noRot="1" noChangeAspect="1" noMove="1" noResize="1" noEditPoints="1" noAdjustHandles="1" noChangeArrowheads="1" noChangeShapeType="1" noTextEdit="1"/>
              </p:cNvSpPr>
              <p:nvPr/>
            </p:nvSpPr>
            <p:spPr>
              <a:xfrm>
                <a:off x="173557" y="3861334"/>
                <a:ext cx="1667636" cy="753732"/>
              </a:xfrm>
              <a:prstGeom prst="rect">
                <a:avLst/>
              </a:prstGeom>
              <a:blipFill rotWithShape="0">
                <a:blip r:embed="rId17"/>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88593" y="4782244"/>
                <a:ext cx="1403140" cy="75187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altLang="zh-CN" sz="2400" i="1" smtClean="0">
                          <a:solidFill>
                            <a:srgbClr val="09405E"/>
                          </a:solidFill>
                          <a:latin typeface="Cambria Math" charset="0"/>
                          <a:ea typeface="微软雅黑" pitchFamily="34" charset="-122"/>
                        </a:rPr>
                        <m:t>FPR</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i="1">
                                  <a:solidFill>
                                    <a:srgbClr val="09405E"/>
                                  </a:solidFill>
                                  <a:latin typeface="Cambria Math" charset="0"/>
                                  <a:ea typeface="微软雅黑" pitchFamily="34" charset="-122"/>
                                </a:rPr>
                              </m:ctrlPr>
                            </m:sSubPr>
                            <m:e>
                              <m:r>
                                <a:rPr lang="en-US" altLang="zh-CN" sz="2400" i="1">
                                  <a:solidFill>
                                    <a:srgbClr val="09405E"/>
                                  </a:solidFill>
                                  <a:latin typeface="Cambria Math" charset="0"/>
                                  <a:ea typeface="微软雅黑" pitchFamily="34" charset="-122"/>
                                </a:rPr>
                                <m:t>𝑁</m:t>
                              </m:r>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7" name="文本框 16"/>
              <p:cNvSpPr txBox="1">
                <a:spLocks noRot="1" noChangeAspect="1" noMove="1" noResize="1" noEditPoints="1" noAdjustHandles="1" noChangeArrowheads="1" noChangeShapeType="1" noTextEdit="1"/>
              </p:cNvSpPr>
              <p:nvPr/>
            </p:nvSpPr>
            <p:spPr>
              <a:xfrm>
                <a:off x="88593" y="4782244"/>
                <a:ext cx="1403140" cy="751872"/>
              </a:xfrm>
              <a:prstGeom prst="rect">
                <a:avLst/>
              </a:prstGeom>
              <a:blipFill rotWithShape="0">
                <a:blip r:embed="rId18"/>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173557" y="5687028"/>
                <a:ext cx="3430426" cy="71679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srgbClr val="09405E"/>
                          </a:solidFill>
                          <a:latin typeface="Cambria Math" charset="0"/>
                          <a:ea typeface="微软雅黑" pitchFamily="34" charset="-122"/>
                        </a:rPr>
                        <m:t>𝐹</m:t>
                      </m:r>
                      <m:r>
                        <a:rPr lang="en-US" altLang="zh-CN" sz="2400" b="0" i="1" smtClean="0">
                          <a:solidFill>
                            <a:srgbClr val="09405E"/>
                          </a:solidFill>
                          <a:latin typeface="Cambria Math" charset="0"/>
                          <a:ea typeface="微软雅黑" pitchFamily="34" charset="-122"/>
                        </a:rPr>
                        <m:t>1=</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2</m:t>
                          </m:r>
                          <m:d>
                            <m:dPr>
                              <m:ctrlPr>
                                <a:rPr lang="is-IS" altLang="zh-CN" sz="2400" b="0" i="1" smtClean="0">
                                  <a:solidFill>
                                    <a:srgbClr val="09405E"/>
                                  </a:solidFill>
                                  <a:latin typeface="Cambria Math" charset="0"/>
                                  <a:ea typeface="微软雅黑" pitchFamily="34" charset="-122"/>
                                </a:rPr>
                              </m:ctrlPr>
                            </m:dPr>
                            <m:e>
                              <m:r>
                                <m:rPr>
                                  <m:sty m:val="p"/>
                                </m:rPr>
                                <a:rPr lang="en-US" altLang="zh-CN" sz="2400">
                                  <a:solidFill>
                                    <a:srgbClr val="09405E"/>
                                  </a:solidFill>
                                  <a:latin typeface="Cambria Math" charset="0"/>
                                  <a:ea typeface="微软雅黑" pitchFamily="34" charset="-122"/>
                                </a:rPr>
                                <m:t>Precison</m:t>
                              </m:r>
                              <m:r>
                                <a:rPr lang="en-US" altLang="zh-CN" sz="2400" i="1" smtClean="0">
                                  <a:solidFill>
                                    <a:srgbClr val="09405E"/>
                                  </a:solidFill>
                                  <a:latin typeface="Cambria Math" charset="0"/>
                                  <a:ea typeface="Cambria Math" charset="0"/>
                                  <a:cs typeface="Cambria Math" charset="0"/>
                                </a:rPr>
                                <m:t>×</m:t>
                              </m:r>
                              <m:r>
                                <m:rPr>
                                  <m:sty m:val="p"/>
                                </m:rPr>
                                <a:rPr lang="en-US" altLang="zh-CN" sz="2400">
                                  <a:solidFill>
                                    <a:srgbClr val="09405E"/>
                                  </a:solidFill>
                                  <a:latin typeface="Cambria Math" charset="0"/>
                                  <a:ea typeface="微软雅黑" pitchFamily="34" charset="-122"/>
                                </a:rPr>
                                <m:t>Recall</m:t>
                              </m:r>
                            </m:e>
                          </m:d>
                        </m:num>
                        <m:den>
                          <m:r>
                            <m:rPr>
                              <m:sty m:val="p"/>
                            </m:rPr>
                            <a:rPr lang="en-US" altLang="zh-CN" sz="240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r>
                            <m:rPr>
                              <m:sty m:val="p"/>
                            </m:rPr>
                            <a:rPr lang="en-US" altLang="zh-CN" sz="2400">
                              <a:solidFill>
                                <a:srgbClr val="09405E"/>
                              </a:solidFill>
                              <a:latin typeface="Cambria Math" charset="0"/>
                              <a:ea typeface="微软雅黑" pitchFamily="34" charset="-122"/>
                            </a:rPr>
                            <m:t>Recall</m:t>
                          </m:r>
                        </m:den>
                      </m:f>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8" name="文本框 17"/>
              <p:cNvSpPr txBox="1">
                <a:spLocks noRot="1" noChangeAspect="1" noMove="1" noResize="1" noEditPoints="1" noAdjustHandles="1" noChangeArrowheads="1" noChangeShapeType="1" noTextEdit="1"/>
              </p:cNvSpPr>
              <p:nvPr/>
            </p:nvSpPr>
            <p:spPr>
              <a:xfrm>
                <a:off x="173557" y="5687028"/>
                <a:ext cx="3430426" cy="716799"/>
              </a:xfrm>
              <a:prstGeom prst="rect">
                <a:avLst/>
              </a:prstGeom>
              <a:blipFill rotWithShape="0">
                <a:blip r:embed="rId19"/>
                <a:stretch>
                  <a:fillRect b="-855"/>
                </a:stretch>
              </a:blipFill>
              <a:ln w="12700" cap="flat">
                <a:noFill/>
                <a:miter lim="400000"/>
              </a:ln>
            </p:spPr>
            <p:txBody>
              <a:bodyPr/>
              <a:lstStyle/>
              <a:p>
                <a:r>
                  <a:rPr lang="zh-CN" altLang="en-US">
                    <a:noFill/>
                  </a:rPr>
                  <a:t> </a:t>
                </a:r>
              </a:p>
            </p:txBody>
          </p:sp>
        </mc:Fallback>
      </mc:AlternateContent>
      <p:sp>
        <p:nvSpPr>
          <p:cNvPr id="19" name="TextBox 5"/>
          <p:cNvSpPr txBox="1"/>
          <p:nvPr/>
        </p:nvSpPr>
        <p:spPr>
          <a:xfrm>
            <a:off x="2317802" y="4902896"/>
            <a:ext cx="10114689" cy="461665"/>
          </a:xfrm>
          <a:prstGeom prst="rect">
            <a:avLst/>
          </a:prstGeom>
          <a:noFill/>
        </p:spPr>
        <p:txBody>
          <a:bodyPr wrap="square" rtlCol="0">
            <a:spAutoFit/>
          </a:bodyPr>
          <a:lstStyle/>
          <a:p>
            <a:r>
              <a:rPr lang="zh-CN" altLang="en-US" sz="2400" dirty="0" smtClean="0">
                <a:solidFill>
                  <a:srgbClr val="09405E"/>
                </a:solidFill>
                <a:latin typeface="Microsoft YaHei" charset="-122"/>
                <a:ea typeface="Microsoft YaHei" charset="-122"/>
                <a:cs typeface="Microsoft YaHei" charset="-122"/>
              </a:rPr>
              <a:t>   假阳率</a:t>
            </a:r>
            <a:r>
              <a:rPr lang="en-US" altLang="zh-CN" sz="2400" dirty="0" smtClean="0">
                <a:solidFill>
                  <a:srgbClr val="09405E"/>
                </a:solidFill>
                <a:latin typeface="Microsoft YaHei" charset="-122"/>
                <a:ea typeface="Microsoft YaHei" charset="-122"/>
                <a:cs typeface="Microsoft YaHei" charset="-122"/>
              </a:rPr>
              <a:t>:</a:t>
            </a:r>
            <a:r>
              <a:rPr lang="zh-CN" altLang="en-US" sz="2400" dirty="0" smtClean="0">
                <a:solidFill>
                  <a:srgbClr val="09405E"/>
                </a:solidFill>
                <a:latin typeface="Microsoft YaHei" charset="-122"/>
                <a:ea typeface="Microsoft YaHei" charset="-122"/>
                <a:cs typeface="Microsoft YaHei" charset="-122"/>
              </a:rPr>
              <a:t> 负样本被预测成了正</a:t>
            </a:r>
            <a:r>
              <a:rPr lang="zh-CN" altLang="en-US" sz="2400" dirty="0">
                <a:solidFill>
                  <a:srgbClr val="09405E"/>
                </a:solidFill>
                <a:latin typeface="Microsoft YaHei" charset="-122"/>
                <a:ea typeface="Microsoft YaHei" charset="-122"/>
                <a:cs typeface="Microsoft YaHei" charset="-122"/>
              </a:rPr>
              <a:t>样本的</a:t>
            </a:r>
            <a:r>
              <a:rPr lang="zh-CN" altLang="en-US" sz="2400" dirty="0" smtClean="0">
                <a:solidFill>
                  <a:srgbClr val="09405E"/>
                </a:solidFill>
                <a:latin typeface="Microsoft YaHei" charset="-122"/>
                <a:ea typeface="Microsoft YaHei" charset="-122"/>
                <a:cs typeface="Microsoft YaHei" charset="-122"/>
              </a:rPr>
              <a:t>比例，</a:t>
            </a:r>
            <a:r>
              <a:rPr lang="en-US" altLang="zh-CN" sz="2000" dirty="0" smtClean="0">
                <a:solidFill>
                  <a:srgbClr val="09405E"/>
                </a:solidFill>
                <a:latin typeface="Microsoft YaHei" charset="-122"/>
                <a:ea typeface="Microsoft YaHei" charset="-122"/>
                <a:cs typeface="Microsoft YaHei" charset="-122"/>
              </a:rPr>
              <a:t>FPR</a:t>
            </a:r>
            <a:r>
              <a:rPr lang="zh-CN" altLang="en-US" sz="2000" dirty="0" smtClean="0">
                <a:solidFill>
                  <a:srgbClr val="09405E"/>
                </a:solidFill>
                <a:latin typeface="Microsoft YaHei" charset="-122"/>
                <a:ea typeface="Microsoft YaHei" charset="-122"/>
                <a:cs typeface="Microsoft YaHei" charset="-122"/>
              </a:rPr>
              <a:t>（</a:t>
            </a:r>
            <a:r>
              <a:rPr lang="en-US" altLang="zh-CN" sz="2000" dirty="0" smtClean="0">
                <a:solidFill>
                  <a:srgbClr val="09405E"/>
                </a:solidFill>
                <a:latin typeface="Microsoft YaHei" charset="-122"/>
                <a:ea typeface="Microsoft YaHei" charset="-122"/>
                <a:cs typeface="Microsoft YaHei" charset="-122"/>
              </a:rPr>
              <a:t>False</a:t>
            </a:r>
            <a:r>
              <a:rPr lang="zh-CN" altLang="en-US" sz="2000" dirty="0" smtClean="0">
                <a:solidFill>
                  <a:srgbClr val="09405E"/>
                </a:solidFill>
                <a:latin typeface="Microsoft YaHei" charset="-122"/>
                <a:ea typeface="Microsoft YaHei" charset="-122"/>
                <a:cs typeface="Microsoft YaHei" charset="-122"/>
              </a:rPr>
              <a:t> </a:t>
            </a:r>
            <a:r>
              <a:rPr lang="en-US" altLang="zh-CN" sz="2000" dirty="0" smtClean="0">
                <a:solidFill>
                  <a:srgbClr val="09405E"/>
                </a:solidFill>
                <a:latin typeface="Microsoft YaHei" charset="-122"/>
                <a:ea typeface="Microsoft YaHei" charset="-122"/>
                <a:cs typeface="Microsoft YaHei" charset="-122"/>
              </a:rPr>
              <a:t>Positive</a:t>
            </a:r>
            <a:r>
              <a:rPr lang="zh-CN" altLang="en-US" sz="2000" dirty="0" smtClean="0">
                <a:solidFill>
                  <a:srgbClr val="09405E"/>
                </a:solidFill>
                <a:latin typeface="Microsoft YaHei" charset="-122"/>
                <a:ea typeface="Microsoft YaHei" charset="-122"/>
                <a:cs typeface="Microsoft YaHei" charset="-122"/>
              </a:rPr>
              <a:t> </a:t>
            </a:r>
            <a:r>
              <a:rPr lang="en-US" altLang="zh-CN" sz="2000" dirty="0" smtClean="0">
                <a:solidFill>
                  <a:srgbClr val="09405E"/>
                </a:solidFill>
                <a:latin typeface="Microsoft YaHei" charset="-122"/>
                <a:ea typeface="Microsoft YaHei" charset="-122"/>
                <a:cs typeface="Microsoft YaHei" charset="-122"/>
              </a:rPr>
              <a:t>Rate</a:t>
            </a:r>
            <a:r>
              <a:rPr lang="zh-CN" altLang="en-US" sz="2000" dirty="0" smtClean="0">
                <a:solidFill>
                  <a:srgbClr val="09405E"/>
                </a:solidFill>
                <a:latin typeface="Microsoft YaHei" charset="-122"/>
                <a:ea typeface="Microsoft YaHei" charset="-122"/>
                <a:cs typeface="Microsoft YaHei" charset="-122"/>
              </a:rPr>
              <a:t>）</a:t>
            </a:r>
            <a:endParaRPr lang="zh-CN"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20" name="TextBox 5"/>
              <p:cNvSpPr txBox="1"/>
              <p:nvPr/>
            </p:nvSpPr>
            <p:spPr>
              <a:xfrm>
                <a:off x="3839569" y="5814594"/>
                <a:ext cx="6160372" cy="461665"/>
              </a:xfrm>
              <a:prstGeom prst="rect">
                <a:avLst/>
              </a:prstGeom>
              <a:noFill/>
            </p:spPr>
            <p:txBody>
              <a:bodyPr wrap="square" rtlCol="0">
                <a:spAutoFit/>
              </a:bodyPr>
              <a:lstStyle/>
              <a:p>
                <a:r>
                  <a:rPr lang="zh-CN" altLang="en-US" sz="2400" dirty="0" smtClean="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F1</a:t>
                </a:r>
                <a:r>
                  <a:rPr lang="zh-CN" altLang="en-US" sz="2400" dirty="0">
                    <a:solidFill>
                      <a:srgbClr val="09405E"/>
                    </a:solidFill>
                    <a:latin typeface="Microsoft YaHei" charset="-122"/>
                    <a:ea typeface="Microsoft YaHei" charset="-122"/>
                    <a:cs typeface="Microsoft YaHei" charset="-122"/>
                  </a:rPr>
                  <a:t>分数</a:t>
                </a:r>
                <a14:m>
                  <m:oMath xmlns:m="http://schemas.openxmlformats.org/officeDocument/2006/math">
                    <m:r>
                      <a:rPr lang="zh-CN" altLang="en-US" sz="2400">
                        <a:solidFill>
                          <a:srgbClr val="09405E"/>
                        </a:solidFill>
                        <a:latin typeface="Cambria Math" charset="0"/>
                        <a:ea typeface="Microsoft YaHei" charset="-122"/>
                        <a:cs typeface="Microsoft YaHei" charset="-122"/>
                      </a:rPr>
                      <m:t>：</m:t>
                    </m:r>
                  </m:oMath>
                </a14:m>
                <a:r>
                  <a:rPr kumimoji="1" lang="en-US" altLang="zh-CN" sz="2400" dirty="0">
                    <a:solidFill>
                      <a:srgbClr val="09405E"/>
                    </a:solidFill>
                    <a:latin typeface="Microsoft YaHei" charset="-122"/>
                    <a:ea typeface="Microsoft YaHei" charset="-122"/>
                    <a:cs typeface="Microsoft YaHei" charset="-122"/>
                  </a:rPr>
                  <a:t> Precision </a:t>
                </a:r>
                <a:r>
                  <a:rPr kumimoji="1" lang="zh-CN" altLang="en-US" sz="2400" dirty="0">
                    <a:solidFill>
                      <a:srgbClr val="09405E"/>
                    </a:solidFill>
                    <a:latin typeface="Microsoft YaHei" charset="-122"/>
                    <a:ea typeface="Microsoft YaHei" charset="-122"/>
                    <a:cs typeface="Microsoft YaHei" charset="-122"/>
                  </a:rPr>
                  <a:t>和</a:t>
                </a:r>
                <a:r>
                  <a:rPr kumimoji="1" lang="en-US" altLang="zh-CN" sz="2400" dirty="0">
                    <a:solidFill>
                      <a:srgbClr val="09405E"/>
                    </a:solidFill>
                    <a:latin typeface="Microsoft YaHei" charset="-122"/>
                    <a:ea typeface="Microsoft YaHei" charset="-122"/>
                    <a:cs typeface="Microsoft YaHei" charset="-122"/>
                  </a:rPr>
                  <a:t>Recall</a:t>
                </a:r>
                <a:r>
                  <a:rPr kumimoji="1" lang="zh-CN" altLang="en-US" sz="2400" dirty="0">
                    <a:solidFill>
                      <a:srgbClr val="09405E"/>
                    </a:solidFill>
                    <a:latin typeface="Microsoft YaHei" charset="-122"/>
                    <a:ea typeface="Microsoft YaHei" charset="-122"/>
                    <a:cs typeface="Microsoft YaHei" charset="-122"/>
                  </a:rPr>
                  <a:t>调和平均值</a:t>
                </a:r>
                <a:endParaRPr lang="zh-CN" altLang="en-US" sz="2400" dirty="0">
                  <a:solidFill>
                    <a:srgbClr val="09405E"/>
                  </a:solidFill>
                  <a:latin typeface="Microsoft YaHei" charset="-122"/>
                  <a:ea typeface="Microsoft YaHei" charset="-122"/>
                  <a:cs typeface="Microsoft YaHei" charset="-122"/>
                </a:endParaRPr>
              </a:p>
            </p:txBody>
          </p:sp>
        </mc:Choice>
        <mc:Fallback>
          <p:sp>
            <p:nvSpPr>
              <p:cNvPr id="20" name="TextBox 5"/>
              <p:cNvSpPr txBox="1">
                <a:spLocks noRot="1" noChangeAspect="1" noMove="1" noResize="1" noEditPoints="1" noAdjustHandles="1" noChangeArrowheads="1" noChangeShapeType="1" noTextEdit="1"/>
              </p:cNvSpPr>
              <p:nvPr/>
            </p:nvSpPr>
            <p:spPr>
              <a:xfrm>
                <a:off x="3839569" y="5814594"/>
                <a:ext cx="6160372" cy="461665"/>
              </a:xfrm>
              <a:prstGeom prst="rect">
                <a:avLst/>
              </a:prstGeom>
              <a:blipFill rotWithShape="0">
                <a:blip r:embed="rId20"/>
                <a:stretch>
                  <a:fillRect t="-10526" b="-28947"/>
                </a:stretch>
              </a:blipFill>
            </p:spPr>
            <p:txBody>
              <a:bodyPr/>
              <a:lstStyle/>
              <a:p>
                <a:r>
                  <a:rPr lang="zh-CN" altLang="en-US">
                    <a:noFill/>
                  </a:rPr>
                  <a:t> </a:t>
                </a:r>
              </a:p>
            </p:txBody>
          </p:sp>
        </mc:Fallback>
      </mc:AlternateContent>
      <p:sp>
        <p:nvSpPr>
          <p:cNvPr id="21" name="矩形 20"/>
          <p:cNvSpPr/>
          <p:nvPr/>
        </p:nvSpPr>
        <p:spPr>
          <a:xfrm>
            <a:off x="414017" y="6494576"/>
            <a:ext cx="11184904" cy="369332"/>
          </a:xfrm>
          <a:prstGeom prst="rect">
            <a:avLst/>
          </a:prstGeom>
        </p:spPr>
        <p:txBody>
          <a:bodyPr wrap="square">
            <a:spAutoFit/>
          </a:bodyPr>
          <a:lstStyle/>
          <a:p>
            <a:r>
              <a:rPr lang="zh-CN" altLang="en-US" dirty="0">
                <a:solidFill>
                  <a:srgbClr val="C00000"/>
                </a:solidFill>
                <a:latin typeface="Microsoft YaHei" charset="-122"/>
                <a:ea typeface="Microsoft YaHei" charset="-122"/>
                <a:cs typeface="Microsoft YaHei" charset="-122"/>
              </a:rPr>
              <a:t>注意：准确率和召回率是互相影响</a:t>
            </a:r>
            <a:r>
              <a:rPr lang="zh-CN" altLang="en-US" dirty="0" smtClean="0">
                <a:solidFill>
                  <a:srgbClr val="C00000"/>
                </a:solidFill>
                <a:latin typeface="Microsoft YaHei" charset="-122"/>
                <a:ea typeface="Microsoft YaHei" charset="-122"/>
                <a:cs typeface="Microsoft YaHei" charset="-122"/>
              </a:rPr>
              <a:t>的。一般</a:t>
            </a:r>
            <a:r>
              <a:rPr lang="zh-CN" altLang="en-US" dirty="0">
                <a:solidFill>
                  <a:srgbClr val="C00000"/>
                </a:solidFill>
                <a:latin typeface="Microsoft YaHei" charset="-122"/>
                <a:ea typeface="Microsoft YaHei" charset="-122"/>
                <a:cs typeface="Microsoft YaHei" charset="-122"/>
              </a:rPr>
              <a:t>情况下准确率高、召回率就</a:t>
            </a:r>
            <a:r>
              <a:rPr lang="zh-CN" altLang="en-US" dirty="0" smtClean="0">
                <a:solidFill>
                  <a:srgbClr val="C00000"/>
                </a:solidFill>
                <a:latin typeface="Microsoft YaHei" charset="-122"/>
                <a:ea typeface="Microsoft YaHei" charset="-122"/>
                <a:cs typeface="Microsoft YaHei" charset="-122"/>
              </a:rPr>
              <a:t>低；召回</a:t>
            </a:r>
            <a:r>
              <a:rPr lang="zh-CN" altLang="en-US" dirty="0">
                <a:solidFill>
                  <a:srgbClr val="C00000"/>
                </a:solidFill>
                <a:latin typeface="Microsoft YaHei" charset="-122"/>
                <a:ea typeface="Microsoft YaHei" charset="-122"/>
                <a:cs typeface="Microsoft YaHei" charset="-122"/>
              </a:rPr>
              <a:t>率低、准确率</a:t>
            </a:r>
            <a:r>
              <a:rPr lang="zh-CN" altLang="en-US" dirty="0" smtClean="0">
                <a:solidFill>
                  <a:srgbClr val="C00000"/>
                </a:solidFill>
                <a:latin typeface="Microsoft YaHei" charset="-122"/>
                <a:ea typeface="Microsoft YaHei" charset="-122"/>
                <a:cs typeface="Microsoft YaHei" charset="-122"/>
              </a:rPr>
              <a:t>高。</a:t>
            </a:r>
            <a:endParaRPr lang="zh-CN" altLang="en-US"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71402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Sigmoid</a:t>
            </a:r>
            <a:r>
              <a:rPr lang="zh-CN" altLang="en-US" dirty="0"/>
              <a:t>函数</a:t>
            </a:r>
            <a:r>
              <a:rPr kumimoji="1" lang="zh-CN" altLang="en-US" dirty="0">
                <a:latin typeface="微软雅黑" pitchFamily="34" charset="-122"/>
                <a:ea typeface="微软雅黑" pitchFamily="34" charset="-122"/>
              </a:rPr>
              <a:t>为</a:t>
            </a:r>
            <a:r>
              <a:rPr kumimoji="1" lang="zh-CN" altLang="en-US" dirty="0" smtClean="0">
                <a:latin typeface="微软雅黑" pitchFamily="34" charset="-122"/>
                <a:ea typeface="微软雅黑" pitchFamily="34" charset="-122"/>
              </a:rPr>
              <a:t>：</a:t>
            </a:r>
            <a:endParaRPr kumimoji="1" lang="en-US" altLang="zh-CN" dirty="0" smtClean="0">
              <a:latin typeface="微软雅黑" pitchFamily="34" charset="-122"/>
              <a:ea typeface="微软雅黑" pitchFamily="34" charset="-122"/>
            </a:endParaRPr>
          </a:p>
          <a:p>
            <a:endParaRPr kumimoji="1" lang="en-US" altLang="zh-CN" dirty="0">
              <a:latin typeface="微软雅黑" pitchFamily="34" charset="-122"/>
              <a:ea typeface="微软雅黑" pitchFamily="34" charset="-122"/>
            </a:endParaRPr>
          </a:p>
          <a:p>
            <a:endParaRPr lang="en-US" altLang="zh-CN" dirty="0" smtClean="0"/>
          </a:p>
          <a:p>
            <a:endParaRPr lang="en-US" altLang="zh-CN" dirty="0" smtClean="0"/>
          </a:p>
          <a:p>
            <a:endParaRPr lang="en-US" altLang="zh-CN" dirty="0" smtClean="0"/>
          </a:p>
          <a:p>
            <a:r>
              <a:rPr lang="zh-CN" altLang="en-US" dirty="0" smtClean="0"/>
              <a:t>亦</a:t>
            </a:r>
            <a:r>
              <a:rPr lang="zh-CN" altLang="en-US" dirty="0"/>
              <a:t>被称为</a:t>
            </a:r>
            <a:r>
              <a:rPr lang="en-US" altLang="zh-CN" dirty="0"/>
              <a:t>logistic</a:t>
            </a:r>
            <a:r>
              <a:rPr lang="zh-CN" altLang="en-US" dirty="0"/>
              <a:t>函数或</a:t>
            </a:r>
            <a:r>
              <a:rPr lang="en-US" altLang="zh-CN" dirty="0"/>
              <a:t>logit</a:t>
            </a:r>
            <a:r>
              <a:rPr lang="zh-CN" altLang="en-US" dirty="0"/>
              <a:t>函数。</a:t>
            </a:r>
            <a:endParaRPr lang="en-US" altLang="zh-CN" dirty="0"/>
          </a:p>
          <a:p>
            <a:r>
              <a:rPr lang="zh-CN" altLang="en-US" dirty="0"/>
              <a:t> </a:t>
            </a:r>
            <a:r>
              <a:rPr lang="en-US" altLang="zh-CN" dirty="0"/>
              <a:t>Logistic</a:t>
            </a:r>
            <a:r>
              <a:rPr lang="zh-CN" altLang="en-US" dirty="0"/>
              <a:t>回归亦被称为</a:t>
            </a:r>
            <a:r>
              <a:rPr lang="en-US" altLang="zh-CN" dirty="0"/>
              <a:t>logit</a:t>
            </a:r>
            <a:r>
              <a:rPr lang="zh-CN" altLang="en-US" dirty="0"/>
              <a:t>回归。</a:t>
            </a:r>
            <a:endParaRPr lang="en-US" altLang="zh-CN" dirty="0"/>
          </a:p>
          <a:p>
            <a:endParaRPr kumimoji="1" lang="en-US" altLang="zh-CN" dirty="0">
              <a:latin typeface="微软雅黑" pitchFamily="34" charset="-122"/>
              <a:ea typeface="微软雅黑" pitchFamily="34" charset="-122"/>
            </a:endParaRPr>
          </a:p>
          <a:p>
            <a:endParaRPr kumimoji="1" lang="zh-CN" altLang="en-US" dirty="0"/>
          </a:p>
        </p:txBody>
      </p:sp>
      <p:sp>
        <p:nvSpPr>
          <p:cNvPr id="3" name="标题 2"/>
          <p:cNvSpPr>
            <a:spLocks noGrp="1"/>
          </p:cNvSpPr>
          <p:nvPr>
            <p:ph type="title"/>
          </p:nvPr>
        </p:nvSpPr>
        <p:spPr/>
        <p:txBody>
          <a:bodyPr/>
          <a:lstStyle/>
          <a:p>
            <a:r>
              <a:rPr lang="en-US" altLang="zh-CN" dirty="0" smtClean="0">
                <a:solidFill>
                  <a:schemeClr val="bg1">
                    <a:lumMod val="95000"/>
                  </a:schemeClr>
                </a:solidFill>
                <a:latin typeface="Microsoft YaHei" charset="-122"/>
                <a:ea typeface="Microsoft YaHei" charset="-122"/>
                <a:cs typeface="Microsoft YaHei" charset="-122"/>
              </a:rPr>
              <a:t>Sigmoid</a:t>
            </a:r>
            <a:r>
              <a:rPr lang="zh-CN" altLang="en-US" dirty="0">
                <a:solidFill>
                  <a:schemeClr val="bg1">
                    <a:lumMod val="95000"/>
                  </a:schemeClr>
                </a:solidFill>
                <a:latin typeface="Microsoft YaHei" charset="-122"/>
                <a:ea typeface="Microsoft YaHei" charset="-122"/>
                <a:cs typeface="Microsoft YaHei" charset="-122"/>
              </a:rPr>
              <a:t>函数</a:t>
            </a:r>
            <a:endParaRPr kumimoji="1" lang="zh-CN" altLang="en-US" dirty="0">
              <a:solidFill>
                <a:schemeClr val="bg1">
                  <a:lumMod val="95000"/>
                </a:schemeClr>
              </a:solidFill>
            </a:endParaRPr>
          </a:p>
        </p:txBody>
      </p:sp>
      <mc:AlternateContent xmlns:mc="http://schemas.openxmlformats.org/markup-compatibility/2006" xmlns:a14="http://schemas.microsoft.com/office/drawing/2010/main">
        <mc:Choice Requires="a14">
          <p:sp>
            <p:nvSpPr>
              <p:cNvPr id="4" name="矩形 3"/>
              <p:cNvSpPr/>
              <p:nvPr/>
            </p:nvSpPr>
            <p:spPr>
              <a:xfrm>
                <a:off x="1597840" y="1798952"/>
                <a:ext cx="2601418" cy="908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Cambria Math" charset="0"/>
                          <a:cs typeface="Cambria Math" charset="0"/>
                        </a:rPr>
                        <m:t>𝜎</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𝑧</m:t>
                      </m:r>
                      <m:r>
                        <a:rPr lang="en-US" altLang="zh-CN" sz="2800" b="0" i="1" smtClean="0">
                          <a:solidFill>
                            <a:srgbClr val="09405E"/>
                          </a:solidFill>
                          <a:latin typeface="Cambria Math" charset="0"/>
                          <a:ea typeface="Cambria Math" charset="0"/>
                          <a:cs typeface="Cambria Math" charset="0"/>
                        </a:rPr>
                        <m:t>)=</m:t>
                      </m:r>
                      <m:f>
                        <m:fPr>
                          <m:ctrlPr>
                            <a:rPr lang="mr-IN" altLang="zh-CN" sz="2800" i="1">
                              <a:solidFill>
                                <a:srgbClr val="09405E"/>
                              </a:solidFill>
                              <a:latin typeface="Cambria Math" charset="0"/>
                              <a:ea typeface="Cambria Math" charset="0"/>
                              <a:cs typeface="Cambria Math" charset="0"/>
                            </a:rPr>
                          </m:ctrlPr>
                        </m:fPr>
                        <m:num>
                          <m:r>
                            <a:rPr lang="en-US" altLang="zh-CN" sz="2800" i="1">
                              <a:solidFill>
                                <a:srgbClr val="09405E"/>
                              </a:solidFill>
                              <a:latin typeface="Cambria Math" charset="0"/>
                              <a:ea typeface="Cambria Math" charset="0"/>
                              <a:cs typeface="Cambria Math" charset="0"/>
                            </a:rPr>
                            <m:t>1</m:t>
                          </m:r>
                        </m:num>
                        <m:den>
                          <m:r>
                            <a:rPr lang="en-US" altLang="zh-CN" sz="2800" i="1">
                              <a:solidFill>
                                <a:srgbClr val="09405E"/>
                              </a:solidFill>
                              <a:latin typeface="Cambria Math" charset="0"/>
                              <a:ea typeface="微软雅黑" pitchFamily="34" charset="-122"/>
                            </a:rPr>
                            <m:t>1+</m:t>
                          </m:r>
                          <m:sSup>
                            <m:sSupPr>
                              <m:ctrlPr>
                                <a:rPr lang="en-US" altLang="zh-CN" sz="2800" i="1">
                                  <a:solidFill>
                                    <a:srgbClr val="09405E"/>
                                  </a:solidFill>
                                  <a:latin typeface="Cambria Math" charset="0"/>
                                  <a:ea typeface="微软雅黑" pitchFamily="34" charset="-122"/>
                                </a:rPr>
                              </m:ctrlPr>
                            </m:sSupPr>
                            <m:e>
                              <m:r>
                                <a:rPr lang="en-US" altLang="zh-CN" sz="2800" i="1">
                                  <a:solidFill>
                                    <a:srgbClr val="09405E"/>
                                  </a:solidFill>
                                  <a:latin typeface="Cambria Math" charset="0"/>
                                  <a:ea typeface="微软雅黑" pitchFamily="34" charset="-122"/>
                                </a:rPr>
                                <m:t>𝑒</m:t>
                              </m:r>
                            </m:e>
                            <m:sup>
                              <m:r>
                                <a:rPr lang="en-US" altLang="zh-CN" sz="2800" i="1">
                                  <a:solidFill>
                                    <a:srgbClr val="09405E"/>
                                  </a:solidFill>
                                  <a:latin typeface="Cambria Math" charset="0"/>
                                  <a:ea typeface="微软雅黑" pitchFamily="34" charset="-122"/>
                                </a:rPr>
                                <m:t>−</m:t>
                              </m:r>
                              <m:r>
                                <a:rPr lang="en-US" altLang="zh-CN" sz="2800" b="0" i="1">
                                  <a:solidFill>
                                    <a:srgbClr val="09405E"/>
                                  </a:solidFill>
                                  <a:latin typeface="Cambria Math" charset="0"/>
                                  <a:ea typeface="微软雅黑" pitchFamily="34" charset="-122"/>
                                </a:rPr>
                                <m:t>𝑧</m:t>
                              </m:r>
                            </m:sup>
                          </m:sSup>
                        </m:den>
                      </m:f>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597840" y="1798952"/>
                <a:ext cx="2601418" cy="908967"/>
              </a:xfrm>
              <a:prstGeom prst="rect">
                <a:avLst/>
              </a:prstGeom>
              <a:blipFill rotWithShape="0">
                <a:blip r:embed="rId2"/>
                <a:stretch>
                  <a:fillRect/>
                </a:stretch>
              </a:blipFill>
            </p:spPr>
            <p:txBody>
              <a:bodyPr/>
              <a:lstStyle/>
              <a:p>
                <a:r>
                  <a:rPr lang="zh-CN" altLang="en-US">
                    <a:noFill/>
                  </a:rPr>
                  <a:t> </a:t>
                </a:r>
              </a:p>
            </p:txBody>
          </p:sp>
        </mc:Fallback>
      </mc:AlternateContent>
      <p:sp>
        <p:nvSpPr>
          <p:cNvPr id="5" name="矩形 4"/>
          <p:cNvSpPr/>
          <p:nvPr/>
        </p:nvSpPr>
        <p:spPr>
          <a:xfrm>
            <a:off x="409549" y="6380376"/>
            <a:ext cx="11193840" cy="400110"/>
          </a:xfrm>
          <a:prstGeom prst="rect">
            <a:avLst/>
          </a:prstGeom>
        </p:spPr>
        <p:txBody>
          <a:bodyPr wrap="square">
            <a:spAutoFit/>
          </a:bodyPr>
          <a:lstStyle/>
          <a:p>
            <a:r>
              <a:rPr lang="en-US" altLang="zh-CN" sz="2000" dirty="0" smtClean="0">
                <a:solidFill>
                  <a:srgbClr val="09405E"/>
                </a:solidFill>
                <a:latin typeface="Microsoft YaHei" charset="-122"/>
                <a:ea typeface="Microsoft YaHei" charset="-122"/>
                <a:cs typeface="Microsoft YaHei" charset="-122"/>
              </a:rPr>
              <a:t>Logistic</a:t>
            </a:r>
            <a:r>
              <a:rPr lang="zh-CN" altLang="en-US" sz="2000" dirty="0" smtClean="0">
                <a:solidFill>
                  <a:srgbClr val="09405E"/>
                </a:solidFill>
                <a:latin typeface="Microsoft YaHei" charset="-122"/>
                <a:ea typeface="Microsoft YaHei" charset="-122"/>
                <a:cs typeface="Microsoft YaHei" charset="-122"/>
              </a:rPr>
              <a:t>回归虽然从</a:t>
            </a:r>
            <a:r>
              <a:rPr lang="zh-CN" altLang="en-US" sz="2000" dirty="0">
                <a:solidFill>
                  <a:srgbClr val="09405E"/>
                </a:solidFill>
                <a:latin typeface="Microsoft YaHei" charset="-122"/>
                <a:ea typeface="Microsoft YaHei" charset="-122"/>
                <a:cs typeface="Microsoft YaHei" charset="-122"/>
              </a:rPr>
              <a:t>名字上来看是</a:t>
            </a:r>
            <a:r>
              <a:rPr lang="zh-CN" altLang="en-US" sz="2000" dirty="0" smtClean="0">
                <a:solidFill>
                  <a:srgbClr val="09405E"/>
                </a:solidFill>
                <a:latin typeface="Microsoft YaHei" charset="-122"/>
                <a:ea typeface="Microsoft YaHei" charset="-122"/>
                <a:cs typeface="Microsoft YaHei" charset="-122"/>
              </a:rPr>
              <a:t>回归算法，</a:t>
            </a:r>
            <a:r>
              <a:rPr lang="zh-CN" altLang="en-US" sz="2000" dirty="0">
                <a:solidFill>
                  <a:srgbClr val="09405E"/>
                </a:solidFill>
                <a:latin typeface="Microsoft YaHei" charset="-122"/>
                <a:ea typeface="Microsoft YaHei" charset="-122"/>
                <a:cs typeface="Microsoft YaHei" charset="-122"/>
              </a:rPr>
              <a:t>但其实际上</a:t>
            </a:r>
            <a:r>
              <a:rPr lang="zh-CN" altLang="en-US" sz="2000" dirty="0" smtClean="0">
                <a:solidFill>
                  <a:srgbClr val="09405E"/>
                </a:solidFill>
                <a:latin typeface="Microsoft YaHei" charset="-122"/>
                <a:ea typeface="Microsoft YaHei" charset="-122"/>
                <a:cs typeface="Microsoft YaHei" charset="-122"/>
              </a:rPr>
              <a:t>是一</a:t>
            </a:r>
            <a:r>
              <a:rPr lang="zh-CN" altLang="en-US" sz="2000" dirty="0">
                <a:solidFill>
                  <a:srgbClr val="09405E"/>
                </a:solidFill>
                <a:latin typeface="Microsoft YaHei" charset="-122"/>
                <a:ea typeface="Microsoft YaHei" charset="-122"/>
                <a:cs typeface="Microsoft YaHei" charset="-122"/>
              </a:rPr>
              <a:t>个分类</a:t>
            </a:r>
            <a:r>
              <a:rPr lang="zh-CN" altLang="en-US" sz="2000" dirty="0" smtClean="0">
                <a:solidFill>
                  <a:srgbClr val="09405E"/>
                </a:solidFill>
                <a:latin typeface="Microsoft YaHei" charset="-122"/>
                <a:ea typeface="Microsoft YaHei" charset="-122"/>
                <a:cs typeface="Microsoft YaHei" charset="-122"/>
              </a:rPr>
              <a:t>算法。</a:t>
            </a:r>
            <a:endParaRPr lang="en-US" altLang="zh-CN" sz="2000" dirty="0" smtClean="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7" name="矩形 6"/>
              <p:cNvSpPr/>
              <p:nvPr/>
            </p:nvSpPr>
            <p:spPr>
              <a:xfrm>
                <a:off x="9650289" y="3831698"/>
                <a:ext cx="4537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rPr>
                        <m:t>𝑧</m:t>
                      </m:r>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9650289" y="3831698"/>
                <a:ext cx="453714" cy="523220"/>
              </a:xfrm>
              <a:prstGeom prst="rect">
                <a:avLst/>
              </a:prstGeom>
              <a:blipFill rotWithShape="0">
                <a:blip r:embed="rId3"/>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3974" y="814845"/>
            <a:ext cx="4792631" cy="3225067"/>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1540523" y="3099299"/>
                <a:ext cx="4033284" cy="913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i="1" smtClean="0">
                              <a:solidFill>
                                <a:srgbClr val="09405E"/>
                              </a:solidFill>
                              <a:latin typeface="Cambria Math" charset="0"/>
                              <a:ea typeface="Cambria Math" charset="0"/>
                              <a:cs typeface="Cambria Math" charset="0"/>
                            </a:rPr>
                          </m:ctrlPr>
                        </m:fPr>
                        <m:num>
                          <m:r>
                            <a:rPr lang="en-US" altLang="zh-CN" sz="2800" b="0" i="1" smtClean="0">
                              <a:solidFill>
                                <a:srgbClr val="09405E"/>
                              </a:solidFill>
                              <a:latin typeface="Cambria Math" charset="0"/>
                              <a:ea typeface="Cambria Math" charset="0"/>
                              <a:cs typeface="Cambria Math" charset="0"/>
                            </a:rPr>
                            <m:t>𝑑</m:t>
                          </m:r>
                          <m:r>
                            <a:rPr lang="en-US" altLang="zh-CN" sz="2800" i="1">
                              <a:solidFill>
                                <a:srgbClr val="09405E"/>
                              </a:solidFill>
                              <a:latin typeface="Cambria Math" charset="0"/>
                              <a:ea typeface="Cambria Math" charset="0"/>
                              <a:cs typeface="Cambria Math" charset="0"/>
                            </a:rPr>
                            <m:t>𝜎</m:t>
                          </m:r>
                          <m:r>
                            <a:rPr lang="en-U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𝑧</m:t>
                          </m:r>
                          <m:r>
                            <a:rPr lang="en-US" altLang="zh-CN" sz="2800" i="1">
                              <a:solidFill>
                                <a:srgbClr val="09405E"/>
                              </a:solidFill>
                              <a:latin typeface="Cambria Math" charset="0"/>
                              <a:ea typeface="Cambria Math" charset="0"/>
                              <a:cs typeface="Cambria Math" charset="0"/>
                            </a:rPr>
                            <m:t>) </m:t>
                          </m:r>
                        </m:num>
                        <m:den>
                          <m:r>
                            <a:rPr lang="en-US" altLang="zh-CN" sz="2800" b="0" i="1" smtClean="0">
                              <a:solidFill>
                                <a:srgbClr val="09405E"/>
                              </a:solidFill>
                              <a:latin typeface="Cambria Math" charset="0"/>
                              <a:ea typeface="微软雅黑" pitchFamily="34" charset="-122"/>
                            </a:rPr>
                            <m:t>𝑑𝑧</m:t>
                          </m:r>
                        </m:den>
                      </m:f>
                      <m:r>
                        <a:rPr lang="en-U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𝜎</m:t>
                      </m:r>
                      <m:r>
                        <a:rPr lang="en-U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𝑧</m:t>
                      </m:r>
                      <m:r>
                        <a:rPr lang="en-US" altLang="zh-CN" sz="2800" i="1">
                          <a:solidFill>
                            <a:srgbClr val="09405E"/>
                          </a:solidFill>
                          <a:latin typeface="Cambria Math" charset="0"/>
                          <a:ea typeface="Cambria Math" charset="0"/>
                          <a:cs typeface="Cambria Math" charset="0"/>
                        </a:rPr>
                        <m:t>)</m:t>
                      </m:r>
                      <m:d>
                        <m:dPr>
                          <m:ctrlPr>
                            <a:rPr lang="is-IS" altLang="zh-CN" sz="2800" i="1" smtClean="0">
                              <a:solidFill>
                                <a:srgbClr val="09405E"/>
                              </a:solidFill>
                              <a:latin typeface="Cambria Math" charset="0"/>
                              <a:ea typeface="Cambria Math" charset="0"/>
                              <a:cs typeface="Cambria Math" charset="0"/>
                            </a:rPr>
                          </m:ctrlPr>
                        </m:dPr>
                        <m:e>
                          <m:r>
                            <a:rPr lang="en-US" altLang="zh-CN" sz="2800" b="0" i="1" smtClean="0">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Cambria Math" charset="0"/>
                              <a:cs typeface="Cambria Math" charset="0"/>
                            </a:rPr>
                            <m:t>𝜎</m:t>
                          </m:r>
                          <m:r>
                            <a:rPr lang="en-U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𝑧</m:t>
                          </m:r>
                          <m:r>
                            <a:rPr lang="en-US" altLang="zh-CN" sz="2800" i="1">
                              <a:solidFill>
                                <a:srgbClr val="09405E"/>
                              </a:solidFill>
                              <a:latin typeface="Cambria Math" charset="0"/>
                              <a:ea typeface="Cambria Math" charset="0"/>
                              <a:cs typeface="Cambria Math" charset="0"/>
                            </a:rPr>
                            <m:t>)</m:t>
                          </m:r>
                        </m:e>
                      </m:d>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1540523" y="3099299"/>
                <a:ext cx="4033284" cy="913007"/>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9473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smtClean="0"/>
              <a:t>混淆矩阵</a:t>
            </a:r>
            <a:endParaRPr kumimoji="1" lang="zh-CN" altLang="en-US" dirty="0"/>
          </a:p>
        </p:txBody>
      </p:sp>
      <p:sp>
        <p:nvSpPr>
          <p:cNvPr id="3" name="标题 2"/>
          <p:cNvSpPr>
            <a:spLocks noGrp="1"/>
          </p:cNvSpPr>
          <p:nvPr>
            <p:ph type="title"/>
          </p:nvPr>
        </p:nvSpPr>
        <p:spPr/>
        <p:txBody>
          <a:bodyPr/>
          <a:lstStyle/>
          <a:p>
            <a:r>
              <a:rPr kumimoji="1" lang="zh-CN" altLang="en-US" dirty="0" smtClean="0"/>
              <a:t>两类分类任务的评价指标</a:t>
            </a:r>
            <a:endParaRPr kumimoji="1" lang="zh-CN" altLang="en-US" dirty="0"/>
          </a:p>
        </p:txBody>
      </p:sp>
      <p:graphicFrame>
        <p:nvGraphicFramePr>
          <p:cNvPr id="4" name="Object 5"/>
          <p:cNvGraphicFramePr>
            <a:graphicFrameLocks noChangeAspect="1"/>
          </p:cNvGraphicFramePr>
          <p:nvPr>
            <p:extLst/>
          </p:nvPr>
        </p:nvGraphicFramePr>
        <p:xfrm>
          <a:off x="8209240" y="1697721"/>
          <a:ext cx="638175" cy="404813"/>
        </p:xfrm>
        <a:graphic>
          <a:graphicData uri="http://schemas.openxmlformats.org/presentationml/2006/ole">
            <mc:AlternateContent xmlns:mc="http://schemas.openxmlformats.org/markup-compatibility/2006">
              <mc:Choice xmlns:v="urn:schemas-microsoft-com:vml" Requires="v">
                <p:oleObj spid="_x0000_s55355" name="Equation" r:id="rId4" imgW="355292" imgH="203024" progId="">
                  <p:embed/>
                </p:oleObj>
              </mc:Choice>
              <mc:Fallback>
                <p:oleObj name="Equation" r:id="rId4" imgW="355292" imgH="20302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9240" y="1697721"/>
                        <a:ext cx="638175"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extLst/>
          </p:nvPr>
        </p:nvGraphicFramePr>
        <p:xfrm>
          <a:off x="8163203" y="2056496"/>
          <a:ext cx="684212" cy="404813"/>
        </p:xfrm>
        <a:graphic>
          <a:graphicData uri="http://schemas.openxmlformats.org/presentationml/2006/ole">
            <mc:AlternateContent xmlns:mc="http://schemas.openxmlformats.org/markup-compatibility/2006">
              <mc:Choice xmlns:v="urn:schemas-microsoft-com:vml" Requires="v">
                <p:oleObj spid="_x0000_s55356" name="Equation" r:id="rId6" imgW="380835" imgH="203112" progId="">
                  <p:embed/>
                </p:oleObj>
              </mc:Choice>
              <mc:Fallback>
                <p:oleObj name="Equation" r:id="rId6" imgW="380835" imgH="203112"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3203" y="2056496"/>
                        <a:ext cx="684212"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7"/>
          <p:cNvGraphicFramePr>
            <a:graphicFrameLocks noChangeAspect="1"/>
          </p:cNvGraphicFramePr>
          <p:nvPr>
            <p:extLst/>
          </p:nvPr>
        </p:nvGraphicFramePr>
        <p:xfrm>
          <a:off x="9063315" y="1337359"/>
          <a:ext cx="638175" cy="404812"/>
        </p:xfrm>
        <a:graphic>
          <a:graphicData uri="http://schemas.openxmlformats.org/presentationml/2006/ole">
            <mc:AlternateContent xmlns:mc="http://schemas.openxmlformats.org/markup-compatibility/2006">
              <mc:Choice xmlns:v="urn:schemas-microsoft-com:vml" Requires="v">
                <p:oleObj spid="_x0000_s55357" name="Equation" r:id="rId8" imgW="355292" imgH="203024" progId="">
                  <p:embed/>
                </p:oleObj>
              </mc:Choice>
              <mc:Fallback>
                <p:oleObj name="Equation" r:id="rId8" imgW="355292" imgH="203024"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3315" y="1337359"/>
                        <a:ext cx="6381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8"/>
          <p:cNvGraphicFramePr>
            <a:graphicFrameLocks noChangeAspect="1"/>
          </p:cNvGraphicFramePr>
          <p:nvPr>
            <p:extLst/>
          </p:nvPr>
        </p:nvGraphicFramePr>
        <p:xfrm>
          <a:off x="9999940" y="1337359"/>
          <a:ext cx="684213" cy="404812"/>
        </p:xfrm>
        <a:graphic>
          <a:graphicData uri="http://schemas.openxmlformats.org/presentationml/2006/ole">
            <mc:AlternateContent xmlns:mc="http://schemas.openxmlformats.org/markup-compatibility/2006">
              <mc:Choice xmlns:v="urn:schemas-microsoft-com:vml" Requires="v">
                <p:oleObj spid="_x0000_s55358" name="Equation" r:id="rId10" imgW="380835" imgH="203112" progId="">
                  <p:embed/>
                </p:oleObj>
              </mc:Choice>
              <mc:Fallback>
                <p:oleObj name="Equation" r:id="rId10" imgW="380835" imgH="203112"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940" y="1337359"/>
                        <a:ext cx="6842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表格 3"/>
          <p:cNvGraphicFramePr>
            <a:graphicFrameLocks noGrp="1"/>
          </p:cNvGraphicFramePr>
          <p:nvPr>
            <p:extLst/>
          </p:nvPr>
        </p:nvGraphicFramePr>
        <p:xfrm>
          <a:off x="8127508" y="1336813"/>
          <a:ext cx="3528392" cy="1712912"/>
        </p:xfrm>
        <a:graphic>
          <a:graphicData uri="http://schemas.openxmlformats.org/drawingml/2006/table">
            <a:tbl>
              <a:tblPr firstRow="1" bandRow="1">
                <a:tableStyleId>{5C22544A-7EE6-4342-B048-85BDC9FD1C3A}</a:tableStyleId>
              </a:tblPr>
              <a:tblGrid>
                <a:gridCol w="867273">
                  <a:extLst>
                    <a:ext uri="{9D8B030D-6E8A-4147-A177-3AD203B41FA5}">
                      <a16:colId xmlns="" xmlns:a16="http://schemas.microsoft.com/office/drawing/2014/main" val="20000"/>
                    </a:ext>
                  </a:extLst>
                </a:gridCol>
                <a:gridCol w="1156363">
                  <a:extLst>
                    <a:ext uri="{9D8B030D-6E8A-4147-A177-3AD203B41FA5}">
                      <a16:colId xmlns="" xmlns:a16="http://schemas.microsoft.com/office/drawing/2014/main" val="20001"/>
                    </a:ext>
                  </a:extLst>
                </a:gridCol>
                <a:gridCol w="784676">
                  <a:extLst>
                    <a:ext uri="{9D8B030D-6E8A-4147-A177-3AD203B41FA5}">
                      <a16:colId xmlns="" xmlns:a16="http://schemas.microsoft.com/office/drawing/2014/main" val="20002"/>
                    </a:ext>
                  </a:extLst>
                </a:gridCol>
                <a:gridCol w="720080">
                  <a:extLst>
                    <a:ext uri="{9D8B030D-6E8A-4147-A177-3AD203B41FA5}">
                      <a16:colId xmlns="" xmlns:a16="http://schemas.microsoft.com/office/drawing/2014/main" val="20003"/>
                    </a:ext>
                  </a:extLst>
                </a:gridCol>
              </a:tblGrid>
              <a:tr h="375920">
                <a:tc>
                  <a:txBody>
                    <a:bodyPr/>
                    <a:lstStyle/>
                    <a:p>
                      <a:r>
                        <a:rPr lang="en-US" altLang="zh-CN" sz="1900" dirty="0" smtClean="0"/>
                        <a:t>y</a:t>
                      </a:r>
                      <a:endParaRPr lang="zh-CN" altLang="en-US" sz="19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zh-CN" altLang="en-US" sz="19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900" dirty="0" smtClean="0">
                          <a:solidFill>
                            <a:schemeClr val="tx1"/>
                          </a:solidFill>
                        </a:rPr>
                        <a:t>  </a:t>
                      </a:r>
                      <a:r>
                        <a:rPr lang="el-GR" altLang="zh-CN" sz="1900" dirty="0" smtClean="0">
                          <a:solidFill>
                            <a:schemeClr val="tx1"/>
                          </a:solidFill>
                        </a:rPr>
                        <a:t>Σ</a:t>
                      </a: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altLang="zh-CN" sz="2000" dirty="0" smtClean="0">
                          <a:latin typeface="Microsoft YaHei" charset="-122"/>
                          <a:ea typeface="Microsoft YaHei" charset="-122"/>
                          <a:cs typeface="Microsoft YaHei" charset="-122"/>
                        </a:rPr>
                        <a:t>  TP         </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2000" dirty="0" smtClean="0">
                          <a:latin typeface="Microsoft YaHei" charset="-122"/>
                          <a:ea typeface="Microsoft YaHei" charset="-122"/>
                          <a:cs typeface="Microsoft YaHei" charset="-122"/>
                        </a:rPr>
                        <a:t>FN</a:t>
                      </a:r>
                      <a:endParaRPr lang="zh-CN" altLang="en-US" sz="2000" dirty="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190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blipFill rotWithShape="1">
                      <a:blip r:embed="rId12"/>
                      <a:stretch>
                        <a:fillRect l="-391525" t="-100000" b="-258462"/>
                      </a:stretch>
                    </a:blipFill>
                  </a:tcPr>
                </a:tc>
                <a:extLst>
                  <a:ext uri="{0D108BD9-81ED-4DB2-BD59-A6C34878D82A}">
                    <a16:rowId xmlns="" xmlns:a16="http://schemas.microsoft.com/office/drawing/2014/main" val="10001"/>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noFill/>
                  </a:tcPr>
                </a:tc>
                <a:tc>
                  <a:txBody>
                    <a:bodyPr/>
                    <a:lstStyle/>
                    <a:p>
                      <a:pPr algn="ctr"/>
                      <a:r>
                        <a:rPr lang="en-US" altLang="zh-CN" sz="2000" dirty="0" smtClean="0">
                          <a:latin typeface="Microsoft YaHei" charset="-122"/>
                          <a:ea typeface="Microsoft YaHei" charset="-122"/>
                          <a:cs typeface="Microsoft YaHei" charset="-122"/>
                        </a:rPr>
                        <a:t>  FP</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noFill/>
                  </a:tcPr>
                </a:tc>
                <a:tc>
                  <a:txBody>
                    <a:bodyPr/>
                    <a:lstStyle/>
                    <a:p>
                      <a:pPr algn="ctr"/>
                      <a:r>
                        <a:rPr lang="en-US" altLang="zh-CN" sz="2000" dirty="0" smtClean="0">
                          <a:latin typeface="Microsoft YaHei" charset="-122"/>
                          <a:ea typeface="Microsoft YaHei" charset="-122"/>
                          <a:cs typeface="Microsoft YaHei" charset="-122"/>
                        </a:rPr>
                        <a:t>TN</a:t>
                      </a:r>
                      <a:endParaRPr lang="zh-CN" altLang="en-US" sz="2000" dirty="0">
                        <a:latin typeface="Microsoft YaHei" charset="-122"/>
                        <a:ea typeface="Microsoft YaHei" charset="-122"/>
                        <a:cs typeface="Microsoft YaHei" charset="-122"/>
                      </a:endParaRPr>
                    </a:p>
                  </a:txBody>
                  <a:tcPr>
                    <a:noFill/>
                  </a:tcPr>
                </a:tc>
                <a:tc>
                  <a:txBody>
                    <a:bodyPr/>
                    <a:lstStyle/>
                    <a:p>
                      <a:pPr algn="ctr"/>
                      <a:endParaRPr lang="en-US" sz="1900" dirty="0">
                        <a:latin typeface="Microsoft YaHei" charset="-122"/>
                        <a:ea typeface="Microsoft YaHei" charset="-122"/>
                        <a:cs typeface="Microsoft YaHei" charset="-122"/>
                      </a:endParaRPr>
                    </a:p>
                  </a:txBody>
                  <a:tcPr>
                    <a:blipFill rotWithShape="1">
                      <a:blip r:embed="rId12"/>
                      <a:stretch>
                        <a:fillRect l="-391525" t="-196970" b="-154545"/>
                      </a:stretch>
                    </a:blipFill>
                  </a:tcPr>
                </a:tc>
                <a:extLst>
                  <a:ext uri="{0D108BD9-81ED-4DB2-BD59-A6C34878D82A}">
                    <a16:rowId xmlns="" xmlns:a16="http://schemas.microsoft.com/office/drawing/2014/main" val="10002"/>
                  </a:ext>
                </a:extLst>
              </a:tr>
              <a:tr h="539432">
                <a:tc>
                  <a:txBody>
                    <a:bodyPr/>
                    <a:lstStyle/>
                    <a:p>
                      <a:r>
                        <a:rPr lang="en-US" altLang="zh-CN" sz="2000" dirty="0" smtClean="0"/>
                        <a:t>   </a:t>
                      </a:r>
                      <a:r>
                        <a:rPr lang="el-GR" altLang="zh-CN" sz="2000" dirty="0" smtClean="0">
                          <a:latin typeface="Microsoft YaHei" charset="-122"/>
                          <a:ea typeface="Microsoft YaHei" charset="-122"/>
                          <a:cs typeface="Microsoft YaHei" charset="-122"/>
                        </a:rPr>
                        <a:t>Σ</a:t>
                      </a:r>
                      <a:endParaRPr lang="zh-CN" altLang="en-US" sz="2000" dirty="0">
                        <a:latin typeface="Microsoft YaHei" charset="-122"/>
                        <a:ea typeface="Microsoft YaHei" charset="-122"/>
                        <a:cs typeface="Microsoft YaHei" charset="-122"/>
                      </a:endParaRPr>
                    </a:p>
                  </a:txBody>
                  <a:tcPr>
                    <a:lnR w="12700" cap="flat" cmpd="sng" algn="ctr">
                      <a:solidFill>
                        <a:schemeClr val="tx1"/>
                      </a:solidFill>
                      <a:prstDash val="solid"/>
                      <a:round/>
                      <a:headEnd type="none" w="med" len="med"/>
                      <a:tailEnd type="none" w="med" len="med"/>
                    </a:lnR>
                    <a:noFill/>
                  </a:tcPr>
                </a:tc>
                <a:tc>
                  <a:txBody>
                    <a:bodyPr/>
                    <a:lstStyle/>
                    <a:p>
                      <a:endParaRPr lang="zh-CN" altLang="en-US" sz="2000" dirty="0"/>
                    </a:p>
                  </a:txBody>
                  <a:tcPr>
                    <a:lnL w="12700" cap="flat" cmpd="sng" algn="ctr">
                      <a:solidFill>
                        <a:schemeClr val="tx1"/>
                      </a:solidFill>
                      <a:prstDash val="solid"/>
                      <a:round/>
                      <a:headEnd type="none" w="med" len="med"/>
                      <a:tailEnd type="none" w="med" len="med"/>
                    </a:lnL>
                    <a:noFill/>
                  </a:tcPr>
                </a:tc>
                <a:tc>
                  <a:txBody>
                    <a:bodyPr/>
                    <a:lstStyle/>
                    <a:p>
                      <a:endParaRPr lang="zh-CN" altLang="en-US" sz="2000" dirty="0"/>
                    </a:p>
                  </a:txBody>
                  <a:tcPr>
                    <a:noFill/>
                  </a:tcPr>
                </a:tc>
                <a:tc>
                  <a:txBody>
                    <a:bodyPr/>
                    <a:lstStyle/>
                    <a:p>
                      <a:endParaRPr lang="zh-CN" altLang="en-US" sz="2000" dirty="0"/>
                    </a:p>
                  </a:txBody>
                  <a:tcPr>
                    <a:noFill/>
                  </a:tcPr>
                </a:tc>
                <a:extLst>
                  <a:ext uri="{0D108BD9-81ED-4DB2-BD59-A6C34878D82A}">
                    <a16:rowId xmlns="" xmlns:a16="http://schemas.microsoft.com/office/drawing/2014/main" val="10003"/>
                  </a:ext>
                </a:extLst>
              </a:tr>
            </a:tbl>
          </a:graphicData>
        </a:graphic>
      </p:graphicFrame>
      <p:graphicFrame>
        <p:nvGraphicFramePr>
          <p:cNvPr id="9" name="Object 11"/>
          <p:cNvGraphicFramePr>
            <a:graphicFrameLocks noChangeAspect="1"/>
          </p:cNvGraphicFramePr>
          <p:nvPr>
            <p:extLst/>
          </p:nvPr>
        </p:nvGraphicFramePr>
        <p:xfrm>
          <a:off x="9447761" y="2508934"/>
          <a:ext cx="347663" cy="428625"/>
        </p:xfrm>
        <a:graphic>
          <a:graphicData uri="http://schemas.openxmlformats.org/presentationml/2006/ole">
            <mc:AlternateContent xmlns:mc="http://schemas.openxmlformats.org/markup-compatibility/2006">
              <mc:Choice xmlns:v="urn:schemas-microsoft-com:vml" Requires="v">
                <p:oleObj spid="_x0000_s55359" name="Equation" r:id="rId13" imgW="228501" imgH="253890" progId="">
                  <p:embed/>
                </p:oleObj>
              </mc:Choice>
              <mc:Fallback>
                <p:oleObj name="Equation" r:id="rId13" imgW="228501" imgH="25389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7761" y="2508934"/>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3"/>
          <p:cNvGraphicFramePr>
            <a:graphicFrameLocks noChangeAspect="1"/>
          </p:cNvGraphicFramePr>
          <p:nvPr>
            <p:extLst/>
          </p:nvPr>
        </p:nvGraphicFramePr>
        <p:xfrm>
          <a:off x="10516149" y="2488296"/>
          <a:ext cx="347663" cy="428625"/>
        </p:xfrm>
        <a:graphic>
          <a:graphicData uri="http://schemas.openxmlformats.org/presentationml/2006/ole">
            <mc:AlternateContent xmlns:mc="http://schemas.openxmlformats.org/markup-compatibility/2006">
              <mc:Choice xmlns:v="urn:schemas-microsoft-com:vml" Requires="v">
                <p:oleObj spid="_x0000_s55360" name="Equation" r:id="rId15" imgW="228501" imgH="253890" progId="">
                  <p:embed/>
                </p:oleObj>
              </mc:Choice>
              <mc:Fallback>
                <p:oleObj name="Equation" r:id="rId15" imgW="228501" imgH="25389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16149" y="2488296"/>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p:cNvSpPr txBox="1"/>
          <p:nvPr/>
        </p:nvSpPr>
        <p:spPr>
          <a:xfrm>
            <a:off x="6824223" y="1871701"/>
            <a:ext cx="1344151" cy="461665"/>
          </a:xfrm>
          <a:prstGeom prst="rect">
            <a:avLst/>
          </a:prstGeom>
          <a:noFill/>
        </p:spPr>
        <p:txBody>
          <a:bodyPr wrap="square" rtlCol="0">
            <a:spAutoFit/>
          </a:bodyPr>
          <a:lstStyle/>
          <a:p>
            <a:r>
              <a:rPr kumimoji="1" lang="zh-CN" altLang="en-US" sz="2400" smtClean="0">
                <a:solidFill>
                  <a:srgbClr val="09405E"/>
                </a:solidFill>
                <a:latin typeface="Microsoft YaHei" charset="-122"/>
                <a:ea typeface="Microsoft YaHei" charset="-122"/>
                <a:cs typeface="Microsoft YaHei" charset="-122"/>
              </a:rPr>
              <a:t>真</a:t>
            </a:r>
            <a:r>
              <a:rPr kumimoji="1" lang="zh-CN" altLang="en-US" sz="2400" dirty="0">
                <a:solidFill>
                  <a:srgbClr val="09405E"/>
                </a:solidFill>
                <a:latin typeface="Microsoft YaHei" charset="-122"/>
                <a:ea typeface="Microsoft YaHei" charset="-122"/>
                <a:cs typeface="Microsoft YaHei" charset="-122"/>
              </a:rPr>
              <a:t>值</a:t>
            </a:r>
          </a:p>
        </p:txBody>
      </p:sp>
      <p:sp>
        <p:nvSpPr>
          <p:cNvPr id="12" name="文本框 11"/>
          <p:cNvSpPr txBox="1"/>
          <p:nvPr/>
        </p:nvSpPr>
        <p:spPr>
          <a:xfrm>
            <a:off x="9543764" y="832757"/>
            <a:ext cx="1344151" cy="461665"/>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预测值</a:t>
            </a:r>
          </a:p>
        </p:txBody>
      </p:sp>
      <p:graphicFrame>
        <p:nvGraphicFramePr>
          <p:cNvPr id="22" name="Object 11"/>
          <p:cNvGraphicFramePr>
            <a:graphicFrameLocks noChangeAspect="1"/>
          </p:cNvGraphicFramePr>
          <p:nvPr>
            <p:extLst>
              <p:ext uri="{D42A27DB-BD31-4B8C-83A1-F6EECF244321}">
                <p14:modId xmlns:p14="http://schemas.microsoft.com/office/powerpoint/2010/main" val="1836944703"/>
              </p:ext>
            </p:extLst>
          </p:nvPr>
        </p:nvGraphicFramePr>
        <p:xfrm>
          <a:off x="8628611" y="2312297"/>
          <a:ext cx="347663" cy="428625"/>
        </p:xfrm>
        <a:graphic>
          <a:graphicData uri="http://schemas.openxmlformats.org/presentationml/2006/ole">
            <mc:AlternateContent xmlns:mc="http://schemas.openxmlformats.org/markup-compatibility/2006">
              <mc:Choice xmlns:v="urn:schemas-microsoft-com:vml" Requires="v">
                <p:oleObj spid="_x0000_s55361" name="Equation" r:id="rId17" imgW="228501" imgH="253890" progId="">
                  <p:embed/>
                </p:oleObj>
              </mc:Choice>
              <mc:Fallback>
                <p:oleObj name="Equation" r:id="rId17" imgW="228501" imgH="25389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28611" y="2312297"/>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本框 23"/>
          <p:cNvSpPr txBox="1"/>
          <p:nvPr/>
        </p:nvSpPr>
        <p:spPr>
          <a:xfrm>
            <a:off x="323991" y="3820833"/>
            <a:ext cx="3221865" cy="1200329"/>
          </a:xfrm>
          <a:prstGeom prst="rect">
            <a:avLst/>
          </a:prstGeom>
          <a:noFill/>
        </p:spPr>
        <p:txBody>
          <a:bodyPr wrap="square" rtlCol="0">
            <a:spAutoFit/>
          </a:bodyPr>
          <a:lstStyle/>
          <a:p>
            <a:r>
              <a:rPr kumimoji="1" lang="zh-CN" altLang="en-US" sz="2400" dirty="0" smtClean="0">
                <a:solidFill>
                  <a:srgbClr val="09405E"/>
                </a:solidFill>
                <a:latin typeface="Microsoft YaHei" charset="-122"/>
                <a:ea typeface="Microsoft YaHei" charset="-122"/>
                <a:cs typeface="Microsoft YaHei" charset="-122"/>
              </a:rPr>
              <a:t>精度、准确率：预测</a:t>
            </a:r>
            <a:r>
              <a:rPr kumimoji="1" lang="zh-CN" altLang="en-US" sz="2400" dirty="0">
                <a:solidFill>
                  <a:srgbClr val="09405E"/>
                </a:solidFill>
                <a:latin typeface="Microsoft YaHei" charset="-122"/>
                <a:ea typeface="Microsoft YaHei" charset="-122"/>
                <a:cs typeface="Microsoft YaHei" charset="-122"/>
              </a:rPr>
              <a:t>结果为真的样本中真正为真的比例</a:t>
            </a:r>
          </a:p>
        </p:txBody>
      </p:sp>
      <p:sp>
        <p:nvSpPr>
          <p:cNvPr id="25" name="文本框 24"/>
          <p:cNvSpPr txBox="1"/>
          <p:nvPr/>
        </p:nvSpPr>
        <p:spPr>
          <a:xfrm>
            <a:off x="4096729" y="3785907"/>
            <a:ext cx="3765265" cy="1569660"/>
          </a:xfrm>
          <a:prstGeom prst="rect">
            <a:avLst/>
          </a:prstGeom>
          <a:noFill/>
        </p:spPr>
        <p:txBody>
          <a:bodyPr wrap="square" rtlCol="0">
            <a:spAutoFit/>
          </a:bodyPr>
          <a:lstStyle/>
          <a:p>
            <a:r>
              <a:rPr kumimoji="1" lang="zh-CN" altLang="en-US" sz="2400" dirty="0" smtClean="0">
                <a:solidFill>
                  <a:srgbClr val="09405E"/>
                </a:solidFill>
                <a:latin typeface="Microsoft YaHei" charset="-122"/>
                <a:ea typeface="Microsoft YaHei" charset="-122"/>
                <a:cs typeface="Microsoft YaHei" charset="-122"/>
              </a:rPr>
              <a:t>召回率</a:t>
            </a:r>
            <a:r>
              <a:rPr kumimoji="1" lang="zh-CN" altLang="en-US" sz="2400" dirty="0">
                <a:solidFill>
                  <a:srgbClr val="09405E"/>
                </a:solidFill>
                <a:latin typeface="Microsoft YaHei" charset="-122"/>
                <a:ea typeface="Microsoft YaHei" charset="-122"/>
                <a:cs typeface="Microsoft YaHei" charset="-122"/>
              </a:rPr>
              <a:t>：</a:t>
            </a:r>
            <a:r>
              <a:rPr kumimoji="1" lang="zh-CN" altLang="en-US" sz="2400" dirty="0" smtClean="0">
                <a:solidFill>
                  <a:srgbClr val="09405E"/>
                </a:solidFill>
                <a:latin typeface="Microsoft YaHei" charset="-122"/>
                <a:ea typeface="Microsoft YaHei" charset="-122"/>
                <a:cs typeface="Microsoft YaHei" charset="-122"/>
              </a:rPr>
              <a:t>预测</a:t>
            </a:r>
            <a:r>
              <a:rPr kumimoji="1" lang="zh-CN" altLang="en-US" sz="2400" dirty="0">
                <a:solidFill>
                  <a:srgbClr val="09405E"/>
                </a:solidFill>
                <a:latin typeface="Microsoft YaHei" charset="-122"/>
                <a:ea typeface="Microsoft YaHei" charset="-122"/>
                <a:cs typeface="Microsoft YaHei" charset="-122"/>
              </a:rPr>
              <a:t>结果召回了多少真正的真</a:t>
            </a:r>
            <a:r>
              <a:rPr kumimoji="1" lang="zh-CN" altLang="en-US" sz="2400" dirty="0" smtClean="0">
                <a:solidFill>
                  <a:srgbClr val="09405E"/>
                </a:solidFill>
                <a:latin typeface="Microsoft YaHei" charset="-122"/>
                <a:ea typeface="Microsoft YaHei" charset="-122"/>
                <a:cs typeface="Microsoft YaHei" charset="-122"/>
              </a:rPr>
              <a:t>样本；</a:t>
            </a:r>
            <a:endParaRPr kumimoji="1" lang="en-US" altLang="zh-CN" sz="2400" dirty="0" smtClean="0">
              <a:solidFill>
                <a:srgbClr val="09405E"/>
              </a:solidFill>
              <a:latin typeface="Microsoft YaHei" charset="-122"/>
              <a:ea typeface="Microsoft YaHei" charset="-122"/>
              <a:cs typeface="Microsoft YaHei" charset="-122"/>
            </a:endParaRPr>
          </a:p>
          <a:p>
            <a:r>
              <a:rPr kumimoji="1" lang="zh-CN" altLang="en-US" sz="2400" dirty="0">
                <a:solidFill>
                  <a:srgbClr val="09405E"/>
                </a:solidFill>
                <a:latin typeface="Microsoft YaHei" charset="-122"/>
                <a:ea typeface="Microsoft YaHei" charset="-122"/>
                <a:cs typeface="Microsoft YaHei" charset="-122"/>
              </a:rPr>
              <a:t>真阳率</a:t>
            </a:r>
            <a:r>
              <a:rPr kumimoji="1" lang="zh-CN" altLang="en-US" sz="2400" dirty="0" smtClean="0">
                <a:solidFill>
                  <a:srgbClr val="09405E"/>
                </a:solidFill>
                <a:latin typeface="Microsoft YaHei" charset="-122"/>
                <a:ea typeface="Microsoft YaHei" charset="-122"/>
                <a:cs typeface="Microsoft YaHei" charset="-122"/>
              </a:rPr>
              <a:t>：有多少真正的正样本被预测为真</a:t>
            </a:r>
            <a:endParaRPr kumimoji="1" lang="zh-CN" altLang="en-US" sz="2400" dirty="0">
              <a:solidFill>
                <a:srgbClr val="09405E"/>
              </a:solidFill>
              <a:latin typeface="Microsoft YaHei" charset="-122"/>
              <a:ea typeface="Microsoft YaHei" charset="-122"/>
              <a:cs typeface="Microsoft YaHei" charset="-122"/>
            </a:endParaRPr>
          </a:p>
        </p:txBody>
      </p:sp>
      <p:sp>
        <p:nvSpPr>
          <p:cNvPr id="26" name="文本框 25"/>
          <p:cNvSpPr txBox="1"/>
          <p:nvPr/>
        </p:nvSpPr>
        <p:spPr>
          <a:xfrm>
            <a:off x="8315992" y="3739740"/>
            <a:ext cx="3676527" cy="830997"/>
          </a:xfrm>
          <a:prstGeom prst="rect">
            <a:avLst/>
          </a:prstGeom>
          <a:noFill/>
        </p:spPr>
        <p:txBody>
          <a:bodyPr wrap="square" rtlCol="0">
            <a:spAutoFit/>
          </a:bodyPr>
          <a:lstStyle/>
          <a:p>
            <a:r>
              <a:rPr kumimoji="1" lang="zh-CN" altLang="en-US" sz="2400" dirty="0" smtClean="0">
                <a:solidFill>
                  <a:srgbClr val="09405E"/>
                </a:solidFill>
                <a:latin typeface="Microsoft YaHei" charset="-122"/>
                <a:ea typeface="Microsoft YaHei" charset="-122"/>
                <a:cs typeface="Microsoft YaHei" charset="-122"/>
              </a:rPr>
              <a:t>假阳率：预测</a:t>
            </a:r>
            <a:r>
              <a:rPr kumimoji="1" lang="zh-CN" altLang="en-US" sz="2400" dirty="0">
                <a:solidFill>
                  <a:srgbClr val="09405E"/>
                </a:solidFill>
                <a:latin typeface="Microsoft YaHei" charset="-122"/>
                <a:ea typeface="Microsoft YaHei" charset="-122"/>
                <a:cs typeface="Microsoft YaHei" charset="-122"/>
              </a:rPr>
              <a:t>结果将多少假的样本预测预测成了真</a:t>
            </a:r>
          </a:p>
        </p:txBody>
      </p:sp>
      <mc:AlternateContent xmlns:mc="http://schemas.openxmlformats.org/markup-compatibility/2006">
        <mc:Choice xmlns:a14="http://schemas.microsoft.com/office/drawing/2010/main" Requires="a14">
          <p:sp>
            <p:nvSpPr>
              <p:cNvPr id="27" name="文本框 26"/>
              <p:cNvSpPr txBox="1"/>
              <p:nvPr/>
            </p:nvSpPr>
            <p:spPr>
              <a:xfrm>
                <a:off x="320903" y="5320659"/>
                <a:ext cx="2068835" cy="77476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charset="0"/>
                                  <a:ea typeface="微软雅黑" pitchFamily="34" charset="-122"/>
                                </a:rPr>
                              </m:ctrlPr>
                            </m:sSubPr>
                            <m:e>
                              <m:acc>
                                <m:accPr>
                                  <m:chr m:val="̂"/>
                                  <m:ctrlPr>
                                    <a:rPr lang="en-US" altLang="zh-CN" sz="2400" b="0" i="1" smtClean="0">
                                      <a:solidFill>
                                        <a:srgbClr val="09405E"/>
                                      </a:solidFill>
                                      <a:latin typeface="Cambria Math" charset="0"/>
                                      <a:ea typeface="微软雅黑" pitchFamily="34" charset="-122"/>
                                    </a:rPr>
                                  </m:ctrlPr>
                                </m:accPr>
                                <m:e>
                                  <m:r>
                                    <a:rPr lang="en-US" altLang="zh-CN" sz="2400" b="0" i="1" smtClean="0">
                                      <a:solidFill>
                                        <a:srgbClr val="09405E"/>
                                      </a:solidFill>
                                      <a:latin typeface="Cambria Math" charset="0"/>
                                      <a:ea typeface="微软雅黑" pitchFamily="34" charset="-122"/>
                                    </a:rPr>
                                    <m:t>𝑁</m:t>
                                  </m:r>
                                </m:e>
                              </m:acc>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27" name="文本框 26"/>
              <p:cNvSpPr txBox="1">
                <a:spLocks noRot="1" noChangeAspect="1" noMove="1" noResize="1" noEditPoints="1" noAdjustHandles="1" noChangeArrowheads="1" noChangeShapeType="1" noTextEdit="1"/>
              </p:cNvSpPr>
              <p:nvPr/>
            </p:nvSpPr>
            <p:spPr>
              <a:xfrm>
                <a:off x="320903" y="5320659"/>
                <a:ext cx="2068835" cy="774764"/>
              </a:xfrm>
              <a:prstGeom prst="rect">
                <a:avLst/>
              </a:prstGeom>
              <a:blipFill rotWithShape="0">
                <a:blip r:embed="rId18"/>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4035690" y="5326387"/>
                <a:ext cx="2711768" cy="75373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TPR</m:t>
                      </m:r>
                      <m:r>
                        <a:rPr lang="en-US" altLang="zh-CN" sz="2400" b="0" i="1" smtClean="0">
                          <a:solidFill>
                            <a:srgbClr val="09405E"/>
                          </a:solidFill>
                          <a:latin typeface="Cambria Math" charset="0"/>
                          <a:ea typeface="微软雅黑" pitchFamily="34" charset="-122"/>
                        </a:rPr>
                        <m:t>=</m:t>
                      </m:r>
                      <m:r>
                        <m:rPr>
                          <m:sty m:val="p"/>
                        </m:rPr>
                        <a:rPr lang="en-US" altLang="zh-CN" sz="2400" b="0" i="0" smtClean="0">
                          <a:solidFill>
                            <a:srgbClr val="09405E"/>
                          </a:solidFill>
                          <a:latin typeface="Cambria Math" charset="0"/>
                          <a:ea typeface="微软雅黑" pitchFamily="34" charset="-122"/>
                        </a:rPr>
                        <m:t>Recall</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charset="0"/>
                                  <a:ea typeface="微软雅黑" pitchFamily="34" charset="-122"/>
                                </a:rPr>
                              </m:ctrlPr>
                            </m:sSubPr>
                            <m:e>
                              <m:r>
                                <a:rPr lang="en-US" altLang="zh-CN" sz="2400" b="0" i="1" smtClean="0">
                                  <a:solidFill>
                                    <a:srgbClr val="09405E"/>
                                  </a:solidFill>
                                  <a:latin typeface="Cambria Math" charset="0"/>
                                  <a:ea typeface="微软雅黑" pitchFamily="34" charset="-122"/>
                                </a:rPr>
                                <m:t>𝑁</m:t>
                              </m:r>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28" name="文本框 27"/>
              <p:cNvSpPr txBox="1">
                <a:spLocks noRot="1" noChangeAspect="1" noMove="1" noResize="1" noEditPoints="1" noAdjustHandles="1" noChangeArrowheads="1" noChangeShapeType="1" noTextEdit="1"/>
              </p:cNvSpPr>
              <p:nvPr/>
            </p:nvSpPr>
            <p:spPr>
              <a:xfrm>
                <a:off x="4035690" y="5326387"/>
                <a:ext cx="2711768" cy="753732"/>
              </a:xfrm>
              <a:prstGeom prst="rect">
                <a:avLst/>
              </a:prstGeom>
              <a:blipFill rotWithShape="0">
                <a:blip r:embed="rId19"/>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8371526" y="5312451"/>
                <a:ext cx="1460272" cy="75187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FPR</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𝐹𝑃</m:t>
                          </m:r>
                        </m:num>
                        <m:den>
                          <m:sSub>
                            <m:sSubPr>
                              <m:ctrlPr>
                                <a:rPr lang="en-US" altLang="zh-CN" sz="2400" b="0" i="1" smtClean="0">
                                  <a:solidFill>
                                    <a:srgbClr val="09405E"/>
                                  </a:solidFill>
                                  <a:latin typeface="Cambria Math" charset="0"/>
                                  <a:ea typeface="微软雅黑" pitchFamily="34" charset="-122"/>
                                </a:rPr>
                              </m:ctrlPr>
                            </m:sSubPr>
                            <m:e>
                              <m:r>
                                <a:rPr lang="en-US" altLang="zh-CN" sz="2400" b="0" i="1" smtClean="0">
                                  <a:solidFill>
                                    <a:srgbClr val="09405E"/>
                                  </a:solidFill>
                                  <a:latin typeface="Cambria Math" charset="0"/>
                                  <a:ea typeface="微软雅黑" pitchFamily="34" charset="-122"/>
                                </a:rPr>
                                <m:t>𝑁</m:t>
                              </m:r>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29" name="文本框 28"/>
              <p:cNvSpPr txBox="1">
                <a:spLocks noRot="1" noChangeAspect="1" noMove="1" noResize="1" noEditPoints="1" noAdjustHandles="1" noChangeArrowheads="1" noChangeShapeType="1" noTextEdit="1"/>
              </p:cNvSpPr>
              <p:nvPr/>
            </p:nvSpPr>
            <p:spPr>
              <a:xfrm>
                <a:off x="8371526" y="5312451"/>
                <a:ext cx="1460272" cy="751872"/>
              </a:xfrm>
              <a:prstGeom prst="rect">
                <a:avLst/>
              </a:prstGeom>
              <a:blipFill rotWithShape="0">
                <a:blip r:embed="rId20"/>
                <a:stretch>
                  <a:fillRect/>
                </a:stretch>
              </a:blipFill>
              <a:ln w="12700" cap="flat">
                <a:noFill/>
                <a:miter lim="400000"/>
              </a:ln>
            </p:spPr>
            <p:txBody>
              <a:bodyPr/>
              <a:lstStyle/>
              <a:p>
                <a:r>
                  <a:rPr lang="zh-CN" altLang="en-US">
                    <a:noFill/>
                  </a:rPr>
                  <a:t> </a:t>
                </a:r>
              </a:p>
            </p:txBody>
          </p:sp>
        </mc:Fallback>
      </mc:AlternateContent>
      <p:cxnSp>
        <p:nvCxnSpPr>
          <p:cNvPr id="30" name="直线连接符 29"/>
          <p:cNvCxnSpPr/>
          <p:nvPr/>
        </p:nvCxnSpPr>
        <p:spPr>
          <a:xfrm>
            <a:off x="3642731" y="3626122"/>
            <a:ext cx="0" cy="2539182"/>
          </a:xfrm>
          <a:prstGeom prst="line">
            <a:avLst/>
          </a:prstGeom>
          <a:noFill/>
          <a:ln w="25400" cap="flat">
            <a:solidFill>
              <a:schemeClr val="accent1"/>
            </a:solidFill>
            <a:prstDash val="lgDash"/>
            <a:miter lim="800000"/>
          </a:ln>
        </p:spPr>
        <p:style>
          <a:lnRef idx="0">
            <a:scrgbClr r="0" g="0" b="0"/>
          </a:lnRef>
          <a:fillRef idx="0">
            <a:scrgbClr r="0" g="0" b="0"/>
          </a:fillRef>
          <a:effectRef idx="0">
            <a:scrgbClr r="0" g="0" b="0"/>
          </a:effectRef>
          <a:fontRef idx="none"/>
        </p:style>
      </p:cxnSp>
      <p:cxnSp>
        <p:nvCxnSpPr>
          <p:cNvPr id="31" name="直线连接符 30"/>
          <p:cNvCxnSpPr/>
          <p:nvPr/>
        </p:nvCxnSpPr>
        <p:spPr>
          <a:xfrm>
            <a:off x="8040216" y="3626122"/>
            <a:ext cx="0" cy="2539182"/>
          </a:xfrm>
          <a:prstGeom prst="line">
            <a:avLst/>
          </a:prstGeom>
          <a:noFill/>
          <a:ln w="25400" cap="flat">
            <a:solidFill>
              <a:schemeClr val="accent1"/>
            </a:solidFill>
            <a:prstDash val="lgDash"/>
            <a:miter lim="800000"/>
          </a:ln>
        </p:spPr>
        <p:style>
          <a:lnRef idx="0">
            <a:scrgbClr r="0" g="0" b="0"/>
          </a:lnRef>
          <a:fillRef idx="0">
            <a:scrgbClr r="0" g="0" b="0"/>
          </a:fillRef>
          <a:effectRef idx="0">
            <a:scrgbClr r="0" g="0" b="0"/>
          </a:effectRef>
          <a:fontRef idx="none"/>
        </p:style>
      </p:cxnSp>
      <p:sp>
        <p:nvSpPr>
          <p:cNvPr id="32" name="右大括号 31"/>
          <p:cNvSpPr/>
          <p:nvPr/>
        </p:nvSpPr>
        <p:spPr>
          <a:xfrm rot="16200000">
            <a:off x="3815582" y="-253494"/>
            <a:ext cx="644608" cy="7317018"/>
          </a:xfrm>
          <a:prstGeom prst="rightBrace">
            <a:avLst/>
          </a:prstGeom>
          <a:noFill/>
          <a:ln w="44450" cap="flat">
            <a:solidFill>
              <a:schemeClr val="accent1"/>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9405E"/>
              </a:solidFill>
              <a:effectLst/>
              <a:uFillTx/>
            </a:endParaRPr>
          </a:p>
        </p:txBody>
      </p:sp>
      <p:sp>
        <p:nvSpPr>
          <p:cNvPr id="33" name="矩形 32"/>
          <p:cNvSpPr/>
          <p:nvPr/>
        </p:nvSpPr>
        <p:spPr>
          <a:xfrm>
            <a:off x="3727381" y="2811521"/>
            <a:ext cx="1188146" cy="461665"/>
          </a:xfrm>
          <a:prstGeom prst="rect">
            <a:avLst/>
          </a:prstGeom>
        </p:spPr>
        <p:txBody>
          <a:bodyPr wrap="none">
            <a:spAutoFit/>
          </a:bodyPr>
          <a:lstStyle/>
          <a:p>
            <a:r>
              <a:rPr kumimoji="1" lang="en-US" altLang="zh-CN" sz="2400" dirty="0">
                <a:solidFill>
                  <a:srgbClr val="09405E"/>
                </a:solidFill>
                <a:latin typeface="Microsoft YaHei" charset="-122"/>
                <a:ea typeface="Microsoft YaHei" charset="-122"/>
                <a:cs typeface="Microsoft YaHei" charset="-122"/>
              </a:rPr>
              <a:t>PR</a:t>
            </a:r>
            <a:r>
              <a:rPr kumimoji="1" lang="zh-CN" altLang="en-US" sz="2400" dirty="0">
                <a:solidFill>
                  <a:srgbClr val="09405E"/>
                </a:solidFill>
                <a:latin typeface="Microsoft YaHei" charset="-122"/>
                <a:ea typeface="Microsoft YaHei" charset="-122"/>
                <a:cs typeface="Microsoft YaHei" charset="-122"/>
              </a:rPr>
              <a:t>曲线</a:t>
            </a:r>
          </a:p>
        </p:txBody>
      </p:sp>
      <p:sp>
        <p:nvSpPr>
          <p:cNvPr id="34" name="右大括号 33"/>
          <p:cNvSpPr/>
          <p:nvPr/>
        </p:nvSpPr>
        <p:spPr>
          <a:xfrm rot="5400000">
            <a:off x="6748523" y="3225477"/>
            <a:ext cx="644343" cy="5947933"/>
          </a:xfrm>
          <a:prstGeom prst="rightBrace">
            <a:avLst/>
          </a:prstGeom>
          <a:noFill/>
          <a:ln w="44450" cap="flat">
            <a:solidFill>
              <a:schemeClr val="accent1"/>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9405E"/>
              </a:solidFill>
              <a:effectLst/>
              <a:uFillTx/>
            </a:endParaRPr>
          </a:p>
        </p:txBody>
      </p:sp>
      <p:sp>
        <p:nvSpPr>
          <p:cNvPr id="35" name="矩形 34"/>
          <p:cNvSpPr/>
          <p:nvPr/>
        </p:nvSpPr>
        <p:spPr>
          <a:xfrm>
            <a:off x="6240016" y="6381328"/>
            <a:ext cx="1455848" cy="461665"/>
          </a:xfrm>
          <a:prstGeom prst="rect">
            <a:avLst/>
          </a:prstGeom>
        </p:spPr>
        <p:txBody>
          <a:bodyPr wrap="none">
            <a:spAutoFit/>
          </a:bodyPr>
          <a:lstStyle/>
          <a:p>
            <a:r>
              <a:rPr kumimoji="1" lang="en-US" altLang="zh-CN" sz="2400" dirty="0" smtClean="0">
                <a:solidFill>
                  <a:srgbClr val="09405E"/>
                </a:solidFill>
                <a:latin typeface="Microsoft YaHei" charset="-122"/>
                <a:ea typeface="Microsoft YaHei" charset="-122"/>
                <a:cs typeface="Microsoft YaHei" charset="-122"/>
              </a:rPr>
              <a:t>ROC</a:t>
            </a:r>
            <a:r>
              <a:rPr kumimoji="1" lang="zh-CN" altLang="en-US" sz="2400" dirty="0" smtClean="0">
                <a:solidFill>
                  <a:srgbClr val="09405E"/>
                </a:solidFill>
                <a:latin typeface="Microsoft YaHei" charset="-122"/>
                <a:ea typeface="Microsoft YaHei" charset="-122"/>
                <a:cs typeface="Microsoft YaHei" charset="-122"/>
              </a:rPr>
              <a:t>曲线</a:t>
            </a:r>
            <a:endParaRPr kumimoji="1"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18644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t>Matthews</a:t>
            </a:r>
            <a:r>
              <a:rPr lang="zh-CN" altLang="en-US" dirty="0"/>
              <a:t>相关性系数用一个值综合混淆矩阵，度量真实值和预测值之间的相关性，定义</a:t>
            </a:r>
            <a:r>
              <a:rPr lang="zh-CN" altLang="en-US" dirty="0" smtClean="0"/>
              <a:t>为</a:t>
            </a:r>
            <a:endParaRPr lang="en-US" altLang="zh-CN" dirty="0" smtClean="0"/>
          </a:p>
          <a:p>
            <a:pPr lvl="1">
              <a:lnSpc>
                <a:spcPct val="100000"/>
              </a:lnSpc>
            </a:pPr>
            <a:endParaRPr kumimoji="1" lang="en-US" altLang="zh-CN" dirty="0"/>
          </a:p>
          <a:p>
            <a:pPr lvl="1">
              <a:lnSpc>
                <a:spcPct val="100000"/>
              </a:lnSpc>
            </a:pPr>
            <a:endParaRPr kumimoji="1" lang="en-US" altLang="zh-CN" dirty="0" smtClean="0"/>
          </a:p>
          <a:p>
            <a:pPr lvl="1">
              <a:lnSpc>
                <a:spcPct val="100000"/>
              </a:lnSpc>
            </a:pPr>
            <a:endParaRPr kumimoji="1" lang="en-US" altLang="zh-CN" dirty="0" smtClean="0"/>
          </a:p>
          <a:p>
            <a:pPr>
              <a:lnSpc>
                <a:spcPct val="100000"/>
              </a:lnSpc>
            </a:pPr>
            <a:r>
              <a:rPr lang="zh-CN" altLang="en-US" dirty="0"/>
              <a:t>分母中任意一对括号相加之和如果为</a:t>
            </a:r>
            <a:r>
              <a:rPr lang="en-US" altLang="zh-CN" dirty="0"/>
              <a:t>0</a:t>
            </a:r>
            <a:r>
              <a:rPr lang="zh-CN" altLang="en-US" dirty="0"/>
              <a:t>，那么整个</a:t>
            </a:r>
            <a:r>
              <a:rPr lang="en-US" altLang="zh-CN" dirty="0"/>
              <a:t>MCC</a:t>
            </a:r>
            <a:r>
              <a:rPr lang="zh-CN" altLang="en-US" dirty="0"/>
              <a:t>的值就为</a:t>
            </a:r>
            <a:r>
              <a:rPr lang="en-US" altLang="zh-CN" dirty="0" smtClean="0"/>
              <a:t>0</a:t>
            </a:r>
            <a:r>
              <a:rPr lang="zh-CN" altLang="en-US" dirty="0" smtClean="0"/>
              <a:t>。</a:t>
            </a:r>
            <a:endParaRPr lang="en-US" altLang="zh-CN" dirty="0" smtClean="0"/>
          </a:p>
          <a:p>
            <a:pPr>
              <a:lnSpc>
                <a:spcPct val="100000"/>
              </a:lnSpc>
            </a:pPr>
            <a:r>
              <a:rPr kumimoji="1" lang="zh-CN" altLang="en-US" dirty="0"/>
              <a:t> </a:t>
            </a:r>
            <a:r>
              <a:rPr lang="en-US" altLang="zh-CN" dirty="0"/>
              <a:t>MCC</a:t>
            </a:r>
            <a:r>
              <a:rPr lang="zh-CN" altLang="en-US" dirty="0"/>
              <a:t>值在</a:t>
            </a:r>
            <a:r>
              <a:rPr lang="en-US" altLang="zh-CN" dirty="0"/>
              <a:t>[-1,1]</a:t>
            </a:r>
            <a:r>
              <a:rPr lang="zh-CN" altLang="en-US" dirty="0" smtClean="0"/>
              <a:t>之间</a:t>
            </a:r>
            <a:endParaRPr lang="en-US" altLang="zh-CN" dirty="0" smtClean="0"/>
          </a:p>
          <a:p>
            <a:pPr lvl="1">
              <a:lnSpc>
                <a:spcPct val="100000"/>
              </a:lnSpc>
            </a:pPr>
            <a:r>
              <a:rPr kumimoji="1" lang="zh-CN" altLang="en-US" dirty="0"/>
              <a:t> </a:t>
            </a:r>
            <a:r>
              <a:rPr lang="en-US" altLang="zh-CN" dirty="0"/>
              <a:t>1</a:t>
            </a:r>
            <a:r>
              <a:rPr lang="zh-CN" altLang="en-US" dirty="0" smtClean="0"/>
              <a:t>：完美分类器</a:t>
            </a:r>
            <a:endParaRPr lang="en-US" altLang="zh-CN" dirty="0" smtClean="0"/>
          </a:p>
          <a:p>
            <a:pPr lvl="1">
              <a:lnSpc>
                <a:spcPct val="100000"/>
              </a:lnSpc>
            </a:pPr>
            <a:r>
              <a:rPr kumimoji="1" lang="zh-CN" altLang="en-US" dirty="0"/>
              <a:t> </a:t>
            </a:r>
            <a:r>
              <a:rPr lang="en-US" altLang="zh-CN" dirty="0"/>
              <a:t>0</a:t>
            </a:r>
            <a:r>
              <a:rPr lang="zh-CN" altLang="en-US" dirty="0" smtClean="0"/>
              <a:t>：随机</a:t>
            </a:r>
            <a:r>
              <a:rPr lang="zh-CN" altLang="en-US" dirty="0"/>
              <a:t>分类</a:t>
            </a:r>
            <a:r>
              <a:rPr lang="zh-CN" altLang="en-US" dirty="0" smtClean="0"/>
              <a:t>器</a:t>
            </a:r>
            <a:endParaRPr lang="en-US" altLang="zh-CN" dirty="0" smtClean="0"/>
          </a:p>
          <a:p>
            <a:pPr lvl="1">
              <a:lnSpc>
                <a:spcPct val="100000"/>
              </a:lnSpc>
            </a:pPr>
            <a:r>
              <a:rPr kumimoji="1" lang="zh-CN" altLang="en-US" dirty="0"/>
              <a:t> </a:t>
            </a:r>
            <a:r>
              <a:rPr lang="en-US" altLang="zh-CN" dirty="0"/>
              <a:t>-1:</a:t>
            </a:r>
            <a:r>
              <a:rPr lang="zh-CN" altLang="en-US" dirty="0"/>
              <a:t> 分类器是最差，所有预测结果和实际相反</a:t>
            </a:r>
            <a:endParaRPr kumimoji="1" lang="zh-CN" altLang="en-US" dirty="0"/>
          </a:p>
        </p:txBody>
      </p:sp>
      <p:sp>
        <p:nvSpPr>
          <p:cNvPr id="3" name="标题 2"/>
          <p:cNvSpPr>
            <a:spLocks noGrp="1"/>
          </p:cNvSpPr>
          <p:nvPr>
            <p:ph type="title"/>
          </p:nvPr>
        </p:nvSpPr>
        <p:spPr/>
        <p:txBody>
          <a:bodyPr/>
          <a:lstStyle/>
          <a:p>
            <a:r>
              <a:rPr kumimoji="1" lang="zh-CN" altLang="en-US" dirty="0"/>
              <a:t>两类分类任务的评价指标</a:t>
            </a:r>
          </a:p>
        </p:txBody>
      </p:sp>
      <mc:AlternateContent xmlns:mc="http://schemas.openxmlformats.org/markup-compatibility/2006">
        <mc:Choice xmlns:a14="http://schemas.microsoft.com/office/drawing/2010/main" Requires="a14">
          <p:sp>
            <p:nvSpPr>
              <p:cNvPr id="4" name="文本框 3"/>
              <p:cNvSpPr txBox="1"/>
              <p:nvPr/>
            </p:nvSpPr>
            <p:spPr>
              <a:xfrm>
                <a:off x="1466548" y="2133012"/>
                <a:ext cx="8508868" cy="9875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0" smtClean="0">
                          <a:solidFill>
                            <a:srgbClr val="09405E"/>
                          </a:solidFill>
                          <a:latin typeface="Cambria Math" charset="0"/>
                          <a:ea typeface="微软雅黑" pitchFamily="34" charset="-122"/>
                        </a:rPr>
                        <m:t>MCC</m:t>
                      </m:r>
                      <m:r>
                        <a:rPr lang="en-US" altLang="zh-CN" sz="2800" b="0" i="1" smtClean="0">
                          <a:solidFill>
                            <a:srgbClr val="09405E"/>
                          </a:solidFill>
                          <a:latin typeface="Cambria Math" charset="0"/>
                          <a:ea typeface="微软雅黑" pitchFamily="34" charset="-122"/>
                        </a:rPr>
                        <m:t>=</m:t>
                      </m:r>
                      <m:f>
                        <m:fPr>
                          <m:ctrlPr>
                            <a:rPr lang="mr-IN" altLang="zh-CN" sz="2800" b="0" i="1" smtClean="0">
                              <a:solidFill>
                                <a:srgbClr val="09405E"/>
                              </a:solidFill>
                              <a:latin typeface="Cambria Math" charset="0"/>
                              <a:ea typeface="微软雅黑" pitchFamily="34" charset="-122"/>
                            </a:rPr>
                          </m:ctrlPr>
                        </m:fPr>
                        <m:num>
                          <m:r>
                            <a:rPr lang="en-US" altLang="zh-CN" sz="2800" b="0" i="1" smtClean="0">
                              <a:solidFill>
                                <a:srgbClr val="09405E"/>
                              </a:solidFill>
                              <a:latin typeface="Cambria Math" charset="0"/>
                              <a:ea typeface="微软雅黑" pitchFamily="34" charset="-122"/>
                            </a:rPr>
                            <m:t>𝑇𝑃</m:t>
                          </m:r>
                          <m:r>
                            <a:rPr lang="en-US" altLang="zh-CN" sz="2800" i="1">
                              <a:solidFill>
                                <a:srgbClr val="09405E"/>
                              </a:solidFill>
                              <a:latin typeface="Cambria Math" charset="0"/>
                              <a:ea typeface="微软雅黑" pitchFamily="34" charset="-122"/>
                              <a:cs typeface="Cambria Math" charset="0"/>
                            </a:rPr>
                            <m:t>×</m:t>
                          </m:r>
                          <m:r>
                            <a:rPr lang="en-US" altLang="zh-CN" sz="2800" b="0" i="1" smtClean="0">
                              <a:solidFill>
                                <a:srgbClr val="09405E"/>
                              </a:solidFill>
                              <a:latin typeface="Cambria Math" charset="0"/>
                              <a:ea typeface="微软雅黑" pitchFamily="34" charset="-122"/>
                            </a:rPr>
                            <m:t>𝑇𝑁</m:t>
                          </m:r>
                          <m:r>
                            <a:rPr lang="en-US" altLang="zh-CN" sz="2800" b="0" i="1" smtClean="0">
                              <a:solidFill>
                                <a:srgbClr val="09405E"/>
                              </a:solidFill>
                              <a:latin typeface="Cambria Math" charset="0"/>
                              <a:ea typeface="微软雅黑" pitchFamily="34" charset="-122"/>
                            </a:rPr>
                            <m:t>−</m:t>
                          </m:r>
                          <m:r>
                            <a:rPr lang="en-US" altLang="zh-CN" sz="2800" b="0" i="1" smtClean="0">
                              <a:solidFill>
                                <a:srgbClr val="09405E"/>
                              </a:solidFill>
                              <a:latin typeface="Cambria Math" charset="0"/>
                              <a:ea typeface="微软雅黑" pitchFamily="34" charset="-122"/>
                            </a:rPr>
                            <m:t>𝐹𝑃</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𝐹𝑁</m:t>
                          </m:r>
                        </m:num>
                        <m:den>
                          <m:rad>
                            <m:radPr>
                              <m:degHide m:val="on"/>
                              <m:ctrlPr>
                                <a:rPr lang="en-US" altLang="zh-CN" sz="2800" b="0" i="1" smtClean="0">
                                  <a:solidFill>
                                    <a:srgbClr val="09405E"/>
                                  </a:solidFill>
                                  <a:latin typeface="Cambria Math" charset="0"/>
                                  <a:ea typeface="微软雅黑" pitchFamily="34" charset="-122"/>
                                </a:rPr>
                              </m:ctrlPr>
                            </m:radPr>
                            <m:deg/>
                            <m:e>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𝑇𝑃</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𝐹𝑃</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𝑇𝑃</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𝐹𝑁</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𝑇𝑁</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𝐹𝑃</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𝑇𝑁</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𝐹𝑁</m:t>
                              </m:r>
                              <m:r>
                                <a:rPr lang="en-US" altLang="zh-CN" sz="2800" i="1">
                                  <a:solidFill>
                                    <a:srgbClr val="09405E"/>
                                  </a:solidFill>
                                  <a:latin typeface="Cambria Math" charset="0"/>
                                  <a:ea typeface="微软雅黑" pitchFamily="34" charset="-122"/>
                                </a:rPr>
                                <m:t>)</m:t>
                              </m:r>
                            </m:e>
                          </m:rad>
                        </m:den>
                      </m:f>
                    </m:oMath>
                  </m:oMathPara>
                </a14:m>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4" name="文本框 3"/>
              <p:cNvSpPr txBox="1">
                <a:spLocks noRot="1" noChangeAspect="1" noMove="1" noResize="1" noEditPoints="1" noAdjustHandles="1" noChangeArrowheads="1" noChangeShapeType="1" noTextEdit="1"/>
              </p:cNvSpPr>
              <p:nvPr/>
            </p:nvSpPr>
            <p:spPr>
              <a:xfrm>
                <a:off x="1466548" y="2133012"/>
                <a:ext cx="8508868" cy="987514"/>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p:graphicFrame>
        <p:nvGraphicFramePr>
          <p:cNvPr id="5" name="Object 5"/>
          <p:cNvGraphicFramePr>
            <a:graphicFrameLocks noChangeAspect="1"/>
          </p:cNvGraphicFramePr>
          <p:nvPr>
            <p:extLst>
              <p:ext uri="{D42A27DB-BD31-4B8C-83A1-F6EECF244321}">
                <p14:modId xmlns:p14="http://schemas.microsoft.com/office/powerpoint/2010/main" val="775695479"/>
              </p:ext>
            </p:extLst>
          </p:nvPr>
        </p:nvGraphicFramePr>
        <p:xfrm>
          <a:off x="8640892" y="5474794"/>
          <a:ext cx="638175" cy="404813"/>
        </p:xfrm>
        <a:graphic>
          <a:graphicData uri="http://schemas.openxmlformats.org/presentationml/2006/ole">
            <mc:AlternateContent xmlns:mc="http://schemas.openxmlformats.org/markup-compatibility/2006">
              <mc:Choice xmlns:v="urn:schemas-microsoft-com:vml" Requires="v">
                <p:oleObj spid="_x0000_s58411" name="Equation" r:id="rId4" imgW="355292" imgH="203024" progId="">
                  <p:embed/>
                </p:oleObj>
              </mc:Choice>
              <mc:Fallback>
                <p:oleObj name="Equation" r:id="rId4" imgW="355292" imgH="20302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0892" y="5474794"/>
                        <a:ext cx="638175"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1888178263"/>
              </p:ext>
            </p:extLst>
          </p:nvPr>
        </p:nvGraphicFramePr>
        <p:xfrm>
          <a:off x="8594855" y="5833569"/>
          <a:ext cx="684212" cy="404813"/>
        </p:xfrm>
        <a:graphic>
          <a:graphicData uri="http://schemas.openxmlformats.org/presentationml/2006/ole">
            <mc:AlternateContent xmlns:mc="http://schemas.openxmlformats.org/markup-compatibility/2006">
              <mc:Choice xmlns:v="urn:schemas-microsoft-com:vml" Requires="v">
                <p:oleObj spid="_x0000_s58412" name="Equation" r:id="rId6" imgW="380835" imgH="203112" progId="">
                  <p:embed/>
                </p:oleObj>
              </mc:Choice>
              <mc:Fallback>
                <p:oleObj name="Equation" r:id="rId6" imgW="380835" imgH="203112"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4855" y="5833569"/>
                        <a:ext cx="684212"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246214522"/>
              </p:ext>
            </p:extLst>
          </p:nvPr>
        </p:nvGraphicFramePr>
        <p:xfrm>
          <a:off x="9494967" y="5114432"/>
          <a:ext cx="638175" cy="404812"/>
        </p:xfrm>
        <a:graphic>
          <a:graphicData uri="http://schemas.openxmlformats.org/presentationml/2006/ole">
            <mc:AlternateContent xmlns:mc="http://schemas.openxmlformats.org/markup-compatibility/2006">
              <mc:Choice xmlns:v="urn:schemas-microsoft-com:vml" Requires="v">
                <p:oleObj spid="_x0000_s58413" name="Equation" r:id="rId8" imgW="355292" imgH="203024" progId="">
                  <p:embed/>
                </p:oleObj>
              </mc:Choice>
              <mc:Fallback>
                <p:oleObj name="Equation" r:id="rId8" imgW="355292" imgH="203024"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94967" y="5114432"/>
                        <a:ext cx="6381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719462063"/>
              </p:ext>
            </p:extLst>
          </p:nvPr>
        </p:nvGraphicFramePr>
        <p:xfrm>
          <a:off x="10431592" y="5114432"/>
          <a:ext cx="684213" cy="404812"/>
        </p:xfrm>
        <a:graphic>
          <a:graphicData uri="http://schemas.openxmlformats.org/presentationml/2006/ole">
            <mc:AlternateContent xmlns:mc="http://schemas.openxmlformats.org/markup-compatibility/2006">
              <mc:Choice xmlns:v="urn:schemas-microsoft-com:vml" Requires="v">
                <p:oleObj spid="_x0000_s58414" name="Equation" r:id="rId10" imgW="380835" imgH="203112" progId="">
                  <p:embed/>
                </p:oleObj>
              </mc:Choice>
              <mc:Fallback>
                <p:oleObj name="Equation" r:id="rId10" imgW="380835" imgH="203112"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31592" y="5114432"/>
                        <a:ext cx="6842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表格 3"/>
          <p:cNvGraphicFramePr>
            <a:graphicFrameLocks noGrp="1"/>
          </p:cNvGraphicFramePr>
          <p:nvPr>
            <p:extLst>
              <p:ext uri="{D42A27DB-BD31-4B8C-83A1-F6EECF244321}">
                <p14:modId xmlns:p14="http://schemas.microsoft.com/office/powerpoint/2010/main" val="1665960231"/>
              </p:ext>
            </p:extLst>
          </p:nvPr>
        </p:nvGraphicFramePr>
        <p:xfrm>
          <a:off x="8559160" y="5113886"/>
          <a:ext cx="3528392" cy="1712912"/>
        </p:xfrm>
        <a:graphic>
          <a:graphicData uri="http://schemas.openxmlformats.org/drawingml/2006/table">
            <a:tbl>
              <a:tblPr firstRow="1" bandRow="1">
                <a:tableStyleId>{5C22544A-7EE6-4342-B048-85BDC9FD1C3A}</a:tableStyleId>
              </a:tblPr>
              <a:tblGrid>
                <a:gridCol w="867273">
                  <a:extLst>
                    <a:ext uri="{9D8B030D-6E8A-4147-A177-3AD203B41FA5}">
                      <a16:colId xmlns="" xmlns:a16="http://schemas.microsoft.com/office/drawing/2014/main" val="20000"/>
                    </a:ext>
                  </a:extLst>
                </a:gridCol>
                <a:gridCol w="1156363">
                  <a:extLst>
                    <a:ext uri="{9D8B030D-6E8A-4147-A177-3AD203B41FA5}">
                      <a16:colId xmlns="" xmlns:a16="http://schemas.microsoft.com/office/drawing/2014/main" val="20001"/>
                    </a:ext>
                  </a:extLst>
                </a:gridCol>
                <a:gridCol w="784676">
                  <a:extLst>
                    <a:ext uri="{9D8B030D-6E8A-4147-A177-3AD203B41FA5}">
                      <a16:colId xmlns="" xmlns:a16="http://schemas.microsoft.com/office/drawing/2014/main" val="20002"/>
                    </a:ext>
                  </a:extLst>
                </a:gridCol>
                <a:gridCol w="720080">
                  <a:extLst>
                    <a:ext uri="{9D8B030D-6E8A-4147-A177-3AD203B41FA5}">
                      <a16:colId xmlns="" xmlns:a16="http://schemas.microsoft.com/office/drawing/2014/main" val="20003"/>
                    </a:ext>
                  </a:extLst>
                </a:gridCol>
              </a:tblGrid>
              <a:tr h="375920">
                <a:tc>
                  <a:txBody>
                    <a:bodyPr/>
                    <a:lstStyle/>
                    <a:p>
                      <a:r>
                        <a:rPr lang="en-US" altLang="zh-CN" sz="1900" dirty="0" smtClean="0"/>
                        <a:t>y</a:t>
                      </a:r>
                      <a:endParaRPr lang="zh-CN" altLang="en-US" sz="19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zh-CN" altLang="en-US" sz="19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900" dirty="0" smtClean="0">
                          <a:solidFill>
                            <a:schemeClr val="tx1"/>
                          </a:solidFill>
                        </a:rPr>
                        <a:t>  </a:t>
                      </a:r>
                      <a:r>
                        <a:rPr lang="el-GR" altLang="zh-CN" sz="1900" dirty="0" smtClean="0">
                          <a:solidFill>
                            <a:schemeClr val="tx1"/>
                          </a:solidFill>
                        </a:rPr>
                        <a:t>Σ</a:t>
                      </a: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altLang="zh-CN" sz="2000" dirty="0" smtClean="0">
                          <a:latin typeface="Microsoft YaHei" charset="-122"/>
                          <a:ea typeface="Microsoft YaHei" charset="-122"/>
                          <a:cs typeface="Microsoft YaHei" charset="-122"/>
                        </a:rPr>
                        <a:t>  TP         </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2000" dirty="0" smtClean="0">
                          <a:latin typeface="Microsoft YaHei" charset="-122"/>
                          <a:ea typeface="Microsoft YaHei" charset="-122"/>
                          <a:cs typeface="Microsoft YaHei" charset="-122"/>
                        </a:rPr>
                        <a:t>FN</a:t>
                      </a:r>
                      <a:endParaRPr lang="zh-CN" altLang="en-US" sz="2000" dirty="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190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blipFill rotWithShape="1">
                      <a:blip r:embed="rId12"/>
                      <a:stretch>
                        <a:fillRect l="-391525" t="-100000" b="-258462"/>
                      </a:stretch>
                    </a:blipFill>
                  </a:tcPr>
                </a:tc>
                <a:extLst>
                  <a:ext uri="{0D108BD9-81ED-4DB2-BD59-A6C34878D82A}">
                    <a16:rowId xmlns="" xmlns:a16="http://schemas.microsoft.com/office/drawing/2014/main" val="10001"/>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noFill/>
                  </a:tcPr>
                </a:tc>
                <a:tc>
                  <a:txBody>
                    <a:bodyPr/>
                    <a:lstStyle/>
                    <a:p>
                      <a:pPr algn="ctr"/>
                      <a:r>
                        <a:rPr lang="en-US" altLang="zh-CN" sz="2000" dirty="0" smtClean="0">
                          <a:latin typeface="Microsoft YaHei" charset="-122"/>
                          <a:ea typeface="Microsoft YaHei" charset="-122"/>
                          <a:cs typeface="Microsoft YaHei" charset="-122"/>
                        </a:rPr>
                        <a:t>  FP</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noFill/>
                  </a:tcPr>
                </a:tc>
                <a:tc>
                  <a:txBody>
                    <a:bodyPr/>
                    <a:lstStyle/>
                    <a:p>
                      <a:pPr algn="ctr"/>
                      <a:r>
                        <a:rPr lang="en-US" altLang="zh-CN" sz="2000" dirty="0" smtClean="0">
                          <a:latin typeface="Microsoft YaHei" charset="-122"/>
                          <a:ea typeface="Microsoft YaHei" charset="-122"/>
                          <a:cs typeface="Microsoft YaHei" charset="-122"/>
                        </a:rPr>
                        <a:t>TN</a:t>
                      </a:r>
                      <a:endParaRPr lang="zh-CN" altLang="en-US" sz="2000" dirty="0">
                        <a:latin typeface="Microsoft YaHei" charset="-122"/>
                        <a:ea typeface="Microsoft YaHei" charset="-122"/>
                        <a:cs typeface="Microsoft YaHei" charset="-122"/>
                      </a:endParaRPr>
                    </a:p>
                  </a:txBody>
                  <a:tcPr>
                    <a:noFill/>
                  </a:tcPr>
                </a:tc>
                <a:tc>
                  <a:txBody>
                    <a:bodyPr/>
                    <a:lstStyle/>
                    <a:p>
                      <a:pPr algn="ctr"/>
                      <a:endParaRPr lang="en-US" sz="1900" dirty="0">
                        <a:latin typeface="Microsoft YaHei" charset="-122"/>
                        <a:ea typeface="Microsoft YaHei" charset="-122"/>
                        <a:cs typeface="Microsoft YaHei" charset="-122"/>
                      </a:endParaRPr>
                    </a:p>
                  </a:txBody>
                  <a:tcPr>
                    <a:blipFill rotWithShape="1">
                      <a:blip r:embed="rId12"/>
                      <a:stretch>
                        <a:fillRect l="-391525" t="-196970" b="-154545"/>
                      </a:stretch>
                    </a:blipFill>
                  </a:tcPr>
                </a:tc>
                <a:extLst>
                  <a:ext uri="{0D108BD9-81ED-4DB2-BD59-A6C34878D82A}">
                    <a16:rowId xmlns="" xmlns:a16="http://schemas.microsoft.com/office/drawing/2014/main" val="10002"/>
                  </a:ext>
                </a:extLst>
              </a:tr>
              <a:tr h="539432">
                <a:tc>
                  <a:txBody>
                    <a:bodyPr/>
                    <a:lstStyle/>
                    <a:p>
                      <a:r>
                        <a:rPr lang="en-US" altLang="zh-CN" sz="2000" dirty="0" smtClean="0"/>
                        <a:t>   </a:t>
                      </a:r>
                      <a:r>
                        <a:rPr lang="el-GR" altLang="zh-CN" sz="2000" dirty="0" smtClean="0">
                          <a:latin typeface="Microsoft YaHei" charset="-122"/>
                          <a:ea typeface="Microsoft YaHei" charset="-122"/>
                          <a:cs typeface="Microsoft YaHei" charset="-122"/>
                        </a:rPr>
                        <a:t>Σ</a:t>
                      </a:r>
                      <a:endParaRPr lang="zh-CN" altLang="en-US" sz="2000" dirty="0">
                        <a:latin typeface="Microsoft YaHei" charset="-122"/>
                        <a:ea typeface="Microsoft YaHei" charset="-122"/>
                        <a:cs typeface="Microsoft YaHei" charset="-122"/>
                      </a:endParaRPr>
                    </a:p>
                  </a:txBody>
                  <a:tcPr>
                    <a:lnR w="12700" cap="flat" cmpd="sng" algn="ctr">
                      <a:solidFill>
                        <a:schemeClr val="tx1"/>
                      </a:solidFill>
                      <a:prstDash val="solid"/>
                      <a:round/>
                      <a:headEnd type="none" w="med" len="med"/>
                      <a:tailEnd type="none" w="med" len="med"/>
                    </a:lnR>
                    <a:noFill/>
                  </a:tcPr>
                </a:tc>
                <a:tc>
                  <a:txBody>
                    <a:bodyPr/>
                    <a:lstStyle/>
                    <a:p>
                      <a:endParaRPr lang="zh-CN" altLang="en-US" sz="2000" dirty="0"/>
                    </a:p>
                  </a:txBody>
                  <a:tcPr>
                    <a:lnL w="12700" cap="flat" cmpd="sng" algn="ctr">
                      <a:solidFill>
                        <a:schemeClr val="tx1"/>
                      </a:solidFill>
                      <a:prstDash val="solid"/>
                      <a:round/>
                      <a:headEnd type="none" w="med" len="med"/>
                      <a:tailEnd type="none" w="med" len="med"/>
                    </a:lnL>
                    <a:noFill/>
                  </a:tcPr>
                </a:tc>
                <a:tc>
                  <a:txBody>
                    <a:bodyPr/>
                    <a:lstStyle/>
                    <a:p>
                      <a:endParaRPr lang="zh-CN" altLang="en-US" sz="2000" dirty="0"/>
                    </a:p>
                  </a:txBody>
                  <a:tcPr>
                    <a:noFill/>
                  </a:tcPr>
                </a:tc>
                <a:tc>
                  <a:txBody>
                    <a:bodyPr/>
                    <a:lstStyle/>
                    <a:p>
                      <a:endParaRPr lang="zh-CN" altLang="en-US" sz="2000" dirty="0"/>
                    </a:p>
                  </a:txBody>
                  <a:tcPr>
                    <a:noFill/>
                  </a:tcPr>
                </a:tc>
                <a:extLst>
                  <a:ext uri="{0D108BD9-81ED-4DB2-BD59-A6C34878D82A}">
                    <a16:rowId xmlns="" xmlns:a16="http://schemas.microsoft.com/office/drawing/2014/main" val="10003"/>
                  </a:ext>
                </a:extLst>
              </a:tr>
            </a:tbl>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901812831"/>
              </p:ext>
            </p:extLst>
          </p:nvPr>
        </p:nvGraphicFramePr>
        <p:xfrm>
          <a:off x="9879413" y="6286007"/>
          <a:ext cx="347663" cy="428625"/>
        </p:xfrm>
        <a:graphic>
          <a:graphicData uri="http://schemas.openxmlformats.org/presentationml/2006/ole">
            <mc:AlternateContent xmlns:mc="http://schemas.openxmlformats.org/markup-compatibility/2006">
              <mc:Choice xmlns:v="urn:schemas-microsoft-com:vml" Requires="v">
                <p:oleObj spid="_x0000_s58415" name="Equation" r:id="rId13" imgW="228501" imgH="253890" progId="">
                  <p:embed/>
                </p:oleObj>
              </mc:Choice>
              <mc:Fallback>
                <p:oleObj name="Equation" r:id="rId13" imgW="228501" imgH="25389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79413" y="6286007"/>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3"/>
          <p:cNvGraphicFramePr>
            <a:graphicFrameLocks noChangeAspect="1"/>
          </p:cNvGraphicFramePr>
          <p:nvPr>
            <p:extLst>
              <p:ext uri="{D42A27DB-BD31-4B8C-83A1-F6EECF244321}">
                <p14:modId xmlns:p14="http://schemas.microsoft.com/office/powerpoint/2010/main" val="1976153738"/>
              </p:ext>
            </p:extLst>
          </p:nvPr>
        </p:nvGraphicFramePr>
        <p:xfrm>
          <a:off x="10947801" y="6265369"/>
          <a:ext cx="347663" cy="428625"/>
        </p:xfrm>
        <a:graphic>
          <a:graphicData uri="http://schemas.openxmlformats.org/presentationml/2006/ole">
            <mc:AlternateContent xmlns:mc="http://schemas.openxmlformats.org/markup-compatibility/2006">
              <mc:Choice xmlns:v="urn:schemas-microsoft-com:vml" Requires="v">
                <p:oleObj spid="_x0000_s58416" name="Equation" r:id="rId15" imgW="228501" imgH="253890" progId="">
                  <p:embed/>
                </p:oleObj>
              </mc:Choice>
              <mc:Fallback>
                <p:oleObj name="Equation" r:id="rId15" imgW="228501" imgH="25389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47801" y="6265369"/>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本框 11"/>
          <p:cNvSpPr txBox="1"/>
          <p:nvPr/>
        </p:nvSpPr>
        <p:spPr>
          <a:xfrm>
            <a:off x="7255875" y="5648774"/>
            <a:ext cx="1344151" cy="461665"/>
          </a:xfrm>
          <a:prstGeom prst="rect">
            <a:avLst/>
          </a:prstGeom>
          <a:noFill/>
        </p:spPr>
        <p:txBody>
          <a:bodyPr wrap="square" rtlCol="0">
            <a:spAutoFit/>
          </a:bodyPr>
          <a:lstStyle/>
          <a:p>
            <a:r>
              <a:rPr kumimoji="1" lang="zh-CN" altLang="en-US" sz="2400" smtClean="0">
                <a:solidFill>
                  <a:srgbClr val="09405E"/>
                </a:solidFill>
                <a:latin typeface="Microsoft YaHei" charset="-122"/>
                <a:ea typeface="Microsoft YaHei" charset="-122"/>
                <a:cs typeface="Microsoft YaHei" charset="-122"/>
              </a:rPr>
              <a:t>真</a:t>
            </a:r>
            <a:r>
              <a:rPr kumimoji="1" lang="zh-CN" altLang="en-US" sz="2400" dirty="0">
                <a:solidFill>
                  <a:srgbClr val="09405E"/>
                </a:solidFill>
                <a:latin typeface="Microsoft YaHei" charset="-122"/>
                <a:ea typeface="Microsoft YaHei" charset="-122"/>
                <a:cs typeface="Microsoft YaHei" charset="-122"/>
              </a:rPr>
              <a:t>值</a:t>
            </a:r>
          </a:p>
        </p:txBody>
      </p:sp>
      <p:sp>
        <p:nvSpPr>
          <p:cNvPr id="13" name="文本框 12"/>
          <p:cNvSpPr txBox="1"/>
          <p:nvPr/>
        </p:nvSpPr>
        <p:spPr>
          <a:xfrm>
            <a:off x="9975416" y="4609830"/>
            <a:ext cx="1344151" cy="461665"/>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预测值</a:t>
            </a:r>
          </a:p>
        </p:txBody>
      </p:sp>
      <p:graphicFrame>
        <p:nvGraphicFramePr>
          <p:cNvPr id="14" name="Object 11"/>
          <p:cNvGraphicFramePr>
            <a:graphicFrameLocks noChangeAspect="1"/>
          </p:cNvGraphicFramePr>
          <p:nvPr>
            <p:extLst>
              <p:ext uri="{D42A27DB-BD31-4B8C-83A1-F6EECF244321}">
                <p14:modId xmlns:p14="http://schemas.microsoft.com/office/powerpoint/2010/main" val="233790064"/>
              </p:ext>
            </p:extLst>
          </p:nvPr>
        </p:nvGraphicFramePr>
        <p:xfrm>
          <a:off x="9060263" y="6089370"/>
          <a:ext cx="347663" cy="428625"/>
        </p:xfrm>
        <a:graphic>
          <a:graphicData uri="http://schemas.openxmlformats.org/presentationml/2006/ole">
            <mc:AlternateContent xmlns:mc="http://schemas.openxmlformats.org/markup-compatibility/2006">
              <mc:Choice xmlns:v="urn:schemas-microsoft-com:vml" Requires="v">
                <p:oleObj spid="_x0000_s58417" name="Equation" r:id="rId17" imgW="228501" imgH="253890" progId="">
                  <p:embed/>
                </p:oleObj>
              </mc:Choice>
              <mc:Fallback>
                <p:oleObj name="Equation" r:id="rId17" imgW="228501" imgH="25389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60263" y="6089370"/>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60595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123613" cy="5237271"/>
          </a:xfrm>
        </p:spPr>
        <p:txBody>
          <a:bodyPr/>
          <a:lstStyle/>
          <a:p>
            <a:pPr>
              <a:lnSpc>
                <a:spcPct val="100000"/>
              </a:lnSpc>
            </a:pPr>
            <a:r>
              <a:rPr lang="zh-CN" altLang="en-US" dirty="0"/>
              <a:t>假如我们有</a:t>
            </a:r>
            <a:r>
              <a:rPr lang="en-US" altLang="zh-CN" dirty="0"/>
              <a:t>100</a:t>
            </a:r>
            <a:r>
              <a:rPr lang="zh-CN" altLang="en-US" dirty="0"/>
              <a:t>封测试邮件，其中</a:t>
            </a:r>
            <a:r>
              <a:rPr lang="en-US" altLang="zh-CN" dirty="0"/>
              <a:t>50</a:t>
            </a:r>
            <a:r>
              <a:rPr lang="zh-CN" altLang="en-US" dirty="0"/>
              <a:t>封为垃圾</a:t>
            </a:r>
            <a:r>
              <a:rPr lang="en-US" altLang="zh-CN" dirty="0"/>
              <a:t>50</a:t>
            </a:r>
            <a:r>
              <a:rPr lang="zh-CN" altLang="en-US" dirty="0"/>
              <a:t>封为非垃圾，某分类器的预测结果：</a:t>
            </a:r>
            <a:r>
              <a:rPr lang="en-US" altLang="zh-CN" dirty="0"/>
              <a:t>TP=40</a:t>
            </a:r>
            <a:r>
              <a:rPr lang="zh-CN" altLang="en-US" dirty="0"/>
              <a:t>封，</a:t>
            </a:r>
            <a:r>
              <a:rPr lang="en-US" altLang="zh-CN" dirty="0"/>
              <a:t>TN=40</a:t>
            </a:r>
            <a:r>
              <a:rPr lang="zh-CN" altLang="en-US" dirty="0"/>
              <a:t>封，</a:t>
            </a:r>
            <a:r>
              <a:rPr lang="en-US" altLang="zh-CN" dirty="0"/>
              <a:t>FP = 10</a:t>
            </a:r>
            <a:r>
              <a:rPr lang="zh-CN" altLang="en-US" dirty="0"/>
              <a:t>封，</a:t>
            </a:r>
            <a:r>
              <a:rPr lang="en-US" altLang="zh-CN" dirty="0"/>
              <a:t>FN = 10</a:t>
            </a:r>
            <a:r>
              <a:rPr lang="zh-CN" altLang="en-US" dirty="0"/>
              <a:t>封</a:t>
            </a:r>
            <a:endParaRPr kumimoji="1" lang="zh-CN" altLang="en-US" dirty="0"/>
          </a:p>
        </p:txBody>
      </p:sp>
      <p:sp>
        <p:nvSpPr>
          <p:cNvPr id="3" name="标题 2"/>
          <p:cNvSpPr>
            <a:spLocks noGrp="1"/>
          </p:cNvSpPr>
          <p:nvPr>
            <p:ph type="title"/>
          </p:nvPr>
        </p:nvSpPr>
        <p:spPr/>
        <p:txBody>
          <a:bodyPr/>
          <a:lstStyle/>
          <a:p>
            <a:r>
              <a:rPr kumimoji="1" lang="zh-CN" altLang="en-US" dirty="0" smtClean="0"/>
              <a:t>例：</a:t>
            </a:r>
            <a:r>
              <a:rPr kumimoji="1" lang="zh-CN" altLang="en-US" dirty="0"/>
              <a:t>垃圾邮件分类</a:t>
            </a:r>
          </a:p>
        </p:txBody>
      </p:sp>
      <mc:AlternateContent xmlns:mc="http://schemas.openxmlformats.org/markup-compatibility/2006">
        <mc:Choice xmlns:a14="http://schemas.microsoft.com/office/drawing/2010/main" Requires="a14">
          <p:sp>
            <p:nvSpPr>
              <p:cNvPr id="4" name="文本框 3"/>
              <p:cNvSpPr txBox="1"/>
              <p:nvPr/>
            </p:nvSpPr>
            <p:spPr>
              <a:xfrm>
                <a:off x="1303141" y="3420400"/>
                <a:ext cx="7019550" cy="10669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𝐹𝑃</m:t>
                          </m:r>
                        </m:den>
                      </m:f>
                      <m:r>
                        <a:rPr lang="en-US" altLang="zh-CN" sz="2400" b="0" i="1" smtClean="0">
                          <a:solidFill>
                            <a:srgbClr val="09405E"/>
                          </a:solidFill>
                          <a:latin typeface="Cambria Math" charset="0"/>
                          <a:ea typeface="微软雅黑" pitchFamily="34" charset="-122"/>
                        </a:rPr>
                        <m:t>=0.8</m:t>
                      </m:r>
                      <m:r>
                        <a:rPr lang="zh-CN" altLang="en-US" sz="2400" b="0" i="1" smtClean="0">
                          <a:solidFill>
                            <a:srgbClr val="09405E"/>
                          </a:solidFill>
                          <a:latin typeface="Cambria Math" charset="0"/>
                          <a:ea typeface="微软雅黑" pitchFamily="34" charset="-122"/>
                        </a:rPr>
                        <m:t>，</m:t>
                      </m:r>
                      <m:r>
                        <m:rPr>
                          <m:sty m:val="p"/>
                        </m:rPr>
                        <a:rPr lang="en-US" altLang="zh-CN" sz="2400">
                          <a:solidFill>
                            <a:srgbClr val="09405E"/>
                          </a:solidFill>
                          <a:latin typeface="Cambria Math" charset="0"/>
                          <a:ea typeface="微软雅黑" pitchFamily="34" charset="-122"/>
                        </a:rPr>
                        <m:t>Recall</m:t>
                      </m:r>
                      <m:r>
                        <a:rPr lang="en-US" altLang="zh-CN" sz="2400" i="1">
                          <a:solidFill>
                            <a:srgbClr val="09405E"/>
                          </a:solidFill>
                          <a:latin typeface="Cambria Math" charset="0"/>
                          <a:ea typeface="微软雅黑" pitchFamily="34" charset="-122"/>
                        </a:rPr>
                        <m:t>=</m:t>
                      </m:r>
                      <m:f>
                        <m:fPr>
                          <m:ctrlPr>
                            <a:rPr lang="mr-IN" altLang="zh-CN" sz="2400" i="1">
                              <a:solidFill>
                                <a:srgbClr val="09405E"/>
                              </a:solidFill>
                              <a:latin typeface="Cambria Math" charset="0"/>
                              <a:ea typeface="微软雅黑" pitchFamily="34" charset="-122"/>
                            </a:rPr>
                          </m:ctrlPr>
                        </m:fPr>
                        <m:num>
                          <m:r>
                            <a:rPr lang="en-US" altLang="zh-CN" sz="2400" i="1">
                              <a:solidFill>
                                <a:srgbClr val="09405E"/>
                              </a:solidFill>
                              <a:latin typeface="Cambria Math" charset="0"/>
                              <a:ea typeface="微软雅黑" pitchFamily="34" charset="-122"/>
                            </a:rPr>
                            <m:t>𝑇𝑃</m:t>
                          </m:r>
                        </m:num>
                        <m:den>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den>
                      </m:f>
                      <m:r>
                        <a:rPr lang="en-US" altLang="zh-CN" sz="2400" i="1">
                          <a:solidFill>
                            <a:srgbClr val="09405E"/>
                          </a:solidFill>
                          <a:latin typeface="Cambria Math" charset="0"/>
                          <a:ea typeface="微软雅黑" pitchFamily="34" charset="-122"/>
                        </a:rPr>
                        <m:t>=0.8</m:t>
                      </m:r>
                    </m:oMath>
                  </m:oMathPara>
                </a14:m>
                <a:endParaRPr lang="zh-CN" altLang="en-US" sz="2400" dirty="0"/>
              </a:p>
              <a:p>
                <a:pPr/>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4" name="文本框 3"/>
              <p:cNvSpPr txBox="1">
                <a:spLocks noRot="1" noChangeAspect="1" noMove="1" noResize="1" noEditPoints="1" noAdjustHandles="1" noChangeArrowheads="1" noChangeShapeType="1" noTextEdit="1"/>
              </p:cNvSpPr>
              <p:nvPr/>
            </p:nvSpPr>
            <p:spPr>
              <a:xfrm>
                <a:off x="1303141" y="3420400"/>
                <a:ext cx="7019550" cy="1066959"/>
              </a:xfrm>
              <a:prstGeom prst="rect">
                <a:avLst/>
              </a:prstGeom>
              <a:blipFill rotWithShape="0">
                <a:blip r:embed="rId2"/>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263726" y="4470579"/>
                <a:ext cx="4370940" cy="768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panose="02040503050406030204" pitchFamily="18" charset="0"/>
                        </a:rPr>
                        <m:t>𝐹</m:t>
                      </m:r>
                      <m:r>
                        <a:rPr lang="en-US" altLang="zh-CN" sz="2400" i="1" smtClean="0">
                          <a:solidFill>
                            <a:srgbClr val="09405E"/>
                          </a:solidFill>
                          <a:latin typeface="Cambria Math" panose="02040503050406030204" pitchFamily="18" charset="0"/>
                        </a:rPr>
                        <m:t>1= </m:t>
                      </m:r>
                      <m:f>
                        <m:fPr>
                          <m:ctrlPr>
                            <a:rPr lang="en-US" altLang="zh-CN" sz="2400" i="1">
                              <a:solidFill>
                                <a:srgbClr val="09405E"/>
                              </a:solidFill>
                              <a:latin typeface="Cambria Math" charset="0"/>
                            </a:rPr>
                          </m:ctrlPr>
                        </m:fPr>
                        <m:num>
                          <m:r>
                            <a:rPr lang="en-US" altLang="zh-CN" sz="2400" i="1">
                              <a:solidFill>
                                <a:srgbClr val="09405E"/>
                              </a:solidFill>
                              <a:latin typeface="Cambria Math" panose="02040503050406030204" pitchFamily="18" charset="0"/>
                            </a:rPr>
                            <m:t>2</m:t>
                          </m:r>
                          <m:d>
                            <m:dPr>
                              <m:ctrlPr>
                                <a:rPr lang="en-US" altLang="zh-CN" sz="2400" i="1">
                                  <a:solidFill>
                                    <a:srgbClr val="09405E"/>
                                  </a:solidFill>
                                  <a:latin typeface="Cambria Math" charset="0"/>
                                </a:rPr>
                              </m:ctrlPr>
                            </m:dPr>
                            <m:e>
                              <m:r>
                                <m:rPr>
                                  <m:sty m:val="p"/>
                                </m:rPr>
                                <a:rPr lang="en-US" altLang="zh-CN" sz="2400" i="0">
                                  <a:solidFill>
                                    <a:srgbClr val="09405E"/>
                                  </a:solidFill>
                                  <a:latin typeface="Cambria Math" charset="0"/>
                                  <a:ea typeface="微软雅黑" pitchFamily="34" charset="-122"/>
                                </a:rPr>
                                <m:t>Precison</m:t>
                              </m:r>
                              <m:r>
                                <a:rPr lang="en-US" altLang="zh-CN" sz="2400" i="1" dirty="0">
                                  <a:solidFill>
                                    <a:srgbClr val="09405E"/>
                                  </a:solidFill>
                                  <a:latin typeface="Cambria Math" panose="02040503050406030204" pitchFamily="18" charset="0"/>
                                  <a:cs typeface="Cambria Math" charset="0"/>
                                </a:rPr>
                                <m:t>×</m:t>
                              </m:r>
                              <m:r>
                                <m:rPr>
                                  <m:sty m:val="p"/>
                                </m:rPr>
                                <a:rPr lang="en-US" altLang="zh-CN" sz="2400" i="0">
                                  <a:solidFill>
                                    <a:srgbClr val="09405E"/>
                                  </a:solidFill>
                                  <a:latin typeface="Cambria Math" charset="0"/>
                                  <a:ea typeface="微软雅黑" pitchFamily="34" charset="-122"/>
                                </a:rPr>
                                <m:t>Recall</m:t>
                              </m:r>
                            </m:e>
                          </m:d>
                        </m:num>
                        <m:den>
                          <m:d>
                            <m:dPr>
                              <m:ctrlPr>
                                <a:rPr lang="en-US" altLang="zh-CN" sz="2400" i="1">
                                  <a:solidFill>
                                    <a:srgbClr val="09405E"/>
                                  </a:solidFill>
                                  <a:latin typeface="Cambria Math" charset="0"/>
                                </a:rPr>
                              </m:ctrlPr>
                            </m:dPr>
                            <m:e>
                              <m:r>
                                <m:rPr>
                                  <m:sty m:val="p"/>
                                </m:rPr>
                                <a:rPr lang="en-US" altLang="zh-CN" sz="2400" i="0">
                                  <a:solidFill>
                                    <a:srgbClr val="09405E"/>
                                  </a:solidFill>
                                  <a:latin typeface="Cambria Math" charset="0"/>
                                  <a:ea typeface="微软雅黑" pitchFamily="34" charset="-122"/>
                                </a:rPr>
                                <m:t>Precison</m:t>
                              </m:r>
                              <m:r>
                                <m:rPr>
                                  <m:nor/>
                                </m:rPr>
                                <a:rPr lang="en-US" altLang="zh-CN" sz="2400">
                                  <a:solidFill>
                                    <a:srgbClr val="09405E"/>
                                  </a:solidFill>
                                  <a:latin typeface="Cambria Math" panose="02040503050406030204" pitchFamily="18" charset="0"/>
                                </a:rPr>
                                <m:t>+</m:t>
                              </m:r>
                              <m:r>
                                <m:rPr>
                                  <m:sty m:val="p"/>
                                </m:rPr>
                                <a:rPr lang="en-US" altLang="zh-CN" sz="2400" i="0">
                                  <a:solidFill>
                                    <a:srgbClr val="09405E"/>
                                  </a:solidFill>
                                  <a:latin typeface="Cambria Math" charset="0"/>
                                  <a:ea typeface="微软雅黑" pitchFamily="34" charset="-122"/>
                                </a:rPr>
                                <m:t>Recall</m:t>
                              </m:r>
                            </m:e>
                          </m:d>
                        </m:den>
                      </m:f>
                      <m:r>
                        <a:rPr lang="en-US" altLang="zh-CN" sz="2400">
                          <a:solidFill>
                            <a:srgbClr val="09405E"/>
                          </a:solidFill>
                          <a:latin typeface="Cambria Math" charset="0"/>
                          <a:ea typeface="微软雅黑" pitchFamily="34" charset="-122"/>
                        </a:rPr>
                        <m:t>=0.8</m:t>
                      </m:r>
                    </m:oMath>
                  </m:oMathPara>
                </a14:m>
                <a:endParaRPr lang="zh-CN" altLang="en-US" sz="2400" dirty="0">
                  <a:solidFill>
                    <a:srgbClr val="09405E"/>
                  </a:solidFill>
                  <a:latin typeface="微软雅黑" pitchFamily="34" charset="-122"/>
                  <a:ea typeface="微软雅黑"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263726" y="4470579"/>
                <a:ext cx="4370940" cy="768993"/>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263726" y="2342083"/>
                <a:ext cx="5285678" cy="6976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Accuracy</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𝑇𝑁</m:t>
                          </m:r>
                        </m:num>
                        <m:den>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𝑇𝑁</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𝐹𝑁</m:t>
                          </m:r>
                        </m:den>
                      </m:f>
                      <m:r>
                        <a:rPr lang="en-US" altLang="zh-CN" sz="2400" b="0" i="1" smtClean="0">
                          <a:solidFill>
                            <a:srgbClr val="09405E"/>
                          </a:solidFill>
                          <a:latin typeface="Cambria Math" charset="0"/>
                          <a:ea typeface="微软雅黑" pitchFamily="34" charset="-122"/>
                        </a:rPr>
                        <m:t>=0.8</m:t>
                      </m:r>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6" name="文本框 5"/>
              <p:cNvSpPr txBox="1">
                <a:spLocks noRot="1" noChangeAspect="1" noMove="1" noResize="1" noEditPoints="1" noAdjustHandles="1" noChangeArrowheads="1" noChangeShapeType="1" noTextEdit="1"/>
              </p:cNvSpPr>
              <p:nvPr/>
            </p:nvSpPr>
            <p:spPr>
              <a:xfrm>
                <a:off x="1263726" y="2342083"/>
                <a:ext cx="5285678" cy="697627"/>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1263726" y="5636596"/>
                <a:ext cx="7981287" cy="9387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z="2400" smtClean="0">
                          <a:solidFill>
                            <a:srgbClr val="09405E"/>
                          </a:solidFill>
                          <a:latin typeface="Cambria Math" charset="0"/>
                          <a:ea typeface="微软雅黑" pitchFamily="34" charset="-122"/>
                        </a:rPr>
                        <m:t>MCC</m:t>
                      </m:r>
                      <m:r>
                        <a:rPr lang="en-US" altLang="zh-CN" sz="2400" b="0" i="0" smtClean="0">
                          <a:solidFill>
                            <a:srgbClr val="09405E"/>
                          </a:solidFill>
                          <a:latin typeface="Cambria Math" charset="0"/>
                          <a:ea typeface="微软雅黑" pitchFamily="34" charset="-122"/>
                        </a:rPr>
                        <m:t>=</m:t>
                      </m:r>
                      <m:f>
                        <m:fPr>
                          <m:ctrlPr>
                            <a:rPr lang="mr-IN" altLang="zh-CN" sz="2400" i="1">
                              <a:solidFill>
                                <a:srgbClr val="09405E"/>
                              </a:solidFill>
                              <a:latin typeface="Cambria Math" charset="0"/>
                              <a:ea typeface="微软雅黑" pitchFamily="34" charset="-122"/>
                            </a:rPr>
                          </m:ctrlPr>
                        </m:fPr>
                        <m:num>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cs typeface="Cambria Math" charset="0"/>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𝐹𝑁</m:t>
                          </m:r>
                        </m:num>
                        <m:den>
                          <m:rad>
                            <m:radPr>
                              <m:degHide m:val="on"/>
                              <m:ctrlPr>
                                <a:rPr lang="en-US" altLang="zh-CN" sz="2400" i="1">
                                  <a:solidFill>
                                    <a:srgbClr val="09405E"/>
                                  </a:solidFill>
                                  <a:latin typeface="Cambria Math" charset="0"/>
                                  <a:ea typeface="微软雅黑" pitchFamily="34" charset="-122"/>
                                </a:rPr>
                              </m:ctrlPr>
                            </m:radPr>
                            <m:deg/>
                            <m:e>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r>
                                <a:rPr lang="en-US" altLang="zh-CN" sz="2400" i="1">
                                  <a:solidFill>
                                    <a:srgbClr val="09405E"/>
                                  </a:solidFill>
                                  <a:latin typeface="Cambria Math" charset="0"/>
                                  <a:ea typeface="微软雅黑" pitchFamily="34" charset="-122"/>
                                </a:rPr>
                                <m:t>)</m:t>
                              </m:r>
                            </m:e>
                          </m:rad>
                        </m:den>
                      </m:f>
                      <m:r>
                        <a:rPr lang="en-US" altLang="zh-CN" sz="2400" i="1">
                          <a:solidFill>
                            <a:srgbClr val="09405E"/>
                          </a:solidFill>
                          <a:latin typeface="Cambria Math" charset="0"/>
                          <a:ea typeface="微软雅黑" pitchFamily="34" charset="-122"/>
                        </a:rPr>
                        <m:t>=0</m:t>
                      </m:r>
                      <m:r>
                        <a:rPr lang="en-US" altLang="zh-CN" sz="2400" b="0" i="0" smtClean="0">
                          <a:solidFill>
                            <a:srgbClr val="09405E"/>
                          </a:solidFill>
                          <a:latin typeface="Cambria Math" charset="0"/>
                          <a:ea typeface="微软雅黑" pitchFamily="34" charset="-122"/>
                        </a:rPr>
                        <m:t>.6</m:t>
                      </m:r>
                    </m:oMath>
                  </m:oMathPara>
                </a14:m>
                <a:endParaRPr lang="zh-CN" altLang="en-US" sz="2400" dirty="0">
                  <a:solidFill>
                    <a:srgbClr val="09405E"/>
                  </a:solidFill>
                </a:endParaRPr>
              </a:p>
            </p:txBody>
          </p:sp>
        </mc:Choice>
        <mc:Fallback>
          <p:sp>
            <p:nvSpPr>
              <p:cNvPr id="9" name="矩形 8"/>
              <p:cNvSpPr>
                <a:spLocks noRot="1" noChangeAspect="1" noMove="1" noResize="1" noEditPoints="1" noAdjustHandles="1" noChangeArrowheads="1" noChangeShapeType="1" noTextEdit="1"/>
              </p:cNvSpPr>
              <p:nvPr/>
            </p:nvSpPr>
            <p:spPr>
              <a:xfrm>
                <a:off x="1263726" y="5636596"/>
                <a:ext cx="7981287" cy="93878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30969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314113" cy="5237271"/>
          </a:xfrm>
        </p:spPr>
        <p:txBody>
          <a:bodyPr/>
          <a:lstStyle/>
          <a:p>
            <a:pPr>
              <a:lnSpc>
                <a:spcPct val="100000"/>
              </a:lnSpc>
            </a:pPr>
            <a:r>
              <a:rPr lang="zh-CN" altLang="en-US" dirty="0"/>
              <a:t>还是</a:t>
            </a:r>
            <a:r>
              <a:rPr lang="en-US" altLang="zh-CN" dirty="0"/>
              <a:t>100</a:t>
            </a:r>
            <a:r>
              <a:rPr lang="zh-CN" altLang="en-US" dirty="0"/>
              <a:t>封测试邮件，其中垃圾邮件为</a:t>
            </a:r>
            <a:r>
              <a:rPr lang="en-US" altLang="zh-CN" dirty="0"/>
              <a:t>98</a:t>
            </a:r>
            <a:r>
              <a:rPr lang="zh-CN" altLang="en-US" dirty="0"/>
              <a:t>封，非垃圾邮件为</a:t>
            </a:r>
            <a:r>
              <a:rPr lang="en-US" altLang="zh-CN" dirty="0"/>
              <a:t>2</a:t>
            </a:r>
            <a:r>
              <a:rPr lang="zh-CN" altLang="en-US" dirty="0"/>
              <a:t>封（分布不均衡）</a:t>
            </a:r>
            <a:r>
              <a:rPr lang="zh-CN" altLang="en-US" dirty="0" smtClean="0"/>
              <a:t>。</a:t>
            </a:r>
            <a:endParaRPr lang="en-US" altLang="zh-CN" dirty="0" smtClean="0"/>
          </a:p>
          <a:p>
            <a:pPr>
              <a:lnSpc>
                <a:spcPct val="100000"/>
              </a:lnSpc>
            </a:pPr>
            <a:r>
              <a:rPr lang="zh-CN" altLang="en-US" dirty="0" smtClean="0"/>
              <a:t>假设</a:t>
            </a:r>
            <a:r>
              <a:rPr lang="zh-CN" altLang="en-US" dirty="0"/>
              <a:t>如果有一个傻傻的分类器，永远只做出垃圾邮件判断，那么</a:t>
            </a:r>
            <a:r>
              <a:rPr lang="en-US" altLang="zh-CN" dirty="0"/>
              <a:t>TP=98</a:t>
            </a:r>
            <a:r>
              <a:rPr lang="zh-CN" altLang="en-US" dirty="0"/>
              <a:t>，</a:t>
            </a:r>
            <a:r>
              <a:rPr lang="en-US" altLang="zh-CN" dirty="0"/>
              <a:t>TN=0</a:t>
            </a:r>
            <a:r>
              <a:rPr lang="zh-CN" altLang="en-US" dirty="0"/>
              <a:t>，</a:t>
            </a:r>
            <a:r>
              <a:rPr lang="en-US" altLang="zh-CN" dirty="0"/>
              <a:t>FN=0</a:t>
            </a:r>
            <a:r>
              <a:rPr lang="zh-CN" altLang="en-US" dirty="0"/>
              <a:t>，</a:t>
            </a:r>
            <a:r>
              <a:rPr lang="en-US" altLang="zh-CN" dirty="0"/>
              <a:t>FP=2</a:t>
            </a:r>
            <a:endParaRPr kumimoji="1" lang="zh-CN" altLang="en-US" dirty="0"/>
          </a:p>
        </p:txBody>
      </p:sp>
      <p:sp>
        <p:nvSpPr>
          <p:cNvPr id="3" name="标题 2"/>
          <p:cNvSpPr>
            <a:spLocks noGrp="1"/>
          </p:cNvSpPr>
          <p:nvPr>
            <p:ph type="title"/>
          </p:nvPr>
        </p:nvSpPr>
        <p:spPr/>
        <p:txBody>
          <a:bodyPr/>
          <a:lstStyle/>
          <a:p>
            <a:r>
              <a:rPr kumimoji="1" lang="zh-CN" altLang="en-US" dirty="0" smtClean="0"/>
              <a:t>例：</a:t>
            </a:r>
            <a:r>
              <a:rPr kumimoji="1" lang="zh-CN" altLang="en-US" dirty="0"/>
              <a:t>垃圾邮件分类</a:t>
            </a:r>
          </a:p>
        </p:txBody>
      </p:sp>
      <mc:AlternateContent xmlns:mc="http://schemas.openxmlformats.org/markup-compatibility/2006">
        <mc:Choice xmlns:a14="http://schemas.microsoft.com/office/drawing/2010/main" Requires="a14">
          <p:sp>
            <p:nvSpPr>
              <p:cNvPr id="4" name="文本框 3"/>
              <p:cNvSpPr txBox="1"/>
              <p:nvPr/>
            </p:nvSpPr>
            <p:spPr>
              <a:xfrm>
                <a:off x="1303141" y="3897186"/>
                <a:ext cx="6957033" cy="6976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𝐹𝑃</m:t>
                          </m:r>
                        </m:den>
                      </m:f>
                      <m:r>
                        <a:rPr lang="en-US" altLang="zh-CN" sz="2400" b="0" i="1" smtClean="0">
                          <a:solidFill>
                            <a:srgbClr val="09405E"/>
                          </a:solidFill>
                          <a:latin typeface="Cambria Math" charset="0"/>
                          <a:ea typeface="微软雅黑" pitchFamily="34" charset="-122"/>
                        </a:rPr>
                        <m:t>=0.</m:t>
                      </m:r>
                      <m:r>
                        <a:rPr lang="en-US" altLang="zh-CN" sz="2400" b="0" i="1" smtClean="0">
                          <a:solidFill>
                            <a:srgbClr val="09405E"/>
                          </a:solidFill>
                          <a:latin typeface="Cambria Math" charset="0"/>
                          <a:ea typeface="微软雅黑" pitchFamily="34" charset="-122"/>
                        </a:rPr>
                        <m:t>9</m:t>
                      </m:r>
                      <m:r>
                        <a:rPr lang="en-US" altLang="zh-CN" sz="2400" b="0" i="1" smtClean="0">
                          <a:solidFill>
                            <a:srgbClr val="09405E"/>
                          </a:solidFill>
                          <a:latin typeface="Cambria Math" charset="0"/>
                          <a:ea typeface="微软雅黑" pitchFamily="34" charset="-122"/>
                        </a:rPr>
                        <m:t>8</m:t>
                      </m:r>
                      <m:r>
                        <a:rPr lang="zh-CN" altLang="en-US" sz="2400" b="0" i="1" smtClean="0">
                          <a:solidFill>
                            <a:srgbClr val="09405E"/>
                          </a:solidFill>
                          <a:latin typeface="Cambria Math" charset="0"/>
                          <a:ea typeface="微软雅黑" pitchFamily="34" charset="-122"/>
                        </a:rPr>
                        <m:t>，</m:t>
                      </m:r>
                      <m:r>
                        <m:rPr>
                          <m:sty m:val="p"/>
                        </m:rPr>
                        <a:rPr lang="en-US" altLang="zh-CN" sz="2400">
                          <a:solidFill>
                            <a:srgbClr val="09405E"/>
                          </a:solidFill>
                          <a:latin typeface="Cambria Math" charset="0"/>
                          <a:ea typeface="微软雅黑" pitchFamily="34" charset="-122"/>
                        </a:rPr>
                        <m:t>Recall</m:t>
                      </m:r>
                      <m:r>
                        <a:rPr lang="en-US" altLang="zh-CN" sz="2400" i="1">
                          <a:solidFill>
                            <a:srgbClr val="09405E"/>
                          </a:solidFill>
                          <a:latin typeface="Cambria Math" charset="0"/>
                          <a:ea typeface="微软雅黑" pitchFamily="34" charset="-122"/>
                        </a:rPr>
                        <m:t>=</m:t>
                      </m:r>
                      <m:f>
                        <m:fPr>
                          <m:ctrlPr>
                            <a:rPr lang="mr-IN" altLang="zh-CN" sz="2400" i="1">
                              <a:solidFill>
                                <a:srgbClr val="09405E"/>
                              </a:solidFill>
                              <a:latin typeface="Cambria Math" charset="0"/>
                              <a:ea typeface="微软雅黑" pitchFamily="34" charset="-122"/>
                            </a:rPr>
                          </m:ctrlPr>
                        </m:fPr>
                        <m:num>
                          <m:r>
                            <a:rPr lang="en-US" altLang="zh-CN" sz="2400" i="1">
                              <a:solidFill>
                                <a:srgbClr val="09405E"/>
                              </a:solidFill>
                              <a:latin typeface="Cambria Math" charset="0"/>
                              <a:ea typeface="微软雅黑" pitchFamily="34" charset="-122"/>
                            </a:rPr>
                            <m:t>𝑇𝑃</m:t>
                          </m:r>
                        </m:num>
                        <m:den>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den>
                      </m:f>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1</m:t>
                      </m:r>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1303141" y="3897186"/>
                <a:ext cx="6957033" cy="697627"/>
              </a:xfrm>
              <a:prstGeom prst="rect">
                <a:avLst/>
              </a:prstGeom>
              <a:blipFill rotWithShape="0">
                <a:blip r:embed="rId2"/>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303141" y="4793090"/>
                <a:ext cx="4640116" cy="768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panose="02040503050406030204" pitchFamily="18" charset="0"/>
                        </a:rPr>
                        <m:t>𝐹</m:t>
                      </m:r>
                      <m:r>
                        <a:rPr lang="en-US" altLang="zh-CN" sz="2400" i="1" smtClean="0">
                          <a:solidFill>
                            <a:srgbClr val="09405E"/>
                          </a:solidFill>
                          <a:latin typeface="Cambria Math" panose="02040503050406030204" pitchFamily="18" charset="0"/>
                        </a:rPr>
                        <m:t>1= </m:t>
                      </m:r>
                      <m:f>
                        <m:fPr>
                          <m:ctrlPr>
                            <a:rPr lang="en-US" altLang="zh-CN" sz="2400" i="1">
                              <a:solidFill>
                                <a:srgbClr val="09405E"/>
                              </a:solidFill>
                              <a:latin typeface="Cambria Math" charset="0"/>
                            </a:rPr>
                          </m:ctrlPr>
                        </m:fPr>
                        <m:num>
                          <m:r>
                            <a:rPr lang="en-US" altLang="zh-CN" sz="2400" i="1">
                              <a:solidFill>
                                <a:srgbClr val="09405E"/>
                              </a:solidFill>
                              <a:latin typeface="Cambria Math" panose="02040503050406030204" pitchFamily="18" charset="0"/>
                            </a:rPr>
                            <m:t>2</m:t>
                          </m:r>
                          <m:d>
                            <m:dPr>
                              <m:ctrlPr>
                                <a:rPr lang="en-US" altLang="zh-CN" sz="2400" i="1">
                                  <a:solidFill>
                                    <a:srgbClr val="09405E"/>
                                  </a:solidFill>
                                  <a:latin typeface="Cambria Math" charset="0"/>
                                </a:rPr>
                              </m:ctrlPr>
                            </m:dPr>
                            <m:e>
                              <m:r>
                                <m:rPr>
                                  <m:sty m:val="p"/>
                                </m:rPr>
                                <a:rPr lang="en-US" altLang="zh-CN" sz="2400" i="0">
                                  <a:solidFill>
                                    <a:srgbClr val="09405E"/>
                                  </a:solidFill>
                                  <a:latin typeface="Cambria Math" charset="0"/>
                                  <a:ea typeface="微软雅黑" pitchFamily="34" charset="-122"/>
                                </a:rPr>
                                <m:t>Precison</m:t>
                              </m:r>
                              <m:r>
                                <a:rPr lang="en-US" altLang="zh-CN" sz="2400" i="1" dirty="0">
                                  <a:solidFill>
                                    <a:srgbClr val="09405E"/>
                                  </a:solidFill>
                                  <a:latin typeface="Cambria Math" panose="02040503050406030204" pitchFamily="18" charset="0"/>
                                  <a:cs typeface="Cambria Math" charset="0"/>
                                </a:rPr>
                                <m:t>×</m:t>
                              </m:r>
                              <m:r>
                                <m:rPr>
                                  <m:sty m:val="p"/>
                                </m:rPr>
                                <a:rPr lang="en-US" altLang="zh-CN" sz="2400" i="0">
                                  <a:solidFill>
                                    <a:srgbClr val="09405E"/>
                                  </a:solidFill>
                                  <a:latin typeface="Cambria Math" charset="0"/>
                                  <a:ea typeface="微软雅黑" pitchFamily="34" charset="-122"/>
                                </a:rPr>
                                <m:t>Recall</m:t>
                              </m:r>
                            </m:e>
                          </m:d>
                        </m:num>
                        <m:den>
                          <m:d>
                            <m:dPr>
                              <m:ctrlPr>
                                <a:rPr lang="en-US" altLang="zh-CN" sz="2400" i="1">
                                  <a:solidFill>
                                    <a:srgbClr val="09405E"/>
                                  </a:solidFill>
                                  <a:latin typeface="Cambria Math" charset="0"/>
                                </a:rPr>
                              </m:ctrlPr>
                            </m:dPr>
                            <m:e>
                              <m:r>
                                <m:rPr>
                                  <m:sty m:val="p"/>
                                </m:rPr>
                                <a:rPr lang="en-US" altLang="zh-CN" sz="2400" i="0">
                                  <a:solidFill>
                                    <a:srgbClr val="09405E"/>
                                  </a:solidFill>
                                  <a:latin typeface="Cambria Math" charset="0"/>
                                  <a:ea typeface="微软雅黑" pitchFamily="34" charset="-122"/>
                                </a:rPr>
                                <m:t>Precison</m:t>
                              </m:r>
                              <m:r>
                                <m:rPr>
                                  <m:nor/>
                                </m:rPr>
                                <a:rPr lang="en-US" altLang="zh-CN" sz="2400">
                                  <a:solidFill>
                                    <a:srgbClr val="09405E"/>
                                  </a:solidFill>
                                  <a:latin typeface="Cambria Math" panose="02040503050406030204" pitchFamily="18" charset="0"/>
                                </a:rPr>
                                <m:t>+</m:t>
                              </m:r>
                              <m:r>
                                <m:rPr>
                                  <m:sty m:val="p"/>
                                </m:rPr>
                                <a:rPr lang="en-US" altLang="zh-CN" sz="2400" i="0">
                                  <a:solidFill>
                                    <a:srgbClr val="09405E"/>
                                  </a:solidFill>
                                  <a:latin typeface="Cambria Math" charset="0"/>
                                  <a:ea typeface="微软雅黑" pitchFamily="34" charset="-122"/>
                                </a:rPr>
                                <m:t>Recall</m:t>
                              </m:r>
                            </m:e>
                          </m:d>
                        </m:den>
                      </m:f>
                      <m:r>
                        <a:rPr lang="en-US" altLang="zh-CN" sz="2400">
                          <a:solidFill>
                            <a:srgbClr val="09405E"/>
                          </a:solidFill>
                          <a:latin typeface="Cambria Math" charset="0"/>
                          <a:ea typeface="微软雅黑" pitchFamily="34" charset="-122"/>
                        </a:rPr>
                        <m:t>=0.</m:t>
                      </m:r>
                      <m:r>
                        <a:rPr lang="en-US" altLang="zh-CN" sz="2400" b="0" i="0" smtClean="0">
                          <a:solidFill>
                            <a:srgbClr val="09405E"/>
                          </a:solidFill>
                          <a:latin typeface="Cambria Math" charset="0"/>
                          <a:ea typeface="微软雅黑" pitchFamily="34" charset="-122"/>
                        </a:rPr>
                        <m:t>9</m:t>
                      </m:r>
                      <m:r>
                        <a:rPr lang="en-US" altLang="zh-CN" sz="2400">
                          <a:solidFill>
                            <a:srgbClr val="09405E"/>
                          </a:solidFill>
                          <a:latin typeface="Cambria Math" charset="0"/>
                          <a:ea typeface="微软雅黑" pitchFamily="34" charset="-122"/>
                        </a:rPr>
                        <m:t>8</m:t>
                      </m:r>
                      <m:r>
                        <a:rPr lang="en-US" altLang="zh-CN" sz="2400" b="0" i="0" smtClean="0">
                          <a:solidFill>
                            <a:srgbClr val="09405E"/>
                          </a:solidFill>
                          <a:latin typeface="Cambria Math" charset="0"/>
                          <a:ea typeface="微软雅黑" pitchFamily="34" charset="-122"/>
                        </a:rPr>
                        <m:t>9</m:t>
                      </m:r>
                    </m:oMath>
                  </m:oMathPara>
                </a14:m>
                <a:endParaRPr lang="zh-CN" altLang="en-US" sz="2400" dirty="0">
                  <a:solidFill>
                    <a:srgbClr val="09405E"/>
                  </a:solidFill>
                  <a:latin typeface="微软雅黑" pitchFamily="34" charset="-122"/>
                  <a:ea typeface="微软雅黑"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303141" y="4793090"/>
                <a:ext cx="4640116" cy="768993"/>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263726" y="2935724"/>
                <a:ext cx="5370188" cy="6976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Accuracy</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𝑇𝑁</m:t>
                          </m:r>
                        </m:num>
                        <m:den>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𝑇𝑁</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𝐹𝑁</m:t>
                          </m:r>
                        </m:den>
                      </m:f>
                      <m:r>
                        <a:rPr lang="en-US" altLang="zh-CN" sz="2400" b="0" i="1" smtClean="0">
                          <a:solidFill>
                            <a:srgbClr val="09405E"/>
                          </a:solidFill>
                          <a:latin typeface="Cambria Math" charset="0"/>
                          <a:ea typeface="微软雅黑" pitchFamily="34" charset="-122"/>
                        </a:rPr>
                        <m:t>=0.</m:t>
                      </m:r>
                      <m:r>
                        <a:rPr lang="en-US" altLang="zh-CN" sz="2400" b="0" i="1" smtClean="0">
                          <a:solidFill>
                            <a:srgbClr val="09405E"/>
                          </a:solidFill>
                          <a:latin typeface="Cambria Math" charset="0"/>
                          <a:ea typeface="微软雅黑" pitchFamily="34" charset="-122"/>
                        </a:rPr>
                        <m:t>9</m:t>
                      </m:r>
                      <m:r>
                        <a:rPr lang="en-US" altLang="zh-CN" sz="2400" b="0" i="1" smtClean="0">
                          <a:solidFill>
                            <a:srgbClr val="09405E"/>
                          </a:solidFill>
                          <a:latin typeface="Cambria Math" charset="0"/>
                          <a:ea typeface="微软雅黑" pitchFamily="34" charset="-122"/>
                        </a:rPr>
                        <m:t>8</m:t>
                      </m:r>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6" name="文本框 5"/>
              <p:cNvSpPr txBox="1">
                <a:spLocks noRot="1" noChangeAspect="1" noMove="1" noResize="1" noEditPoints="1" noAdjustHandles="1" noChangeArrowheads="1" noChangeShapeType="1" noTextEdit="1"/>
              </p:cNvSpPr>
              <p:nvPr/>
            </p:nvSpPr>
            <p:spPr>
              <a:xfrm>
                <a:off x="1263726" y="2935724"/>
                <a:ext cx="5370188" cy="697627"/>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p:sp>
        <p:nvSpPr>
          <p:cNvPr id="9" name="矩形 8"/>
          <p:cNvSpPr/>
          <p:nvPr/>
        </p:nvSpPr>
        <p:spPr>
          <a:xfrm>
            <a:off x="10536592" y="6045085"/>
            <a:ext cx="1407758" cy="369332"/>
          </a:xfrm>
          <a:prstGeom prst="rect">
            <a:avLst/>
          </a:prstGeom>
        </p:spPr>
        <p:txBody>
          <a:bodyPr wrap="none">
            <a:spAutoFit/>
          </a:bodyPr>
          <a:lstStyle/>
          <a:p>
            <a:r>
              <a:rPr lang="zh-CN" altLang="en-US" dirty="0" smtClean="0">
                <a:solidFill>
                  <a:srgbClr val="C00000"/>
                </a:solidFill>
                <a:latin typeface="Microsoft YaHei" charset="-122"/>
                <a:ea typeface="Microsoft YaHei" charset="-122"/>
                <a:cs typeface="Microsoft YaHei" charset="-122"/>
              </a:rPr>
              <a:t>随机</a:t>
            </a:r>
            <a:r>
              <a:rPr lang="zh-CN" altLang="en-US">
                <a:solidFill>
                  <a:srgbClr val="C00000"/>
                </a:solidFill>
                <a:latin typeface="Microsoft YaHei" charset="-122"/>
                <a:ea typeface="Microsoft YaHei" charset="-122"/>
                <a:cs typeface="Microsoft YaHei" charset="-122"/>
              </a:rPr>
              <a:t>分类</a:t>
            </a:r>
            <a:r>
              <a:rPr lang="zh-CN" altLang="en-US" smtClean="0">
                <a:solidFill>
                  <a:srgbClr val="C00000"/>
                </a:solidFill>
                <a:latin typeface="Microsoft YaHei" charset="-122"/>
                <a:ea typeface="Microsoft YaHei" charset="-122"/>
                <a:cs typeface="Microsoft YaHei" charset="-122"/>
              </a:rPr>
              <a:t>器</a:t>
            </a:r>
            <a:r>
              <a:rPr lang="zh-CN" altLang="en-US" dirty="0">
                <a:solidFill>
                  <a:srgbClr val="C00000"/>
                </a:solidFill>
                <a:latin typeface="Microsoft YaHei" charset="-122"/>
                <a:ea typeface="Microsoft YaHei" charset="-122"/>
                <a:cs typeface="Microsoft YaHei" charset="-122"/>
              </a:rPr>
              <a:t> </a:t>
            </a:r>
          </a:p>
        </p:txBody>
      </p:sp>
      <mc:AlternateContent xmlns:mc="http://schemas.openxmlformats.org/markup-compatibility/2006">
        <mc:Choice xmlns:a14="http://schemas.microsoft.com/office/drawing/2010/main" Requires="a14">
          <p:sp>
            <p:nvSpPr>
              <p:cNvPr id="10" name="矩形 9"/>
              <p:cNvSpPr/>
              <p:nvPr/>
            </p:nvSpPr>
            <p:spPr>
              <a:xfrm>
                <a:off x="1060602" y="5871970"/>
                <a:ext cx="7981287" cy="9387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z="2400" smtClean="0">
                          <a:solidFill>
                            <a:srgbClr val="09405E"/>
                          </a:solidFill>
                          <a:latin typeface="Cambria Math" charset="0"/>
                          <a:ea typeface="微软雅黑" pitchFamily="34" charset="-122"/>
                        </a:rPr>
                        <m:t>MCC</m:t>
                      </m:r>
                      <m:r>
                        <a:rPr lang="en-US" altLang="zh-CN" sz="2400" b="0" i="0" smtClean="0">
                          <a:solidFill>
                            <a:srgbClr val="09405E"/>
                          </a:solidFill>
                          <a:latin typeface="Cambria Math" charset="0"/>
                          <a:ea typeface="微软雅黑" pitchFamily="34" charset="-122"/>
                        </a:rPr>
                        <m:t>=</m:t>
                      </m:r>
                      <m:f>
                        <m:fPr>
                          <m:ctrlPr>
                            <a:rPr lang="mr-IN" altLang="zh-CN" sz="2400" i="1">
                              <a:solidFill>
                                <a:srgbClr val="09405E"/>
                              </a:solidFill>
                              <a:latin typeface="Cambria Math" charset="0"/>
                              <a:ea typeface="微软雅黑" pitchFamily="34" charset="-122"/>
                            </a:rPr>
                          </m:ctrlPr>
                        </m:fPr>
                        <m:num>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cs typeface="Cambria Math" charset="0"/>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𝐹𝑁</m:t>
                          </m:r>
                        </m:num>
                        <m:den>
                          <m:rad>
                            <m:radPr>
                              <m:degHide m:val="on"/>
                              <m:ctrlPr>
                                <a:rPr lang="en-US" altLang="zh-CN" sz="2400" i="1">
                                  <a:solidFill>
                                    <a:srgbClr val="09405E"/>
                                  </a:solidFill>
                                  <a:latin typeface="Cambria Math" charset="0"/>
                                  <a:ea typeface="微软雅黑" pitchFamily="34" charset="-122"/>
                                </a:rPr>
                              </m:ctrlPr>
                            </m:radPr>
                            <m:deg/>
                            <m:e>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r>
                                <a:rPr lang="en-US" altLang="zh-CN" sz="2400" i="1">
                                  <a:solidFill>
                                    <a:srgbClr val="09405E"/>
                                  </a:solidFill>
                                  <a:latin typeface="Cambria Math" charset="0"/>
                                  <a:ea typeface="微软雅黑" pitchFamily="34" charset="-122"/>
                                </a:rPr>
                                <m:t>)</m:t>
                              </m:r>
                            </m:e>
                          </m:rad>
                        </m:den>
                      </m:f>
                      <m:r>
                        <a:rPr lang="en-US" altLang="zh-CN" sz="2400" i="1">
                          <a:solidFill>
                            <a:srgbClr val="09405E"/>
                          </a:solidFill>
                          <a:latin typeface="Cambria Math" charset="0"/>
                          <a:ea typeface="微软雅黑" pitchFamily="34" charset="-122"/>
                        </a:rPr>
                        <m:t>=</m:t>
                      </m:r>
                      <m:r>
                        <a:rPr lang="en-US" altLang="zh-CN" sz="2400" i="1" smtClean="0">
                          <a:solidFill>
                            <a:srgbClr val="09405E"/>
                          </a:solidFill>
                          <a:latin typeface="Cambria Math" charset="0"/>
                          <a:ea typeface="微软雅黑" pitchFamily="34" charset="-122"/>
                        </a:rPr>
                        <m:t>0</m:t>
                      </m:r>
                    </m:oMath>
                  </m:oMathPara>
                </a14:m>
                <a:endParaRPr lang="zh-CN" altLang="en-US" sz="2400" dirty="0">
                  <a:solidFill>
                    <a:srgbClr val="09405E"/>
                  </a:solidFill>
                </a:endParaRPr>
              </a:p>
            </p:txBody>
          </p:sp>
        </mc:Choice>
        <mc:Fallback>
          <p:sp>
            <p:nvSpPr>
              <p:cNvPr id="10" name="矩形 9"/>
              <p:cNvSpPr>
                <a:spLocks noRot="1" noChangeAspect="1" noMove="1" noResize="1" noEditPoints="1" noAdjustHandles="1" noChangeArrowheads="1" noChangeShapeType="1" noTextEdit="1"/>
              </p:cNvSpPr>
              <p:nvPr/>
            </p:nvSpPr>
            <p:spPr>
              <a:xfrm>
                <a:off x="1060602" y="5871970"/>
                <a:ext cx="7981287" cy="93878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29708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zh-CN" altLang="en-US" dirty="0"/>
              <a:t>上面我们讨论给定阈值</a:t>
            </a:r>
            <a:r>
              <a:rPr lang="el-GR" altLang="zh-CN" i="1" dirty="0"/>
              <a:t>τ</a:t>
            </a:r>
            <a:r>
              <a:rPr lang="zh-CN" altLang="en-US" dirty="0"/>
              <a:t>的</a:t>
            </a:r>
            <a:r>
              <a:rPr lang="en-US" altLang="zh-CN" dirty="0"/>
              <a:t>TPR</a:t>
            </a:r>
            <a:r>
              <a:rPr lang="zh-CN" altLang="en-US" dirty="0"/>
              <a:t>（真阳率）和</a:t>
            </a:r>
            <a:r>
              <a:rPr lang="en-US" altLang="zh-CN" dirty="0"/>
              <a:t>FPR</a:t>
            </a:r>
            <a:r>
              <a:rPr lang="zh-CN" altLang="en-US" dirty="0"/>
              <a:t>（假阳率</a:t>
            </a:r>
            <a:r>
              <a:rPr lang="zh-CN" altLang="en-US" dirty="0" smtClean="0"/>
              <a:t>）</a:t>
            </a:r>
            <a:r>
              <a:rPr lang="zh-CN" altLang="en-US" dirty="0"/>
              <a:t>。</a:t>
            </a:r>
            <a:endParaRPr lang="en-US" altLang="zh-CN" dirty="0" smtClean="0"/>
          </a:p>
          <a:p>
            <a:pPr>
              <a:lnSpc>
                <a:spcPct val="100000"/>
              </a:lnSpc>
            </a:pPr>
            <a:r>
              <a:rPr lang="zh-CN" altLang="en-US" dirty="0"/>
              <a:t>如果不是只考虑一个阈值，而是在一些列阈值上运行检测器，并画出</a:t>
            </a:r>
            <a:r>
              <a:rPr lang="en-US" altLang="zh-CN" dirty="0"/>
              <a:t>TPR</a:t>
            </a:r>
            <a:r>
              <a:rPr lang="zh-CN" altLang="en-US" dirty="0"/>
              <a:t>和</a:t>
            </a:r>
            <a:r>
              <a:rPr lang="en-US" altLang="zh-CN" dirty="0"/>
              <a:t>FPR</a:t>
            </a:r>
            <a:r>
              <a:rPr lang="zh-CN" altLang="en-US" dirty="0"/>
              <a:t>为阈值</a:t>
            </a:r>
            <a:r>
              <a:rPr lang="el-GR" altLang="zh-CN" i="1" dirty="0"/>
              <a:t>τ</a:t>
            </a:r>
            <a:r>
              <a:rPr lang="zh-CN" altLang="en-US" dirty="0"/>
              <a:t>的隐式函数，得到</a:t>
            </a:r>
            <a:r>
              <a:rPr lang="en-US" altLang="zh-CN" dirty="0"/>
              <a:t>ROC</a:t>
            </a:r>
            <a:r>
              <a:rPr lang="zh-CN" altLang="en-US" dirty="0" smtClean="0"/>
              <a:t>曲线</a:t>
            </a:r>
            <a:r>
              <a:rPr lang="zh-CN" altLang="en-US" dirty="0"/>
              <a:t>。</a:t>
            </a:r>
            <a:endParaRPr kumimoji="1" lang="zh-CN" altLang="en-US" dirty="0"/>
          </a:p>
        </p:txBody>
      </p:sp>
      <p:sp>
        <p:nvSpPr>
          <p:cNvPr id="3" name="标题 2"/>
          <p:cNvSpPr>
            <a:spLocks noGrp="1"/>
          </p:cNvSpPr>
          <p:nvPr>
            <p:ph type="title"/>
          </p:nvPr>
        </p:nvSpPr>
        <p:spPr/>
        <p:txBody>
          <a:bodyPr/>
          <a:lstStyle/>
          <a:p>
            <a:r>
              <a:rPr lang="en-US" altLang="zh-CN" dirty="0">
                <a:latin typeface="Microsoft YaHei" charset="-122"/>
                <a:ea typeface="Microsoft YaHei" charset="-122"/>
                <a:cs typeface="Microsoft YaHei" charset="-122"/>
              </a:rPr>
              <a:t>Receiver Operating Characteristic (ROC)</a:t>
            </a:r>
            <a:r>
              <a:rPr lang="zh-CN" altLang="en-US" dirty="0">
                <a:latin typeface="Microsoft YaHei" charset="-122"/>
                <a:ea typeface="Microsoft YaHei" charset="-122"/>
                <a:cs typeface="Microsoft YaHei" charset="-122"/>
              </a:rPr>
              <a:t>曲线</a:t>
            </a:r>
            <a:endParaRPr kumimoji="1" lang="zh-CN" altLang="en-US" dirty="0"/>
          </a:p>
        </p:txBody>
      </p:sp>
      <p:graphicFrame>
        <p:nvGraphicFramePr>
          <p:cNvPr id="4" name="Content Placeholder 6"/>
          <p:cNvGraphicFramePr>
            <a:graphicFrameLocks noChangeAspect="1"/>
          </p:cNvGraphicFramePr>
          <p:nvPr>
            <p:extLst>
              <p:ext uri="{D42A27DB-BD31-4B8C-83A1-F6EECF244321}">
                <p14:modId xmlns:p14="http://schemas.microsoft.com/office/powerpoint/2010/main" val="264169364"/>
              </p:ext>
            </p:extLst>
          </p:nvPr>
        </p:nvGraphicFramePr>
        <p:xfrm>
          <a:off x="3168836" y="2708920"/>
          <a:ext cx="3489325" cy="2779712"/>
        </p:xfrm>
        <a:graphic>
          <a:graphicData uri="http://schemas.openxmlformats.org/presentationml/2006/ole">
            <mc:AlternateContent xmlns:mc="http://schemas.openxmlformats.org/markup-compatibility/2006">
              <mc:Choice xmlns:v="urn:schemas-microsoft-com:vml" Requires="v">
                <p:oleObj spid="_x0000_s59399" name="Acrobat Document" r:id="rId3" imgW="5054400" imgH="4032000" progId="AcroExch.Document.11">
                  <p:embed/>
                </p:oleObj>
              </mc:Choice>
              <mc:Fallback>
                <p:oleObj name="Acrobat Document" r:id="rId3" imgW="5054400" imgH="4032000" progId="AcroExch.Document.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836" y="2708920"/>
                        <a:ext cx="3489325" cy="2779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 name="直接箭头连接符 11"/>
          <p:cNvCxnSpPr/>
          <p:nvPr/>
        </p:nvCxnSpPr>
        <p:spPr>
          <a:xfrm flipH="1">
            <a:off x="4381239" y="3040360"/>
            <a:ext cx="598563" cy="503635"/>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11"/>
          <p:cNvCxnSpPr/>
          <p:nvPr/>
        </p:nvCxnSpPr>
        <p:spPr>
          <a:xfrm flipH="1">
            <a:off x="4741603" y="3040360"/>
            <a:ext cx="238199" cy="79097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16"/>
          <p:cNvSpPr>
            <a:spLocks noChangeArrowheads="1"/>
          </p:cNvSpPr>
          <p:nvPr/>
        </p:nvSpPr>
        <p:spPr bwMode="auto">
          <a:xfrm>
            <a:off x="3724832" y="5569551"/>
            <a:ext cx="296267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9405E"/>
                </a:solidFill>
                <a:latin typeface="Microsoft YaHei" charset="-122"/>
                <a:ea typeface="Microsoft YaHei" charset="-122"/>
                <a:cs typeface="Microsoft YaHei" charset="-122"/>
              </a:rPr>
              <a:t>Area Under Curve (AUC)</a:t>
            </a:r>
          </a:p>
        </p:txBody>
      </p:sp>
      <p:sp>
        <p:nvSpPr>
          <p:cNvPr id="8" name="Rectangle 3"/>
          <p:cNvSpPr>
            <a:spLocks noChangeArrowheads="1"/>
          </p:cNvSpPr>
          <p:nvPr/>
        </p:nvSpPr>
        <p:spPr bwMode="auto">
          <a:xfrm>
            <a:off x="4224169" y="2769613"/>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9405E"/>
                </a:solidFill>
                <a:latin typeface="Microsoft YaHei" charset="-122"/>
                <a:ea typeface="Microsoft YaHei" charset="-122"/>
                <a:cs typeface="Microsoft YaHei" charset="-122"/>
              </a:rPr>
              <a:t>Equal Error Rate</a:t>
            </a:r>
          </a:p>
        </p:txBody>
      </p:sp>
      <p:sp>
        <p:nvSpPr>
          <p:cNvPr id="9" name="TextBox 19"/>
          <p:cNvSpPr txBox="1"/>
          <p:nvPr/>
        </p:nvSpPr>
        <p:spPr>
          <a:xfrm>
            <a:off x="879569" y="4837573"/>
            <a:ext cx="2904323" cy="369332"/>
          </a:xfrm>
          <a:prstGeom prst="rect">
            <a:avLst/>
          </a:prstGeom>
          <a:noFill/>
        </p:spPr>
        <p:txBody>
          <a:bodyPr wrap="square" rtlCol="0">
            <a:spAutoFit/>
          </a:bodyPr>
          <a:lstStyle/>
          <a:p>
            <a:r>
              <a:rPr lang="zh-CN" altLang="en-US" dirty="0">
                <a:solidFill>
                  <a:srgbClr val="09405E"/>
                </a:solidFill>
                <a:latin typeface="Microsoft YaHei" charset="-122"/>
                <a:ea typeface="Microsoft YaHei" charset="-122"/>
                <a:cs typeface="Microsoft YaHei" charset="-122"/>
              </a:rPr>
              <a:t>每个样本都被判断为负</a:t>
            </a:r>
          </a:p>
        </p:txBody>
      </p:sp>
      <p:sp>
        <p:nvSpPr>
          <p:cNvPr id="10" name="TextBox 20"/>
          <p:cNvSpPr txBox="1"/>
          <p:nvPr/>
        </p:nvSpPr>
        <p:spPr>
          <a:xfrm>
            <a:off x="2985753" y="3675360"/>
            <a:ext cx="461665" cy="517129"/>
          </a:xfrm>
          <a:prstGeom prst="rect">
            <a:avLst/>
          </a:prstGeom>
          <a:solidFill>
            <a:schemeClr val="bg1"/>
          </a:solidFill>
        </p:spPr>
        <p:txBody>
          <a:bodyPr vert="vert270" wrap="none" rtlCol="0">
            <a:spAutoFit/>
          </a:bodyPr>
          <a:lstStyle/>
          <a:p>
            <a:r>
              <a:rPr lang="en-US" altLang="zh-CN" i="1" dirty="0">
                <a:solidFill>
                  <a:srgbClr val="09405E"/>
                </a:solidFill>
                <a:latin typeface="Microsoft YaHei" charset="-122"/>
                <a:ea typeface="Microsoft YaHei" charset="-122"/>
                <a:cs typeface="Microsoft YaHei" charset="-122"/>
              </a:rPr>
              <a:t>TPR</a:t>
            </a:r>
            <a:endParaRPr lang="zh-CN" altLang="en-US" i="1" dirty="0">
              <a:solidFill>
                <a:srgbClr val="09405E"/>
              </a:solidFill>
              <a:latin typeface="Microsoft YaHei" charset="-122"/>
              <a:ea typeface="Microsoft YaHei" charset="-122"/>
              <a:cs typeface="Microsoft YaHei" charset="-122"/>
            </a:endParaRPr>
          </a:p>
        </p:txBody>
      </p:sp>
      <p:sp>
        <p:nvSpPr>
          <p:cNvPr id="11" name="TextBox 21"/>
          <p:cNvSpPr txBox="1"/>
          <p:nvPr/>
        </p:nvSpPr>
        <p:spPr>
          <a:xfrm>
            <a:off x="4650175" y="5173352"/>
            <a:ext cx="599844" cy="369332"/>
          </a:xfrm>
          <a:prstGeom prst="rect">
            <a:avLst/>
          </a:prstGeom>
          <a:solidFill>
            <a:schemeClr val="bg1"/>
          </a:solidFill>
        </p:spPr>
        <p:txBody>
          <a:bodyPr wrap="none" rtlCol="0">
            <a:spAutoFit/>
          </a:bodyPr>
          <a:lstStyle/>
          <a:p>
            <a:r>
              <a:rPr lang="en-US" altLang="zh-CN" i="1" dirty="0">
                <a:solidFill>
                  <a:srgbClr val="09405E"/>
                </a:solidFill>
                <a:latin typeface="Microsoft YaHei" charset="-122"/>
                <a:ea typeface="Microsoft YaHei" charset="-122"/>
                <a:cs typeface="Microsoft YaHei" charset="-122"/>
              </a:rPr>
              <a:t>FPR</a:t>
            </a:r>
            <a:endParaRPr lang="zh-CN" altLang="en-US" i="1" dirty="0">
              <a:solidFill>
                <a:srgbClr val="09405E"/>
              </a:solidFill>
              <a:latin typeface="Microsoft YaHei" charset="-122"/>
              <a:ea typeface="Microsoft YaHei" charset="-122"/>
              <a:cs typeface="Microsoft YaHei" charset="-122"/>
            </a:endParaRPr>
          </a:p>
        </p:txBody>
      </p:sp>
      <p:sp>
        <p:nvSpPr>
          <p:cNvPr id="12" name="TextBox 22"/>
          <p:cNvSpPr txBox="1"/>
          <p:nvPr/>
        </p:nvSpPr>
        <p:spPr>
          <a:xfrm>
            <a:off x="6226111" y="2643498"/>
            <a:ext cx="3096345" cy="369332"/>
          </a:xfrm>
          <a:prstGeom prst="rect">
            <a:avLst/>
          </a:prstGeom>
          <a:noFill/>
        </p:spPr>
        <p:txBody>
          <a:bodyPr wrap="square" rtlCol="0">
            <a:spAutoFit/>
          </a:bodyPr>
          <a:lstStyle/>
          <a:p>
            <a:r>
              <a:rPr lang="zh-CN" altLang="en-US" dirty="0">
                <a:solidFill>
                  <a:srgbClr val="09405E"/>
                </a:solidFill>
                <a:latin typeface="Microsoft YaHei" charset="-122"/>
                <a:ea typeface="Microsoft YaHei" charset="-122"/>
                <a:cs typeface="Microsoft YaHei" charset="-122"/>
              </a:rPr>
              <a:t>每个样本都被判断为正</a:t>
            </a:r>
          </a:p>
        </p:txBody>
      </p:sp>
      <p:cxnSp>
        <p:nvCxnSpPr>
          <p:cNvPr id="13" name="直接箭头连接符 11"/>
          <p:cNvCxnSpPr/>
          <p:nvPr/>
        </p:nvCxnSpPr>
        <p:spPr>
          <a:xfrm flipV="1">
            <a:off x="4409903" y="4653381"/>
            <a:ext cx="503596" cy="77564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6892700" y="3501569"/>
                <a:ext cx="1091196" cy="56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9405E"/>
                          </a:solidFill>
                          <a:latin typeface="Cambria Math" charset="0"/>
                          <a:ea typeface="Microsoft YaHei" charset="-122"/>
                          <a:cs typeface="Microsoft YaHei" charset="-122"/>
                        </a:rPr>
                        <m:t>𝑇𝑃𝑅</m:t>
                      </m:r>
                      <m:r>
                        <a:rPr lang="en-US" altLang="zh-CN" i="1" smtClean="0">
                          <a:solidFill>
                            <a:srgbClr val="09405E"/>
                          </a:solidFill>
                          <a:latin typeface="Cambria Math" charset="0"/>
                          <a:ea typeface="Microsoft YaHei" charset="-122"/>
                          <a:cs typeface="Microsoft YaHei" charset="-122"/>
                        </a:rPr>
                        <m:t>=</m:t>
                      </m:r>
                      <m:f>
                        <m:fPr>
                          <m:ctrlPr>
                            <a:rPr lang="en-US" altLang="zh-CN" i="1">
                              <a:solidFill>
                                <a:srgbClr val="09405E"/>
                              </a:solidFill>
                              <a:latin typeface="Cambria Math" charset="0"/>
                              <a:ea typeface="Microsoft YaHei" charset="-122"/>
                              <a:cs typeface="Microsoft YaHei" charset="-122"/>
                            </a:rPr>
                          </m:ctrlPr>
                        </m:fPr>
                        <m:num>
                          <m:r>
                            <a:rPr lang="en-US" altLang="zh-CN" i="1">
                              <a:solidFill>
                                <a:srgbClr val="09405E"/>
                              </a:solidFill>
                              <a:latin typeface="Cambria Math" charset="0"/>
                              <a:ea typeface="Microsoft YaHei" charset="-122"/>
                              <a:cs typeface="Microsoft YaHei" charset="-122"/>
                            </a:rPr>
                            <m:t>𝑇𝑃</m:t>
                          </m:r>
                        </m:num>
                        <m:den>
                          <m:sSub>
                            <m:sSubPr>
                              <m:ctrlPr>
                                <a:rPr lang="en-US" altLang="zh-CN" i="1">
                                  <a:solidFill>
                                    <a:srgbClr val="09405E"/>
                                  </a:solidFill>
                                  <a:latin typeface="Cambria Math" charset="0"/>
                                  <a:ea typeface="Microsoft YaHei" charset="-122"/>
                                  <a:cs typeface="Microsoft YaHei" charset="-122"/>
                                </a:rPr>
                              </m:ctrlPr>
                            </m:sSubPr>
                            <m:e>
                              <m:r>
                                <a:rPr lang="en-US" altLang="zh-CN" i="1">
                                  <a:solidFill>
                                    <a:srgbClr val="09405E"/>
                                  </a:solidFill>
                                  <a:latin typeface="Cambria Math" charset="0"/>
                                  <a:ea typeface="Microsoft YaHei" charset="-122"/>
                                  <a:cs typeface="Microsoft YaHei" charset="-122"/>
                                </a:rPr>
                                <m:t>𝑁</m:t>
                              </m:r>
                            </m:e>
                            <m:sub>
                              <m:r>
                                <a:rPr lang="en-US" altLang="zh-CN" i="1">
                                  <a:solidFill>
                                    <a:srgbClr val="09405E"/>
                                  </a:solidFill>
                                  <a:latin typeface="Cambria Math" charset="0"/>
                                  <a:ea typeface="Microsoft YaHei" charset="-122"/>
                                  <a:cs typeface="Microsoft YaHei" charset="-122"/>
                                </a:rPr>
                                <m:t>+</m:t>
                              </m:r>
                            </m:sub>
                          </m:sSub>
                        </m:den>
                      </m:f>
                    </m:oMath>
                  </m:oMathPara>
                </a14:m>
                <a:endParaRPr lang="zh-CN" altLang="en-US" dirty="0">
                  <a:solidFill>
                    <a:srgbClr val="09405E"/>
                  </a:solidFill>
                  <a:latin typeface="Microsoft YaHei" charset="-122"/>
                  <a:ea typeface="Microsoft YaHei" charset="-122"/>
                  <a:cs typeface="Microsoft YaHei"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6892700" y="3501569"/>
                <a:ext cx="1091196" cy="568554"/>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6892700" y="4461831"/>
                <a:ext cx="109760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9405E"/>
                          </a:solidFill>
                          <a:latin typeface="Cambria Math" charset="0"/>
                          <a:ea typeface="Microsoft YaHei" charset="-122"/>
                          <a:cs typeface="Microsoft YaHei" charset="-122"/>
                        </a:rPr>
                        <m:t>𝐹𝑃𝑅</m:t>
                      </m:r>
                      <m:r>
                        <a:rPr lang="en-US" altLang="zh-CN" i="1" smtClean="0">
                          <a:solidFill>
                            <a:srgbClr val="09405E"/>
                          </a:solidFill>
                          <a:latin typeface="Cambria Math" charset="0"/>
                          <a:ea typeface="Microsoft YaHei" charset="-122"/>
                          <a:cs typeface="Microsoft YaHei" charset="-122"/>
                        </a:rPr>
                        <m:t>=</m:t>
                      </m:r>
                      <m:f>
                        <m:fPr>
                          <m:ctrlPr>
                            <a:rPr lang="en-US" altLang="zh-CN" i="1">
                              <a:solidFill>
                                <a:srgbClr val="09405E"/>
                              </a:solidFill>
                              <a:latin typeface="Cambria Math" charset="0"/>
                              <a:ea typeface="Microsoft YaHei" charset="-122"/>
                              <a:cs typeface="Microsoft YaHei" charset="-122"/>
                            </a:rPr>
                          </m:ctrlPr>
                        </m:fPr>
                        <m:num>
                          <m:r>
                            <a:rPr lang="en-US" altLang="zh-CN" i="1">
                              <a:solidFill>
                                <a:srgbClr val="09405E"/>
                              </a:solidFill>
                              <a:latin typeface="Cambria Math" charset="0"/>
                              <a:ea typeface="Microsoft YaHei" charset="-122"/>
                              <a:cs typeface="Microsoft YaHei" charset="-122"/>
                            </a:rPr>
                            <m:t>𝐹𝑃</m:t>
                          </m:r>
                        </m:num>
                        <m:den>
                          <m:sSub>
                            <m:sSubPr>
                              <m:ctrlPr>
                                <a:rPr lang="en-US" altLang="zh-CN" i="1">
                                  <a:solidFill>
                                    <a:srgbClr val="09405E"/>
                                  </a:solidFill>
                                  <a:latin typeface="Cambria Math" charset="0"/>
                                  <a:ea typeface="Microsoft YaHei" charset="-122"/>
                                  <a:cs typeface="Microsoft YaHei" charset="-122"/>
                                </a:rPr>
                              </m:ctrlPr>
                            </m:sSubPr>
                            <m:e>
                              <m:r>
                                <a:rPr lang="en-US" altLang="zh-CN" i="1">
                                  <a:solidFill>
                                    <a:srgbClr val="09405E"/>
                                  </a:solidFill>
                                  <a:latin typeface="Cambria Math" charset="0"/>
                                  <a:ea typeface="Microsoft YaHei" charset="-122"/>
                                  <a:cs typeface="Microsoft YaHei" charset="-122"/>
                                </a:rPr>
                                <m:t>𝑁</m:t>
                              </m:r>
                            </m:e>
                            <m:sub>
                              <m:r>
                                <a:rPr lang="en-US" altLang="zh-CN" i="1">
                                  <a:solidFill>
                                    <a:srgbClr val="09405E"/>
                                  </a:solidFill>
                                  <a:latin typeface="Cambria Math" charset="0"/>
                                  <a:ea typeface="Microsoft YaHei" charset="-122"/>
                                  <a:cs typeface="Microsoft YaHei" charset="-122"/>
                                </a:rPr>
                                <m:t>−</m:t>
                              </m:r>
                            </m:sub>
                          </m:sSub>
                        </m:den>
                      </m:f>
                    </m:oMath>
                  </m:oMathPara>
                </a14:m>
                <a:endParaRPr lang="zh-CN" altLang="en-US" dirty="0">
                  <a:solidFill>
                    <a:srgbClr val="09405E"/>
                  </a:solidFill>
                  <a:latin typeface="Microsoft YaHei" charset="-122"/>
                  <a:ea typeface="Microsoft YaHei" charset="-122"/>
                  <a:cs typeface="Microsoft YaHei"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6892700" y="4461831"/>
                <a:ext cx="1097608" cy="563872"/>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0790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333163" cy="5237271"/>
              </a:xfrm>
            </p:spPr>
            <p:txBody>
              <a:bodyPr/>
              <a:lstStyle/>
              <a:p>
                <a:pPr>
                  <a:lnSpc>
                    <a:spcPct val="100000"/>
                  </a:lnSpc>
                </a:pPr>
                <a:r>
                  <a:rPr kumimoji="1" lang="zh-CN" altLang="en-US" dirty="0"/>
                  <a:t>例：根据文章特征</a:t>
                </a:r>
                <a14:m>
                  <m:oMath xmlns:m="http://schemas.openxmlformats.org/officeDocument/2006/math">
                    <m:r>
                      <a:rPr kumimoji="1" lang="en-US" altLang="zh-CN" b="1" i="1" dirty="0">
                        <a:latin typeface="Cambria Math" charset="0"/>
                      </a:rPr>
                      <m:t>𝒙</m:t>
                    </m:r>
                  </m:oMath>
                </a14:m>
                <a:r>
                  <a:rPr kumimoji="1" lang="zh-CN" altLang="en-US" dirty="0"/>
                  <a:t>（</a:t>
                </a:r>
                <a:r>
                  <a:rPr kumimoji="1" lang="zh-CN" altLang="en-US" dirty="0"/>
                  <a:t>文章长度、作者的数目、作者</a:t>
                </a:r>
                <a:r>
                  <a:rPr kumimoji="1" lang="zh-CN" altLang="en-US" dirty="0"/>
                  <a:t>之前投递给该杂志的文章数据、</a:t>
                </a:r>
                <a:r>
                  <a:rPr kumimoji="1" lang="mr-IN" altLang="zh-CN" dirty="0"/>
                  <a:t>…</a:t>
                </a:r>
                <a:r>
                  <a:rPr kumimoji="1" lang="zh-CN" altLang="en-US" dirty="0"/>
                  <a:t>），判断该文章是否会杂志被</a:t>
                </a:r>
                <a:r>
                  <a:rPr kumimoji="1" lang="zh-CN" altLang="en-US" dirty="0" smtClean="0"/>
                  <a:t>接收。</a:t>
                </a:r>
                <a:endParaRPr kumimoji="1" lang="en-US" altLang="zh-CN" dirty="0" smtClean="0"/>
              </a:p>
              <a:p>
                <a:pPr marL="285750" lvl="1" indent="-285750" eaLnBrk="1" hangingPunct="1">
                  <a:lnSpc>
                    <a:spcPct val="100000"/>
                  </a:lnSpc>
                  <a:spcBef>
                    <a:spcPct val="0"/>
                  </a:spcBef>
                  <a:buFont typeface="Wingdings" panose="05000000000000000000" pitchFamily="2" charset="2"/>
                  <a:buChar char="n"/>
                </a:pPr>
                <a:r>
                  <a:rPr kumimoji="1" lang="zh-CN" altLang="en-US" sz="2667" dirty="0"/>
                  <a:t>测试样本数目：</a:t>
                </a:r>
                <a:r>
                  <a:rPr kumimoji="1" lang="en-US" altLang="zh-CN" sz="2667" dirty="0"/>
                  <a:t>500</a:t>
                </a:r>
                <a:r>
                  <a:rPr kumimoji="1" lang="zh-CN" altLang="en-US" sz="2667" dirty="0"/>
                  <a:t>，其中</a:t>
                </a:r>
                <a:r>
                  <a:rPr kumimoji="1" lang="en-US" altLang="zh-CN" sz="2667" dirty="0"/>
                  <a:t>250</a:t>
                </a:r>
                <a:r>
                  <a:rPr kumimoji="1" lang="zh-CN" altLang="en-US" sz="2667" dirty="0"/>
                  <a:t>篇被接收（红色），</a:t>
                </a:r>
                <a:r>
                  <a:rPr kumimoji="1" lang="en-US" altLang="zh-CN" sz="2667" dirty="0"/>
                  <a:t>250</a:t>
                </a:r>
                <a:r>
                  <a:rPr kumimoji="1" lang="zh-CN" altLang="en-US" sz="2667" dirty="0"/>
                  <a:t>被拒绝（蓝色）</a:t>
                </a:r>
                <a:r>
                  <a:rPr kumimoji="1" lang="zh-CN" altLang="en-US" sz="2667" dirty="0" smtClean="0"/>
                  <a:t>。</a:t>
                </a:r>
                <a:endParaRPr kumimoji="1" lang="en-US" altLang="zh-CN" sz="2667" dirty="0" smtClean="0"/>
              </a:p>
              <a:p>
                <a:pPr marL="285750" lvl="1" indent="-285750" eaLnBrk="1" hangingPunct="1">
                  <a:lnSpc>
                    <a:spcPct val="100000"/>
                  </a:lnSpc>
                  <a:spcBef>
                    <a:spcPct val="0"/>
                  </a:spcBef>
                  <a:buFont typeface="Wingdings" panose="05000000000000000000" pitchFamily="2" charset="2"/>
                  <a:buChar char="n"/>
                </a:pPr>
                <a:r>
                  <a:rPr kumimoji="1" lang="zh-CN" altLang="en-US" sz="2667" dirty="0" smtClean="0"/>
                  <a:t>现有</a:t>
                </a:r>
                <a:r>
                  <a:rPr kumimoji="1" lang="zh-CN" altLang="en-US" sz="2667" dirty="0"/>
                  <a:t>一个分类器</a:t>
                </a:r>
                <a:r>
                  <a:rPr kumimoji="1" lang="en-US" altLang="zh-CN" sz="2667" dirty="0"/>
                  <a:t>1</a:t>
                </a:r>
                <a:r>
                  <a:rPr kumimoji="1" lang="zh-CN" altLang="en-US" sz="2667" dirty="0"/>
                  <a:t>，给定文章特征，输出该文章被接收的概率。下图为分类器</a:t>
                </a:r>
                <a:r>
                  <a:rPr kumimoji="1" lang="en-US" altLang="zh-CN" sz="2667" dirty="0"/>
                  <a:t>1</a:t>
                </a:r>
                <a:r>
                  <a:rPr kumimoji="1" lang="zh-CN" altLang="en-US" sz="2667" dirty="0"/>
                  <a:t>输出的被接收概率概率对应的正样本数目和负样本数目</a:t>
                </a:r>
                <a:endParaRPr kumimoji="1" lang="en-US" altLang="zh-CN" sz="2667" dirty="0"/>
              </a:p>
              <a:p>
                <a:pPr>
                  <a:lnSpc>
                    <a:spcPct val="100000"/>
                  </a:lnSpc>
                </a:pP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333163" cy="5237271"/>
              </a:xfrm>
              <a:blipFill rotWithShape="0">
                <a:blip r:embed="rId2"/>
                <a:stretch>
                  <a:fillRect l="-914" t="-1164" r="-145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smtClean="0"/>
              <a:t>例：</a:t>
            </a:r>
            <a:r>
              <a:rPr lang="en-US" altLang="zh-CN" dirty="0">
                <a:latin typeface="Microsoft YaHei" charset="-122"/>
                <a:ea typeface="Microsoft YaHei" charset="-122"/>
                <a:cs typeface="Microsoft YaHei" charset="-122"/>
              </a:rPr>
              <a:t>ROC</a:t>
            </a:r>
            <a:r>
              <a:rPr lang="zh-CN" altLang="en-US" dirty="0" smtClean="0">
                <a:latin typeface="Microsoft YaHei" charset="-122"/>
                <a:ea typeface="Microsoft YaHei" charset="-122"/>
                <a:cs typeface="Microsoft YaHei" charset="-122"/>
              </a:rPr>
              <a:t>曲线</a:t>
            </a:r>
            <a:endParaRPr kumimoji="1" lang="zh-CN" altLang="en-US" dirty="0"/>
          </a:p>
        </p:txBody>
      </p:sp>
      <p:sp>
        <p:nvSpPr>
          <p:cNvPr id="4" name="矩形 3"/>
          <p:cNvSpPr/>
          <p:nvPr/>
        </p:nvSpPr>
        <p:spPr>
          <a:xfrm>
            <a:off x="1882281" y="6306144"/>
            <a:ext cx="2031325" cy="369332"/>
          </a:xfrm>
          <a:prstGeom prst="rect">
            <a:avLst/>
          </a:prstGeom>
        </p:spPr>
        <p:txBody>
          <a:bodyPr wrap="none">
            <a:spAutoFit/>
          </a:bodyPr>
          <a:lstStyle/>
          <a:p>
            <a:r>
              <a:rPr kumimoji="1" lang="zh-CN" altLang="en-US" dirty="0" smtClean="0">
                <a:solidFill>
                  <a:srgbClr val="09405E"/>
                </a:solidFill>
                <a:latin typeface="Microsoft YaHei" charset="-122"/>
                <a:ea typeface="Microsoft YaHei" charset="-122"/>
                <a:cs typeface="Microsoft YaHei" charset="-122"/>
              </a:rPr>
              <a:t>文章</a:t>
            </a:r>
            <a:r>
              <a:rPr kumimoji="1" lang="zh-CN" altLang="en-US" smtClean="0">
                <a:solidFill>
                  <a:srgbClr val="09405E"/>
                </a:solidFill>
                <a:latin typeface="Microsoft YaHei" charset="-122"/>
                <a:ea typeface="Microsoft YaHei" charset="-122"/>
                <a:cs typeface="Microsoft YaHei" charset="-122"/>
              </a:rPr>
              <a:t>被接收的</a:t>
            </a:r>
            <a:r>
              <a:rPr kumimoji="1" lang="zh-CN" altLang="en-US">
                <a:solidFill>
                  <a:srgbClr val="09405E"/>
                </a:solidFill>
                <a:latin typeface="Microsoft YaHei" charset="-122"/>
                <a:ea typeface="Microsoft YaHei" charset="-122"/>
                <a:cs typeface="Microsoft YaHei" charset="-122"/>
              </a:rPr>
              <a:t>概率</a:t>
            </a:r>
            <a:endParaRPr lang="zh-CN" altLang="en-US">
              <a:solidFill>
                <a:srgbClr val="09405E"/>
              </a:solidFill>
            </a:endParaRPr>
          </a:p>
        </p:txBody>
      </p:sp>
      <p:sp>
        <p:nvSpPr>
          <p:cNvPr id="5" name="矩形 4"/>
          <p:cNvSpPr/>
          <p:nvPr/>
        </p:nvSpPr>
        <p:spPr>
          <a:xfrm rot="16200000">
            <a:off x="201672" y="4769616"/>
            <a:ext cx="1107996" cy="369332"/>
          </a:xfrm>
          <a:prstGeom prst="rect">
            <a:avLst/>
          </a:prstGeom>
        </p:spPr>
        <p:txBody>
          <a:bodyPr wrap="none">
            <a:spAutoFit/>
          </a:bodyPr>
          <a:lstStyle/>
          <a:p>
            <a:r>
              <a:rPr kumimoji="1" lang="zh-CN" altLang="en-US" smtClean="0">
                <a:solidFill>
                  <a:srgbClr val="09405E"/>
                </a:solidFill>
                <a:latin typeface="Microsoft YaHei" charset="-122"/>
                <a:ea typeface="Microsoft YaHei" charset="-122"/>
                <a:cs typeface="Microsoft YaHei" charset="-122"/>
              </a:rPr>
              <a:t>样本数目</a:t>
            </a:r>
            <a:endParaRPr lang="zh-CN" altLang="en-US" dirty="0">
              <a:solidFill>
                <a:srgbClr val="09405E"/>
              </a:solidFill>
            </a:endParaRPr>
          </a:p>
        </p:txBody>
      </p:sp>
      <mc:AlternateContent xmlns:mc="http://schemas.openxmlformats.org/markup-compatibility/2006">
        <mc:Choice xmlns:a14="http://schemas.microsoft.com/office/drawing/2010/main" Requires="a14">
          <p:sp>
            <p:nvSpPr>
              <p:cNvPr id="6" name="矩形 5"/>
              <p:cNvSpPr/>
              <p:nvPr/>
            </p:nvSpPr>
            <p:spPr>
              <a:xfrm>
                <a:off x="5935671" y="3388568"/>
                <a:ext cx="6027729" cy="3500382"/>
              </a:xfrm>
              <a:prstGeom prst="rect">
                <a:avLst/>
              </a:prstGeom>
            </p:spPr>
            <p:txBody>
              <a:bodyPr wrap="square">
                <a:spAutoFit/>
              </a:bodyPr>
              <a:lstStyle/>
              <a:p>
                <a:pPr lvl="1" indent="0">
                  <a:buClr>
                    <a:schemeClr val="bg1">
                      <a:lumMod val="50000"/>
                    </a:schemeClr>
                  </a:buClr>
                  <a:buFont typeface="Arial" pitchFamily="34" charset="0"/>
                  <a:buChar char="•"/>
                </a:pPr>
                <a:r>
                  <a:rPr kumimoji="1" lang="zh-CN" altLang="en-US" dirty="0" smtClean="0">
                    <a:solidFill>
                      <a:srgbClr val="09405E"/>
                    </a:solidFill>
                    <a:latin typeface="Microsoft YaHei" charset="-122"/>
                    <a:ea typeface="Microsoft YaHei" charset="-122"/>
                    <a:cs typeface="Microsoft YaHei" charset="-122"/>
                  </a:rPr>
                  <a:t> 假设取阈值为概率阈值</a:t>
                </a:r>
                <a:r>
                  <a:rPr kumimoji="1" lang="en-US" altLang="zh-CN" dirty="0" smtClean="0">
                    <a:solidFill>
                      <a:srgbClr val="09405E"/>
                    </a:solidFill>
                    <a:latin typeface="Microsoft YaHei" charset="-122"/>
                    <a:ea typeface="Microsoft YaHei" charset="-122"/>
                    <a:cs typeface="Microsoft YaHei" charset="-122"/>
                  </a:rPr>
                  <a:t>0.5:</a:t>
                </a:r>
                <a:r>
                  <a:rPr kumimoji="1" lang="zh-CN" altLang="en-US" dirty="0" smtClean="0">
                    <a:solidFill>
                      <a:srgbClr val="09405E"/>
                    </a:solidFill>
                    <a:latin typeface="Microsoft YaHei" charset="-122"/>
                    <a:ea typeface="Microsoft YaHei" charset="-122"/>
                    <a:cs typeface="Microsoft YaHei" charset="-122"/>
                  </a:rPr>
                  <a:t> 判断</a:t>
                </a:r>
                <a:r>
                  <a:rPr kumimoji="1" lang="en-US" altLang="zh-CN" dirty="0" smtClean="0">
                    <a:solidFill>
                      <a:srgbClr val="09405E"/>
                    </a:solidFill>
                    <a:latin typeface="Microsoft YaHei" charset="-122"/>
                    <a:ea typeface="Microsoft YaHei" charset="-122"/>
                    <a:cs typeface="Microsoft YaHei" charset="-122"/>
                  </a:rPr>
                  <a:t>140</a:t>
                </a:r>
                <a:r>
                  <a:rPr kumimoji="1" lang="zh-CN" altLang="en-US" dirty="0" smtClean="0">
                    <a:solidFill>
                      <a:srgbClr val="09405E"/>
                    </a:solidFill>
                    <a:latin typeface="Microsoft YaHei" charset="-122"/>
                    <a:ea typeface="Microsoft YaHei" charset="-122"/>
                    <a:cs typeface="Microsoft YaHei" charset="-122"/>
                  </a:rPr>
                  <a:t>篇文章被拒绝，</a:t>
                </a:r>
                <a:r>
                  <a:rPr kumimoji="1" lang="en-US" altLang="zh-CN" dirty="0" smtClean="0">
                    <a:solidFill>
                      <a:srgbClr val="09405E"/>
                    </a:solidFill>
                    <a:latin typeface="Microsoft YaHei" charset="-122"/>
                    <a:ea typeface="Microsoft YaHei" charset="-122"/>
                    <a:cs typeface="Microsoft YaHei" charset="-122"/>
                  </a:rPr>
                  <a:t>360</a:t>
                </a:r>
                <a:r>
                  <a:rPr kumimoji="1" lang="zh-CN" altLang="en-US" dirty="0" smtClean="0">
                    <a:solidFill>
                      <a:srgbClr val="09405E"/>
                    </a:solidFill>
                    <a:latin typeface="Microsoft YaHei" charset="-122"/>
                    <a:ea typeface="Microsoft YaHei" charset="-122"/>
                    <a:cs typeface="Microsoft YaHei" charset="-122"/>
                  </a:rPr>
                  <a:t>篇文章被接收。线右边共有</a:t>
                </a:r>
                <a:r>
                  <a:rPr kumimoji="1" lang="en-US" altLang="zh-CN" dirty="0" smtClean="0">
                    <a:solidFill>
                      <a:srgbClr val="09405E"/>
                    </a:solidFill>
                    <a:latin typeface="Microsoft YaHei" charset="-122"/>
                    <a:ea typeface="Microsoft YaHei" charset="-122"/>
                    <a:cs typeface="Microsoft YaHei" charset="-122"/>
                  </a:rPr>
                  <a:t>235</a:t>
                </a:r>
                <a:r>
                  <a:rPr kumimoji="1" lang="zh-CN" altLang="en-US" dirty="0" smtClean="0">
                    <a:solidFill>
                      <a:srgbClr val="09405E"/>
                    </a:solidFill>
                    <a:latin typeface="Microsoft YaHei" charset="-122"/>
                    <a:ea typeface="Microsoft YaHei" charset="-122"/>
                    <a:cs typeface="Microsoft YaHei" charset="-122"/>
                  </a:rPr>
                  <a:t>个红色样本被正确接收，</a:t>
                </a:r>
                <a:r>
                  <a:rPr kumimoji="1" lang="en-US" altLang="zh-CN" dirty="0" smtClean="0">
                    <a:solidFill>
                      <a:srgbClr val="09405E"/>
                    </a:solidFill>
                    <a:latin typeface="Microsoft YaHei" charset="-122"/>
                    <a:ea typeface="Microsoft YaHei" charset="-122"/>
                    <a:cs typeface="Microsoft YaHei" charset="-122"/>
                  </a:rPr>
                  <a:t>125</a:t>
                </a:r>
                <a:r>
                  <a:rPr kumimoji="1" lang="zh-CN" altLang="en-US" dirty="0" smtClean="0">
                    <a:solidFill>
                      <a:srgbClr val="09405E"/>
                    </a:solidFill>
                    <a:latin typeface="Microsoft YaHei" charset="-122"/>
                    <a:ea typeface="Microsoft YaHei" charset="-122"/>
                    <a:cs typeface="Microsoft YaHei" charset="-122"/>
                  </a:rPr>
                  <a:t>个蓝色样本被错误接收。</a:t>
                </a:r>
                <a:r>
                  <a:rPr lang="en-US" altLang="zh-CN" dirty="0" smtClean="0">
                    <a:solidFill>
                      <a:srgbClr val="09405E"/>
                    </a:solidFill>
                    <a:ea typeface="Microsoft YaHei" charset="-122"/>
                    <a:cs typeface="Microsoft YaHei" charset="-122"/>
                  </a:rPr>
                  <a:t> </a:t>
                </a:r>
                <a14:m>
                  <m:oMath xmlns:m="http://schemas.openxmlformats.org/officeDocument/2006/math">
                    <m:r>
                      <m:rPr>
                        <m:sty m:val="p"/>
                      </m:rPr>
                      <a:rPr lang="en-US" altLang="zh-CN" i="0">
                        <a:solidFill>
                          <a:srgbClr val="09405E"/>
                        </a:solidFill>
                        <a:latin typeface="Cambria Math" charset="0"/>
                        <a:ea typeface="Microsoft YaHei" charset="-122"/>
                        <a:cs typeface="Microsoft YaHei" charset="-122"/>
                      </a:rPr>
                      <m:t>TPR</m:t>
                    </m:r>
                    <m:r>
                      <a:rPr lang="en-US" altLang="zh-CN" b="0" i="0" smtClean="0">
                        <a:solidFill>
                          <a:srgbClr val="09405E"/>
                        </a:solidFill>
                        <a:latin typeface="Cambria Math" charset="0"/>
                        <a:ea typeface="Microsoft YaHei" charset="-122"/>
                        <a:cs typeface="Microsoft YaHei" charset="-122"/>
                      </a:rPr>
                      <m:t>=</m:t>
                    </m:r>
                    <m:f>
                      <m:fPr>
                        <m:ctrlPr>
                          <a:rPr lang="en-US" altLang="zh-CN" b="0" i="1" smtClean="0">
                            <a:solidFill>
                              <a:srgbClr val="09405E"/>
                            </a:solidFill>
                            <a:latin typeface="Cambria Math" charset="0"/>
                            <a:ea typeface="Microsoft YaHei" charset="-122"/>
                            <a:cs typeface="Microsoft YaHei" charset="-122"/>
                          </a:rPr>
                        </m:ctrlPr>
                      </m:fPr>
                      <m:num>
                        <m:r>
                          <a:rPr lang="en-US" altLang="zh-CN" b="0" i="0" smtClean="0">
                            <a:solidFill>
                              <a:srgbClr val="09405E"/>
                            </a:solidFill>
                            <a:latin typeface="Cambria Math" charset="0"/>
                            <a:ea typeface="Microsoft YaHei" charset="-122"/>
                            <a:cs typeface="Microsoft YaHei" charset="-122"/>
                          </a:rPr>
                          <m:t>235</m:t>
                        </m:r>
                      </m:num>
                      <m:den>
                        <m:r>
                          <a:rPr lang="en-US" altLang="zh-CN" b="0" i="0" smtClean="0">
                            <a:solidFill>
                              <a:srgbClr val="09405E"/>
                            </a:solidFill>
                            <a:latin typeface="Cambria Math" charset="0"/>
                            <a:ea typeface="Microsoft YaHei" charset="-122"/>
                            <a:cs typeface="Microsoft YaHei" charset="-122"/>
                          </a:rPr>
                          <m:t>250</m:t>
                        </m:r>
                      </m:den>
                    </m:f>
                    <m:r>
                      <a:rPr lang="en-US" altLang="zh-CN" b="0" i="0" smtClean="0">
                        <a:solidFill>
                          <a:srgbClr val="09405E"/>
                        </a:solidFill>
                        <a:latin typeface="Cambria Math" charset="0"/>
                        <a:ea typeface="Microsoft YaHei" charset="-122"/>
                        <a:cs typeface="Microsoft YaHei" charset="-122"/>
                      </a:rPr>
                      <m:t>=0.94</m:t>
                    </m:r>
                    <m:r>
                      <a:rPr lang="zh-CN" altLang="en-US" b="0" i="0" smtClean="0">
                        <a:solidFill>
                          <a:srgbClr val="09405E"/>
                        </a:solidFill>
                        <a:latin typeface="Cambria Math" charset="0"/>
                        <a:ea typeface="Microsoft YaHei" charset="-122"/>
                        <a:cs typeface="Microsoft YaHei" charset="-122"/>
                      </a:rPr>
                      <m:t>，</m:t>
                    </m:r>
                    <m:r>
                      <m:rPr>
                        <m:sty m:val="p"/>
                      </m:rPr>
                      <a:rPr lang="en-US" altLang="zh-CN" i="0">
                        <a:solidFill>
                          <a:srgbClr val="09405E"/>
                        </a:solidFill>
                        <a:latin typeface="Cambria Math" charset="0"/>
                        <a:ea typeface="Microsoft YaHei" charset="-122"/>
                        <a:cs typeface="Microsoft YaHei" charset="-122"/>
                      </a:rPr>
                      <m:t>FPR</m:t>
                    </m:r>
                    <m:r>
                      <a:rPr lang="en-US" altLang="zh-CN" b="0" i="1" smtClean="0">
                        <a:solidFill>
                          <a:srgbClr val="09405E"/>
                        </a:solidFill>
                        <a:latin typeface="Cambria Math" charset="0"/>
                        <a:ea typeface="Microsoft YaHei" charset="-122"/>
                        <a:cs typeface="Microsoft YaHei" charset="-122"/>
                      </a:rPr>
                      <m:t>=</m:t>
                    </m:r>
                    <m:f>
                      <m:fPr>
                        <m:ctrlPr>
                          <a:rPr lang="en-US" altLang="zh-CN" i="1">
                            <a:solidFill>
                              <a:srgbClr val="09405E"/>
                            </a:solidFill>
                            <a:latin typeface="Cambria Math" charset="0"/>
                            <a:ea typeface="Microsoft YaHei" charset="-122"/>
                            <a:cs typeface="Microsoft YaHei" charset="-122"/>
                          </a:rPr>
                        </m:ctrlPr>
                      </m:fPr>
                      <m:num>
                        <m:r>
                          <a:rPr lang="en-US" altLang="zh-CN">
                            <a:solidFill>
                              <a:srgbClr val="09405E"/>
                            </a:solidFill>
                            <a:latin typeface="Cambria Math" charset="0"/>
                            <a:ea typeface="Microsoft YaHei" charset="-122"/>
                            <a:cs typeface="Microsoft YaHei" charset="-122"/>
                          </a:rPr>
                          <m:t>1</m:t>
                        </m:r>
                        <m:r>
                          <a:rPr lang="en-US" altLang="zh-CN" b="0" i="0" smtClean="0">
                            <a:solidFill>
                              <a:srgbClr val="09405E"/>
                            </a:solidFill>
                            <a:latin typeface="Cambria Math" charset="0"/>
                            <a:ea typeface="Microsoft YaHei" charset="-122"/>
                            <a:cs typeface="Microsoft YaHei" charset="-122"/>
                          </a:rPr>
                          <m:t>25</m:t>
                        </m:r>
                      </m:num>
                      <m:den>
                        <m:r>
                          <a:rPr lang="en-US" altLang="zh-CN">
                            <a:solidFill>
                              <a:srgbClr val="09405E"/>
                            </a:solidFill>
                            <a:latin typeface="Cambria Math" charset="0"/>
                            <a:ea typeface="Microsoft YaHei" charset="-122"/>
                            <a:cs typeface="Microsoft YaHei" charset="-122"/>
                          </a:rPr>
                          <m:t>250</m:t>
                        </m:r>
                      </m:den>
                    </m:f>
                    <m:r>
                      <a:rPr lang="en-US" altLang="zh-CN" b="0" i="1" smtClean="0">
                        <a:solidFill>
                          <a:srgbClr val="09405E"/>
                        </a:solidFill>
                        <a:latin typeface="Cambria Math" charset="0"/>
                        <a:ea typeface="Microsoft YaHei" charset="-122"/>
                        <a:cs typeface="Microsoft YaHei" charset="-122"/>
                      </a:rPr>
                      <m:t>=0.5</m:t>
                    </m:r>
                  </m:oMath>
                </a14:m>
                <a:r>
                  <a:rPr kumimoji="1" lang="zh-CN" altLang="en-US" dirty="0">
                    <a:solidFill>
                      <a:srgbClr val="09405E"/>
                    </a:solidFill>
                    <a:latin typeface="Microsoft YaHei" charset="-122"/>
                    <a:ea typeface="Microsoft YaHei" charset="-122"/>
                    <a:cs typeface="Microsoft YaHei" charset="-122"/>
                  </a:rPr>
                  <a:t> ，对应</a:t>
                </a:r>
                <a:r>
                  <a:rPr kumimoji="1" lang="en-US" altLang="zh-CN" dirty="0">
                    <a:solidFill>
                      <a:srgbClr val="09405E"/>
                    </a:solidFill>
                    <a:latin typeface="Microsoft YaHei" charset="-122"/>
                    <a:ea typeface="Microsoft YaHei" charset="-122"/>
                    <a:cs typeface="Microsoft YaHei" charset="-122"/>
                  </a:rPr>
                  <a:t>ROC</a:t>
                </a:r>
                <a:r>
                  <a:rPr kumimoji="1" lang="zh-CN" altLang="en-US" dirty="0">
                    <a:solidFill>
                      <a:srgbClr val="09405E"/>
                    </a:solidFill>
                    <a:latin typeface="Microsoft YaHei" charset="-122"/>
                    <a:ea typeface="Microsoft YaHei" charset="-122"/>
                    <a:cs typeface="Microsoft YaHei" charset="-122"/>
                  </a:rPr>
                  <a:t>曲线上的点</a:t>
                </a:r>
                <a14:m>
                  <m:oMath xmlns:m="http://schemas.openxmlformats.org/officeDocument/2006/math">
                    <m:d>
                      <m:dPr>
                        <m:ctrlPr>
                          <a:rPr kumimoji="1" lang="en-US" altLang="zh-CN" i="1">
                            <a:solidFill>
                              <a:srgbClr val="09405E"/>
                            </a:solidFill>
                            <a:latin typeface="Cambria Math" charset="0"/>
                            <a:ea typeface="Microsoft YaHei" charset="-122"/>
                            <a:cs typeface="Microsoft YaHei" charset="-122"/>
                          </a:rPr>
                        </m:ctrlPr>
                      </m:dPr>
                      <m:e>
                        <m:r>
                          <a:rPr kumimoji="1" lang="en-US" altLang="zh-CN" i="1">
                            <a:solidFill>
                              <a:srgbClr val="09405E"/>
                            </a:solidFill>
                            <a:latin typeface="Cambria Math" charset="0"/>
                            <a:ea typeface="Microsoft YaHei" charset="-122"/>
                            <a:cs typeface="Microsoft YaHei" charset="-122"/>
                          </a:rPr>
                          <m:t>𝑥</m:t>
                        </m:r>
                        <m:r>
                          <a:rPr kumimoji="1" lang="en-US" altLang="zh-CN" i="1">
                            <a:solidFill>
                              <a:srgbClr val="09405E"/>
                            </a:solidFill>
                            <a:latin typeface="Cambria Math" charset="0"/>
                            <a:ea typeface="Microsoft YaHei" charset="-122"/>
                            <a:cs typeface="Microsoft YaHei" charset="-122"/>
                          </a:rPr>
                          <m:t>,</m:t>
                        </m:r>
                        <m:r>
                          <a:rPr kumimoji="1" lang="en-US" altLang="zh-CN" i="1">
                            <a:solidFill>
                              <a:srgbClr val="09405E"/>
                            </a:solidFill>
                            <a:latin typeface="Cambria Math" charset="0"/>
                            <a:ea typeface="Microsoft YaHei" charset="-122"/>
                            <a:cs typeface="Microsoft YaHei" charset="-122"/>
                          </a:rPr>
                          <m:t>𝑦</m:t>
                        </m:r>
                      </m:e>
                    </m:d>
                    <m:r>
                      <a:rPr kumimoji="1" lang="en-US" altLang="zh-CN" i="1">
                        <a:solidFill>
                          <a:srgbClr val="09405E"/>
                        </a:solidFill>
                        <a:latin typeface="Cambria Math" charset="0"/>
                        <a:ea typeface="Microsoft YaHei" charset="-122"/>
                        <a:cs typeface="Microsoft YaHei" charset="-122"/>
                      </a:rPr>
                      <m:t>=(0.</m:t>
                    </m:r>
                    <m:r>
                      <a:rPr kumimoji="1" lang="en-US" altLang="zh-CN" b="0" i="1" smtClean="0">
                        <a:solidFill>
                          <a:srgbClr val="09405E"/>
                        </a:solidFill>
                        <a:latin typeface="Cambria Math" charset="0"/>
                        <a:ea typeface="Microsoft YaHei" charset="-122"/>
                        <a:cs typeface="Microsoft YaHei" charset="-122"/>
                      </a:rPr>
                      <m:t>5</m:t>
                    </m:r>
                    <m:r>
                      <a:rPr kumimoji="1" lang="zh-CN" altLang="en-US" b="0" i="1" smtClean="0">
                        <a:solidFill>
                          <a:srgbClr val="09405E"/>
                        </a:solidFill>
                        <a:latin typeface="Cambria Math" charset="0"/>
                        <a:ea typeface="Microsoft YaHei" charset="-122"/>
                        <a:cs typeface="Microsoft YaHei" charset="-122"/>
                      </a:rPr>
                      <m:t>，</m:t>
                    </m:r>
                    <m:r>
                      <a:rPr kumimoji="1" lang="en-US" altLang="zh-CN" b="0" i="1" smtClean="0">
                        <a:solidFill>
                          <a:srgbClr val="09405E"/>
                        </a:solidFill>
                        <a:latin typeface="Cambria Math" charset="0"/>
                        <a:ea typeface="Microsoft YaHei" charset="-122"/>
                        <a:cs typeface="Microsoft YaHei" charset="-122"/>
                      </a:rPr>
                      <m:t>0.94</m:t>
                    </m:r>
                    <m:r>
                      <a:rPr kumimoji="1" lang="en-US" altLang="zh-CN" i="1">
                        <a:solidFill>
                          <a:srgbClr val="09405E"/>
                        </a:solidFill>
                        <a:latin typeface="Cambria Math" charset="0"/>
                        <a:ea typeface="Microsoft YaHei" charset="-122"/>
                        <a:cs typeface="Microsoft YaHei" charset="-122"/>
                      </a:rPr>
                      <m:t>) </m:t>
                    </m:r>
                  </m:oMath>
                </a14:m>
                <a:r>
                  <a:rPr kumimoji="1" lang="zh-CN" altLang="en-US" dirty="0" smtClean="0">
                    <a:solidFill>
                      <a:srgbClr val="09405E"/>
                    </a:solidFill>
                    <a:latin typeface="Microsoft YaHei" charset="-122"/>
                    <a:ea typeface="Microsoft YaHei" charset="-122"/>
                    <a:cs typeface="Microsoft YaHei" charset="-122"/>
                  </a:rPr>
                  <a:t>。</a:t>
                </a:r>
                <a:endParaRPr kumimoji="1" lang="en-US" altLang="zh-CN" dirty="0" smtClean="0">
                  <a:solidFill>
                    <a:srgbClr val="09405E"/>
                  </a:solidFill>
                  <a:latin typeface="Microsoft YaHei" charset="-122"/>
                  <a:ea typeface="Microsoft YaHei" charset="-122"/>
                  <a:cs typeface="Microsoft YaHei" charset="-122"/>
                </a:endParaRPr>
              </a:p>
              <a:p>
                <a:pPr lvl="1" indent="0">
                  <a:buClr>
                    <a:schemeClr val="bg1">
                      <a:lumMod val="50000"/>
                    </a:schemeClr>
                  </a:buClr>
                  <a:buFont typeface="Arial" pitchFamily="34" charset="0"/>
                  <a:buChar char="•"/>
                </a:pPr>
                <a:endParaRPr kumimoji="1" lang="en-US" altLang="zh-CN" dirty="0" smtClean="0">
                  <a:solidFill>
                    <a:srgbClr val="09405E"/>
                  </a:solidFill>
                  <a:latin typeface="Microsoft YaHei" charset="-122"/>
                  <a:ea typeface="Microsoft YaHei" charset="-122"/>
                  <a:cs typeface="Microsoft YaHei" charset="-122"/>
                </a:endParaRPr>
              </a:p>
              <a:p>
                <a:pPr lvl="1" indent="0">
                  <a:buClr>
                    <a:schemeClr val="bg1">
                      <a:lumMod val="50000"/>
                    </a:schemeClr>
                  </a:buClr>
                  <a:buFont typeface="Arial" pitchFamily="34" charset="0"/>
                  <a:buChar char="•"/>
                </a:pPr>
                <a:r>
                  <a:rPr kumimoji="1" lang="en-US" altLang="zh-CN" dirty="0" smtClean="0">
                    <a:solidFill>
                      <a:srgbClr val="09405E"/>
                    </a:solidFill>
                    <a:latin typeface="Microsoft YaHei" charset="-122"/>
                    <a:ea typeface="Microsoft YaHei" charset="-122"/>
                    <a:cs typeface="Microsoft YaHei" charset="-122"/>
                  </a:rPr>
                  <a:t> </a:t>
                </a:r>
                <a:r>
                  <a:rPr kumimoji="1" lang="zh-CN" altLang="en-US" dirty="0" smtClean="0">
                    <a:solidFill>
                      <a:srgbClr val="09405E"/>
                    </a:solidFill>
                    <a:latin typeface="Microsoft YaHei" charset="-122"/>
                    <a:ea typeface="Microsoft YaHei" charset="-122"/>
                    <a:cs typeface="Microsoft YaHei" charset="-122"/>
                  </a:rPr>
                  <a:t>假设取</a:t>
                </a:r>
                <a:r>
                  <a:rPr kumimoji="1" lang="zh-CN" altLang="en-US" dirty="0">
                    <a:solidFill>
                      <a:srgbClr val="09405E"/>
                    </a:solidFill>
                    <a:latin typeface="Microsoft YaHei" charset="-122"/>
                    <a:ea typeface="Microsoft YaHei" charset="-122"/>
                    <a:cs typeface="Microsoft YaHei" charset="-122"/>
                  </a:rPr>
                  <a:t>阈值为概率阈值</a:t>
                </a:r>
                <a:r>
                  <a:rPr kumimoji="1" lang="en-US" altLang="zh-CN" dirty="0" smtClean="0">
                    <a:solidFill>
                      <a:srgbClr val="09405E"/>
                    </a:solidFill>
                    <a:latin typeface="Microsoft YaHei" charset="-122"/>
                    <a:ea typeface="Microsoft YaHei" charset="-122"/>
                    <a:cs typeface="Microsoft YaHei" charset="-122"/>
                  </a:rPr>
                  <a:t>0.8:</a:t>
                </a:r>
                <a:r>
                  <a:rPr kumimoji="1" lang="zh-CN" altLang="en-US" dirty="0" smtClean="0">
                    <a:solidFill>
                      <a:srgbClr val="09405E"/>
                    </a:solidFill>
                    <a:latin typeface="Microsoft YaHei" charset="-122"/>
                    <a:ea typeface="Microsoft YaHei" charset="-122"/>
                    <a:cs typeface="Microsoft YaHei" charset="-122"/>
                  </a:rPr>
                  <a:t> 判断</a:t>
                </a:r>
                <a:r>
                  <a:rPr kumimoji="1" lang="en-US" altLang="zh-CN" dirty="0" smtClean="0">
                    <a:solidFill>
                      <a:srgbClr val="09405E"/>
                    </a:solidFill>
                    <a:latin typeface="Microsoft YaHei" charset="-122"/>
                    <a:ea typeface="Microsoft YaHei" charset="-122"/>
                    <a:cs typeface="Microsoft YaHei" charset="-122"/>
                  </a:rPr>
                  <a:t>50</a:t>
                </a:r>
                <a:r>
                  <a:rPr kumimoji="1" lang="zh-CN" altLang="en-US" dirty="0" smtClean="0">
                    <a:solidFill>
                      <a:srgbClr val="09405E"/>
                    </a:solidFill>
                    <a:latin typeface="Microsoft YaHei" charset="-122"/>
                    <a:ea typeface="Microsoft YaHei" charset="-122"/>
                    <a:cs typeface="Microsoft YaHei" charset="-122"/>
                  </a:rPr>
                  <a:t>篇文章被接收，</a:t>
                </a:r>
                <a:r>
                  <a:rPr kumimoji="1" lang="en-US" altLang="zh-CN" dirty="0" smtClean="0">
                    <a:solidFill>
                      <a:srgbClr val="09405E"/>
                    </a:solidFill>
                    <a:latin typeface="Microsoft YaHei" charset="-122"/>
                    <a:ea typeface="Microsoft YaHei" charset="-122"/>
                    <a:cs typeface="Microsoft YaHei" charset="-122"/>
                  </a:rPr>
                  <a:t>450</a:t>
                </a:r>
                <a:r>
                  <a:rPr kumimoji="1" lang="zh-CN" altLang="en-US" dirty="0" smtClean="0">
                    <a:solidFill>
                      <a:srgbClr val="09405E"/>
                    </a:solidFill>
                    <a:latin typeface="Microsoft YaHei" charset="-122"/>
                    <a:ea typeface="Microsoft YaHei" charset="-122"/>
                    <a:cs typeface="Microsoft YaHei" charset="-122"/>
                  </a:rPr>
                  <a:t>篇被拒绝。线的右边有</a:t>
                </a:r>
                <a:r>
                  <a:rPr kumimoji="1" lang="en-US" altLang="zh-CN" dirty="0" smtClean="0">
                    <a:solidFill>
                      <a:srgbClr val="09405E"/>
                    </a:solidFill>
                    <a:latin typeface="Microsoft YaHei" charset="-122"/>
                    <a:ea typeface="Microsoft YaHei" charset="-122"/>
                    <a:cs typeface="Microsoft YaHei" charset="-122"/>
                  </a:rPr>
                  <a:t>50</a:t>
                </a:r>
                <a:r>
                  <a:rPr kumimoji="1" lang="zh-CN" altLang="en-US" dirty="0" smtClean="0">
                    <a:solidFill>
                      <a:srgbClr val="09405E"/>
                    </a:solidFill>
                    <a:latin typeface="Microsoft YaHei" charset="-122"/>
                    <a:ea typeface="Microsoft YaHei" charset="-122"/>
                    <a:cs typeface="Microsoft YaHei" charset="-122"/>
                  </a:rPr>
                  <a:t>个红色被正确接收，线的右边有</a:t>
                </a:r>
                <a:r>
                  <a:rPr kumimoji="1" lang="en-US" altLang="zh-CN" dirty="0" smtClean="0">
                    <a:solidFill>
                      <a:srgbClr val="09405E"/>
                    </a:solidFill>
                    <a:latin typeface="Microsoft YaHei" charset="-122"/>
                    <a:ea typeface="Microsoft YaHei" charset="-122"/>
                    <a:cs typeface="Microsoft YaHei" charset="-122"/>
                  </a:rPr>
                  <a:t>0</a:t>
                </a:r>
                <a:r>
                  <a:rPr kumimoji="1" lang="zh-CN" altLang="en-US" dirty="0" smtClean="0">
                    <a:solidFill>
                      <a:srgbClr val="09405E"/>
                    </a:solidFill>
                    <a:latin typeface="Microsoft YaHei" charset="-122"/>
                    <a:ea typeface="Microsoft YaHei" charset="-122"/>
                    <a:cs typeface="Microsoft YaHei" charset="-122"/>
                  </a:rPr>
                  <a:t>个蓝色样本被错误接收，</a:t>
                </a:r>
                <a:r>
                  <a:rPr lang="en-US" altLang="zh-CN" dirty="0" smtClean="0">
                    <a:solidFill>
                      <a:srgbClr val="09405E"/>
                    </a:solidFill>
                    <a:ea typeface="Microsoft YaHei" charset="-122"/>
                    <a:cs typeface="Microsoft YaHei" charset="-122"/>
                  </a:rPr>
                  <a:t> </a:t>
                </a:r>
                <a14:m>
                  <m:oMath xmlns:m="http://schemas.openxmlformats.org/officeDocument/2006/math">
                    <m:r>
                      <m:rPr>
                        <m:sty m:val="p"/>
                      </m:rPr>
                      <a:rPr lang="en-US" altLang="zh-CN" i="0">
                        <a:solidFill>
                          <a:srgbClr val="09405E"/>
                        </a:solidFill>
                        <a:latin typeface="Cambria Math" charset="0"/>
                        <a:ea typeface="Microsoft YaHei" charset="-122"/>
                        <a:cs typeface="Microsoft YaHei" charset="-122"/>
                      </a:rPr>
                      <m:t>TPR</m:t>
                    </m:r>
                    <m:r>
                      <a:rPr lang="en-US" altLang="zh-CN">
                        <a:solidFill>
                          <a:srgbClr val="09405E"/>
                        </a:solidFill>
                        <a:latin typeface="Cambria Math" charset="0"/>
                        <a:ea typeface="Microsoft YaHei" charset="-122"/>
                        <a:cs typeface="Microsoft YaHei" charset="-122"/>
                      </a:rPr>
                      <m:t>=</m:t>
                    </m:r>
                    <m:f>
                      <m:fPr>
                        <m:ctrlPr>
                          <a:rPr lang="en-US" altLang="zh-CN" i="1">
                            <a:solidFill>
                              <a:srgbClr val="09405E"/>
                            </a:solidFill>
                            <a:latin typeface="Cambria Math" charset="0"/>
                            <a:ea typeface="Microsoft YaHei" charset="-122"/>
                            <a:cs typeface="Microsoft YaHei" charset="-122"/>
                          </a:rPr>
                        </m:ctrlPr>
                      </m:fPr>
                      <m:num>
                        <m:r>
                          <a:rPr lang="en-US" altLang="zh-CN" b="0" i="0" smtClean="0">
                            <a:solidFill>
                              <a:srgbClr val="09405E"/>
                            </a:solidFill>
                            <a:latin typeface="Cambria Math" charset="0"/>
                            <a:ea typeface="Microsoft YaHei" charset="-122"/>
                            <a:cs typeface="Microsoft YaHei" charset="-122"/>
                          </a:rPr>
                          <m:t>5</m:t>
                        </m:r>
                        <m:r>
                          <a:rPr lang="en-US" altLang="zh-CN">
                            <a:solidFill>
                              <a:srgbClr val="09405E"/>
                            </a:solidFill>
                            <a:latin typeface="Cambria Math" charset="0"/>
                            <a:ea typeface="Microsoft YaHei" charset="-122"/>
                            <a:cs typeface="Microsoft YaHei" charset="-122"/>
                          </a:rPr>
                          <m:t>0</m:t>
                        </m:r>
                      </m:num>
                      <m:den>
                        <m:r>
                          <a:rPr lang="en-US" altLang="zh-CN">
                            <a:solidFill>
                              <a:srgbClr val="09405E"/>
                            </a:solidFill>
                            <a:latin typeface="Cambria Math" charset="0"/>
                            <a:ea typeface="Microsoft YaHei" charset="-122"/>
                            <a:cs typeface="Microsoft YaHei" charset="-122"/>
                          </a:rPr>
                          <m:t>250</m:t>
                        </m:r>
                      </m:den>
                    </m:f>
                    <m:r>
                      <a:rPr lang="zh-CN" altLang="en-US">
                        <a:solidFill>
                          <a:srgbClr val="09405E"/>
                        </a:solidFill>
                        <a:latin typeface="Cambria Math" charset="0"/>
                        <a:ea typeface="Microsoft YaHei" charset="-122"/>
                        <a:cs typeface="Microsoft YaHei" charset="-122"/>
                      </a:rPr>
                      <m:t>，</m:t>
                    </m:r>
                    <m:r>
                      <m:rPr>
                        <m:sty m:val="p"/>
                      </m:rPr>
                      <a:rPr lang="en-US" altLang="zh-CN" i="0">
                        <a:solidFill>
                          <a:srgbClr val="09405E"/>
                        </a:solidFill>
                        <a:latin typeface="Cambria Math" charset="0"/>
                        <a:ea typeface="Microsoft YaHei" charset="-122"/>
                        <a:cs typeface="Microsoft YaHei" charset="-122"/>
                      </a:rPr>
                      <m:t>FPR</m:t>
                    </m:r>
                    <m:r>
                      <a:rPr lang="en-US" altLang="zh-CN" i="1">
                        <a:solidFill>
                          <a:srgbClr val="09405E"/>
                        </a:solidFill>
                        <a:latin typeface="Cambria Math" charset="0"/>
                        <a:ea typeface="Microsoft YaHei" charset="-122"/>
                        <a:cs typeface="Microsoft YaHei" charset="-122"/>
                      </a:rPr>
                      <m:t>=0</m:t>
                    </m:r>
                  </m:oMath>
                </a14:m>
                <a:r>
                  <a:rPr kumimoji="1" lang="zh-CN" altLang="en-US" dirty="0" smtClean="0">
                    <a:solidFill>
                      <a:srgbClr val="09405E"/>
                    </a:solidFill>
                    <a:latin typeface="Microsoft YaHei" charset="-122"/>
                    <a:ea typeface="Microsoft YaHei" charset="-122"/>
                    <a:cs typeface="Microsoft YaHei" charset="-122"/>
                  </a:rPr>
                  <a:t>，对应</a:t>
                </a:r>
                <a:r>
                  <a:rPr kumimoji="1" lang="en-US" altLang="zh-CN" dirty="0" smtClean="0">
                    <a:solidFill>
                      <a:srgbClr val="09405E"/>
                    </a:solidFill>
                    <a:latin typeface="Microsoft YaHei" charset="-122"/>
                    <a:ea typeface="Microsoft YaHei" charset="-122"/>
                    <a:cs typeface="Microsoft YaHei" charset="-122"/>
                  </a:rPr>
                  <a:t>ROC</a:t>
                </a:r>
                <a:r>
                  <a:rPr kumimoji="1" lang="zh-CN" altLang="en-US" dirty="0" smtClean="0">
                    <a:solidFill>
                      <a:srgbClr val="09405E"/>
                    </a:solidFill>
                    <a:latin typeface="Microsoft YaHei" charset="-122"/>
                    <a:ea typeface="Microsoft YaHei" charset="-122"/>
                    <a:cs typeface="Microsoft YaHei" charset="-122"/>
                  </a:rPr>
                  <a:t>曲线上的点</a:t>
                </a:r>
                <a14:m>
                  <m:oMath xmlns:m="http://schemas.openxmlformats.org/officeDocument/2006/math">
                    <m:d>
                      <m:dPr>
                        <m:ctrlPr>
                          <a:rPr kumimoji="1" lang="en-US" altLang="zh-CN" b="0" i="1" smtClean="0">
                            <a:solidFill>
                              <a:srgbClr val="09405E"/>
                            </a:solidFill>
                            <a:latin typeface="Cambria Math" charset="0"/>
                            <a:ea typeface="Microsoft YaHei" charset="-122"/>
                            <a:cs typeface="Microsoft YaHei" charset="-122"/>
                          </a:rPr>
                        </m:ctrlPr>
                      </m:dPr>
                      <m:e>
                        <m:r>
                          <a:rPr kumimoji="1" lang="en-US" altLang="zh-CN" b="0" i="1" smtClean="0">
                            <a:solidFill>
                              <a:srgbClr val="09405E"/>
                            </a:solidFill>
                            <a:latin typeface="Cambria Math" charset="0"/>
                            <a:ea typeface="Microsoft YaHei" charset="-122"/>
                            <a:cs typeface="Microsoft YaHei" charset="-122"/>
                          </a:rPr>
                          <m:t>𝑥</m:t>
                        </m:r>
                        <m:r>
                          <a:rPr kumimoji="1" lang="en-US" altLang="zh-CN" b="0" i="1" smtClean="0">
                            <a:solidFill>
                              <a:srgbClr val="09405E"/>
                            </a:solidFill>
                            <a:latin typeface="Cambria Math" charset="0"/>
                            <a:ea typeface="Microsoft YaHei" charset="-122"/>
                            <a:cs typeface="Microsoft YaHei" charset="-122"/>
                          </a:rPr>
                          <m:t>,</m:t>
                        </m:r>
                        <m:r>
                          <a:rPr kumimoji="1" lang="en-US" altLang="zh-CN" b="0" i="1" smtClean="0">
                            <a:solidFill>
                              <a:srgbClr val="09405E"/>
                            </a:solidFill>
                            <a:latin typeface="Cambria Math" charset="0"/>
                            <a:ea typeface="Microsoft YaHei" charset="-122"/>
                            <a:cs typeface="Microsoft YaHei" charset="-122"/>
                          </a:rPr>
                          <m:t>𝑦</m:t>
                        </m:r>
                      </m:e>
                    </m:d>
                    <m:r>
                      <a:rPr kumimoji="1" lang="en-US" altLang="zh-CN" b="0" i="1" smtClean="0">
                        <a:solidFill>
                          <a:srgbClr val="09405E"/>
                        </a:solidFill>
                        <a:latin typeface="Cambria Math" charset="0"/>
                        <a:ea typeface="Microsoft YaHei" charset="-122"/>
                        <a:cs typeface="Microsoft YaHei" charset="-122"/>
                      </a:rPr>
                      <m:t>=(0, 0.2)</m:t>
                    </m:r>
                  </m:oMath>
                </a14:m>
                <a:r>
                  <a:rPr kumimoji="1" lang="zh-CN" altLang="en-US" dirty="0" smtClean="0">
                    <a:solidFill>
                      <a:srgbClr val="09405E"/>
                    </a:solidFill>
                    <a:latin typeface="Microsoft YaHei" charset="-122"/>
                    <a:ea typeface="Microsoft YaHei" charset="-122"/>
                    <a:cs typeface="Microsoft YaHei" charset="-122"/>
                  </a:rPr>
                  <a:t>。</a:t>
                </a:r>
                <a:endParaRPr kumimoji="1" lang="en-US" altLang="zh-CN" dirty="0" smtClean="0">
                  <a:solidFill>
                    <a:srgbClr val="09405E"/>
                  </a:solidFill>
                  <a:latin typeface="Microsoft YaHei" charset="-122"/>
                  <a:ea typeface="Microsoft YaHei" charset="-122"/>
                  <a:cs typeface="Microsoft YaHei" charset="-122"/>
                </a:endParaRPr>
              </a:p>
              <a:p>
                <a:pPr lvl="1" indent="0">
                  <a:buClr>
                    <a:schemeClr val="bg1">
                      <a:lumMod val="50000"/>
                    </a:schemeClr>
                  </a:buClr>
                  <a:buFont typeface="Arial" pitchFamily="34" charset="0"/>
                  <a:buChar char="•"/>
                </a:pPr>
                <a:r>
                  <a:rPr kumimoji="1" lang="zh-CN" altLang="en-US" dirty="0">
                    <a:solidFill>
                      <a:srgbClr val="09405E"/>
                    </a:solidFill>
                    <a:latin typeface="Microsoft YaHei" charset="-122"/>
                    <a:ea typeface="Microsoft YaHei" charset="-122"/>
                    <a:cs typeface="Microsoft YaHei" charset="-122"/>
                  </a:rPr>
                  <a:t> </a:t>
                </a:r>
                <a:r>
                  <a:rPr kumimoji="1" lang="mr-IN" altLang="zh-CN" dirty="0" smtClean="0">
                    <a:solidFill>
                      <a:srgbClr val="09405E"/>
                    </a:solidFill>
                    <a:latin typeface="Microsoft YaHei" charset="-122"/>
                    <a:ea typeface="Microsoft YaHei" charset="-122"/>
                    <a:cs typeface="Microsoft YaHei" charset="-122"/>
                  </a:rPr>
                  <a:t>…</a:t>
                </a:r>
                <a:endParaRPr lang="en-US" altLang="zh-CN" dirty="0" smtClean="0">
                  <a:solidFill>
                    <a:srgbClr val="09405E"/>
                  </a:solidFill>
                  <a:latin typeface="Microsoft YaHei" charset="-122"/>
                  <a:ea typeface="Microsoft YaHei" charset="-122"/>
                  <a:cs typeface="Microsoft YaHei" charset="-122"/>
                </a:endParaRPr>
              </a:p>
            </p:txBody>
          </p:sp>
        </mc:Choice>
        <mc:Fallback>
          <p:sp>
            <p:nvSpPr>
              <p:cNvPr id="6" name="矩形 5"/>
              <p:cNvSpPr>
                <a:spLocks noRot="1" noChangeAspect="1" noMove="1" noResize="1" noEditPoints="1" noAdjustHandles="1" noChangeArrowheads="1" noChangeShapeType="1" noTextEdit="1"/>
              </p:cNvSpPr>
              <p:nvPr/>
            </p:nvSpPr>
            <p:spPr>
              <a:xfrm>
                <a:off x="5935671" y="3388568"/>
                <a:ext cx="6027729" cy="3500382"/>
              </a:xfrm>
              <a:prstGeom prst="rect">
                <a:avLst/>
              </a:prstGeom>
              <a:blipFill rotWithShape="0">
                <a:blip r:embed="rId3"/>
                <a:stretch>
                  <a:fillRect t="-1045" r="-809" b="-1916"/>
                </a:stretch>
              </a:blipFill>
            </p:spPr>
            <p:txBody>
              <a:bodyPr/>
              <a:lstStyle/>
              <a:p>
                <a:r>
                  <a:rPr lang="zh-CN" altLang="en-US">
                    <a:noFill/>
                  </a:rPr>
                  <a:t> </a:t>
                </a:r>
              </a:p>
            </p:txBody>
          </p:sp>
        </mc:Fallback>
      </mc:AlternateContent>
      <p:pic>
        <p:nvPicPr>
          <p:cNvPr id="7" name="Picture 2" descr="OC imag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335" y="3284538"/>
            <a:ext cx="5287811" cy="302160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线连接符 7"/>
          <p:cNvCxnSpPr/>
          <p:nvPr/>
        </p:nvCxnSpPr>
        <p:spPr>
          <a:xfrm>
            <a:off x="2962401" y="4940504"/>
            <a:ext cx="0" cy="1263677"/>
          </a:xfrm>
          <a:prstGeom prst="line">
            <a:avLst/>
          </a:prstGeom>
          <a:noFill/>
          <a:ln w="34925" cap="flat">
            <a:solidFill>
              <a:schemeClr val="accent1"/>
            </a:solidFill>
            <a:prstDash val="dash"/>
            <a:miter lim="8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16177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333163" cy="5237271"/>
              </a:xfrm>
            </p:spPr>
            <p:txBody>
              <a:bodyPr/>
              <a:lstStyle/>
              <a:p>
                <a:pPr>
                  <a:lnSpc>
                    <a:spcPct val="100000"/>
                  </a:lnSpc>
                </a:pPr>
                <a:r>
                  <a:rPr kumimoji="1" lang="zh-CN" altLang="en-US" dirty="0"/>
                  <a:t>例：根据文章特征</a:t>
                </a:r>
                <a14:m>
                  <m:oMath xmlns:m="http://schemas.openxmlformats.org/officeDocument/2006/math">
                    <m:r>
                      <a:rPr kumimoji="1" lang="en-US" altLang="zh-CN" b="1" i="1" dirty="0">
                        <a:latin typeface="Cambria Math" charset="0"/>
                      </a:rPr>
                      <m:t>𝒙</m:t>
                    </m:r>
                  </m:oMath>
                </a14:m>
                <a:r>
                  <a:rPr kumimoji="1" lang="zh-CN" altLang="en-US" dirty="0"/>
                  <a:t>（</a:t>
                </a:r>
                <a:r>
                  <a:rPr kumimoji="1" lang="zh-CN" altLang="en-US" dirty="0"/>
                  <a:t>文章长度、作者的数目、作者</a:t>
                </a:r>
                <a:r>
                  <a:rPr kumimoji="1" lang="zh-CN" altLang="en-US" dirty="0"/>
                  <a:t>之前投递给该杂志的文章数据、</a:t>
                </a:r>
                <a:r>
                  <a:rPr kumimoji="1" lang="mr-IN" altLang="zh-CN" dirty="0"/>
                  <a:t>…</a:t>
                </a:r>
                <a:r>
                  <a:rPr kumimoji="1" lang="zh-CN" altLang="en-US" dirty="0"/>
                  <a:t>），判断该文章是否会杂志被</a:t>
                </a:r>
                <a:r>
                  <a:rPr kumimoji="1" lang="zh-CN" altLang="en-US" dirty="0" smtClean="0"/>
                  <a:t>接收。</a:t>
                </a:r>
                <a:endParaRPr kumimoji="1" lang="en-US" altLang="zh-CN" dirty="0" smtClean="0"/>
              </a:p>
              <a:p>
                <a:pPr marL="285750" lvl="1" indent="-285750" eaLnBrk="1" hangingPunct="1">
                  <a:lnSpc>
                    <a:spcPct val="100000"/>
                  </a:lnSpc>
                  <a:spcBef>
                    <a:spcPct val="0"/>
                  </a:spcBef>
                  <a:buFont typeface="Wingdings" panose="05000000000000000000" pitchFamily="2" charset="2"/>
                  <a:buChar char="n"/>
                </a:pPr>
                <a:r>
                  <a:rPr kumimoji="1" lang="zh-CN" altLang="en-US" sz="2667" dirty="0"/>
                  <a:t>测试样本数目：</a:t>
                </a:r>
                <a:r>
                  <a:rPr kumimoji="1" lang="en-US" altLang="zh-CN" sz="2667" dirty="0"/>
                  <a:t>500</a:t>
                </a:r>
                <a:r>
                  <a:rPr kumimoji="1" lang="zh-CN" altLang="en-US" sz="2667" dirty="0"/>
                  <a:t>，其中</a:t>
                </a:r>
                <a:r>
                  <a:rPr kumimoji="1" lang="en-US" altLang="zh-CN" sz="2667" dirty="0"/>
                  <a:t>250</a:t>
                </a:r>
                <a:r>
                  <a:rPr kumimoji="1" lang="zh-CN" altLang="en-US" sz="2667" dirty="0"/>
                  <a:t>篇被接收（红色），</a:t>
                </a:r>
                <a:r>
                  <a:rPr kumimoji="1" lang="en-US" altLang="zh-CN" sz="2667" dirty="0"/>
                  <a:t>250</a:t>
                </a:r>
                <a:r>
                  <a:rPr kumimoji="1" lang="zh-CN" altLang="en-US" sz="2667" dirty="0"/>
                  <a:t>被拒绝（蓝色）</a:t>
                </a:r>
                <a:r>
                  <a:rPr kumimoji="1" lang="zh-CN" altLang="en-US" sz="2667" dirty="0" smtClean="0"/>
                  <a:t>。</a:t>
                </a:r>
                <a:endParaRPr kumimoji="1" lang="en-US" altLang="zh-CN" sz="2667" dirty="0" smtClean="0"/>
              </a:p>
              <a:p>
                <a:pPr marL="285750" lvl="1" indent="-285750" eaLnBrk="1" hangingPunct="1">
                  <a:lnSpc>
                    <a:spcPct val="100000"/>
                  </a:lnSpc>
                  <a:spcBef>
                    <a:spcPct val="0"/>
                  </a:spcBef>
                  <a:buFont typeface="Wingdings" panose="05000000000000000000" pitchFamily="2" charset="2"/>
                  <a:buChar char="n"/>
                </a:pPr>
                <a:r>
                  <a:rPr kumimoji="1" lang="zh-CN" altLang="en-US" sz="2667" dirty="0"/>
                  <a:t>现有一个分类器</a:t>
                </a:r>
                <a:r>
                  <a:rPr kumimoji="1" lang="en-US" altLang="zh-CN" sz="2667" dirty="0"/>
                  <a:t>2</a:t>
                </a:r>
                <a:r>
                  <a:rPr kumimoji="1" lang="zh-CN" altLang="en-US" sz="2667" dirty="0"/>
                  <a:t>，给定文章特征，输出该文章被接收的概率。下图为分类器</a:t>
                </a:r>
                <a:r>
                  <a:rPr kumimoji="1" lang="en-US" altLang="zh-CN" sz="2667" dirty="0"/>
                  <a:t>2</a:t>
                </a:r>
                <a:r>
                  <a:rPr kumimoji="1" lang="zh-CN" altLang="en-US" sz="2667" dirty="0"/>
                  <a:t>输出的被接收概率对应的正样本数目和负样本数</a:t>
                </a:r>
                <a:endParaRPr kumimoji="1" lang="en-US" altLang="zh-CN" sz="2667" dirty="0"/>
              </a:p>
              <a:p>
                <a:pPr>
                  <a:lnSpc>
                    <a:spcPct val="100000"/>
                  </a:lnSpc>
                </a:pP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333163" cy="5237271"/>
              </a:xfrm>
              <a:blipFill rotWithShape="0">
                <a:blip r:embed="rId3"/>
                <a:stretch>
                  <a:fillRect l="-914" t="-1164" r="-145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smtClean="0"/>
              <a:t>例：</a:t>
            </a:r>
            <a:r>
              <a:rPr lang="en-US" altLang="zh-CN" dirty="0">
                <a:latin typeface="Microsoft YaHei" charset="-122"/>
                <a:ea typeface="Microsoft YaHei" charset="-122"/>
                <a:cs typeface="Microsoft YaHei" charset="-122"/>
              </a:rPr>
              <a:t>ROC</a:t>
            </a:r>
            <a:r>
              <a:rPr lang="zh-CN" altLang="en-US" dirty="0" smtClean="0">
                <a:latin typeface="Microsoft YaHei" charset="-122"/>
                <a:ea typeface="Microsoft YaHei" charset="-122"/>
                <a:cs typeface="Microsoft YaHei" charset="-122"/>
              </a:rPr>
              <a:t>曲线</a:t>
            </a:r>
            <a:endParaRPr kumimoji="1" lang="zh-CN" altLang="en-US" dirty="0"/>
          </a:p>
        </p:txBody>
      </p:sp>
      <p:sp>
        <p:nvSpPr>
          <p:cNvPr id="9" name="矩形 8"/>
          <p:cNvSpPr/>
          <p:nvPr/>
        </p:nvSpPr>
        <p:spPr>
          <a:xfrm>
            <a:off x="1704637" y="6390125"/>
            <a:ext cx="2031325" cy="369332"/>
          </a:xfrm>
          <a:prstGeom prst="rect">
            <a:avLst/>
          </a:prstGeom>
        </p:spPr>
        <p:txBody>
          <a:bodyPr wrap="none">
            <a:spAutoFit/>
          </a:bodyPr>
          <a:lstStyle/>
          <a:p>
            <a:r>
              <a:rPr kumimoji="1" lang="zh-CN" altLang="en-US" dirty="0" smtClean="0">
                <a:solidFill>
                  <a:srgbClr val="09405E"/>
                </a:solidFill>
                <a:latin typeface="Microsoft YaHei" charset="-122"/>
                <a:ea typeface="Microsoft YaHei" charset="-122"/>
                <a:cs typeface="Microsoft YaHei" charset="-122"/>
              </a:rPr>
              <a:t>文章</a:t>
            </a:r>
            <a:r>
              <a:rPr kumimoji="1" lang="zh-CN" altLang="en-US" smtClean="0">
                <a:solidFill>
                  <a:srgbClr val="09405E"/>
                </a:solidFill>
                <a:latin typeface="Microsoft YaHei" charset="-122"/>
                <a:ea typeface="Microsoft YaHei" charset="-122"/>
                <a:cs typeface="Microsoft YaHei" charset="-122"/>
              </a:rPr>
              <a:t>被接收的</a:t>
            </a:r>
            <a:r>
              <a:rPr kumimoji="1" lang="zh-CN" altLang="en-US">
                <a:solidFill>
                  <a:srgbClr val="09405E"/>
                </a:solidFill>
                <a:latin typeface="Microsoft YaHei" charset="-122"/>
                <a:ea typeface="Microsoft YaHei" charset="-122"/>
                <a:cs typeface="Microsoft YaHei" charset="-122"/>
              </a:rPr>
              <a:t>概率</a:t>
            </a:r>
            <a:endParaRPr lang="zh-CN" altLang="en-US">
              <a:solidFill>
                <a:srgbClr val="09405E"/>
              </a:solidFill>
            </a:endParaRPr>
          </a:p>
        </p:txBody>
      </p:sp>
      <p:sp>
        <p:nvSpPr>
          <p:cNvPr id="10" name="矩形 9"/>
          <p:cNvSpPr/>
          <p:nvPr/>
        </p:nvSpPr>
        <p:spPr>
          <a:xfrm rot="16200000">
            <a:off x="24028" y="4853597"/>
            <a:ext cx="1107996" cy="369332"/>
          </a:xfrm>
          <a:prstGeom prst="rect">
            <a:avLst/>
          </a:prstGeom>
        </p:spPr>
        <p:txBody>
          <a:bodyPr wrap="none">
            <a:spAutoFit/>
          </a:bodyPr>
          <a:lstStyle/>
          <a:p>
            <a:r>
              <a:rPr kumimoji="1" lang="zh-CN" altLang="en-US" smtClean="0">
                <a:solidFill>
                  <a:srgbClr val="09405E"/>
                </a:solidFill>
                <a:latin typeface="Microsoft YaHei" charset="-122"/>
                <a:ea typeface="Microsoft YaHei" charset="-122"/>
                <a:cs typeface="Microsoft YaHei" charset="-122"/>
              </a:rPr>
              <a:t>样本数目</a:t>
            </a:r>
            <a:endParaRPr lang="zh-CN" altLang="en-US" dirty="0">
              <a:solidFill>
                <a:srgbClr val="09405E"/>
              </a:solidFill>
            </a:endParaRPr>
          </a:p>
        </p:txBody>
      </p:sp>
      <mc:AlternateContent xmlns:mc="http://schemas.openxmlformats.org/markup-compatibility/2006">
        <mc:Choice xmlns:a14="http://schemas.microsoft.com/office/drawing/2010/main" Requires="a14">
          <p:sp>
            <p:nvSpPr>
              <p:cNvPr id="11" name="矩形 10"/>
              <p:cNvSpPr/>
              <p:nvPr/>
            </p:nvSpPr>
            <p:spPr>
              <a:xfrm>
                <a:off x="5505450" y="3472549"/>
                <a:ext cx="6457950" cy="1316771"/>
              </a:xfrm>
              <a:prstGeom prst="rect">
                <a:avLst/>
              </a:prstGeom>
            </p:spPr>
            <p:txBody>
              <a:bodyPr wrap="square">
                <a:spAutoFit/>
              </a:bodyPr>
              <a:lstStyle/>
              <a:p>
                <a:pPr lvl="1" indent="0">
                  <a:buClr>
                    <a:schemeClr val="bg1">
                      <a:lumMod val="50000"/>
                    </a:schemeClr>
                  </a:buClr>
                  <a:buFont typeface="Arial" pitchFamily="34" charset="0"/>
                  <a:buChar char="•"/>
                </a:pPr>
                <a:r>
                  <a:rPr kumimoji="1" lang="en-US" altLang="zh-CN" dirty="0" smtClean="0">
                    <a:solidFill>
                      <a:srgbClr val="09405E"/>
                    </a:solidFill>
                    <a:latin typeface="Microsoft YaHei" charset="-122"/>
                    <a:ea typeface="Microsoft YaHei" charset="-122"/>
                    <a:cs typeface="Microsoft YaHei" charset="-122"/>
                  </a:rPr>
                  <a:t> </a:t>
                </a:r>
                <a:r>
                  <a:rPr kumimoji="1" lang="zh-CN" altLang="en-US" dirty="0" smtClean="0">
                    <a:solidFill>
                      <a:srgbClr val="09405E"/>
                    </a:solidFill>
                    <a:latin typeface="Microsoft YaHei" charset="-122"/>
                    <a:ea typeface="Microsoft YaHei" charset="-122"/>
                    <a:cs typeface="Microsoft YaHei" charset="-122"/>
                  </a:rPr>
                  <a:t>假设</a:t>
                </a:r>
                <a:r>
                  <a:rPr kumimoji="1" lang="zh-CN" altLang="en-US" dirty="0">
                    <a:solidFill>
                      <a:srgbClr val="09405E"/>
                    </a:solidFill>
                    <a:latin typeface="Microsoft YaHei" charset="-122"/>
                    <a:ea typeface="Microsoft YaHei" charset="-122"/>
                    <a:cs typeface="Microsoft YaHei" charset="-122"/>
                  </a:rPr>
                  <a:t>取阈值为概率阈值</a:t>
                </a:r>
                <a:r>
                  <a:rPr kumimoji="1" lang="en-US" altLang="zh-CN" dirty="0" smtClean="0">
                    <a:solidFill>
                      <a:srgbClr val="09405E"/>
                    </a:solidFill>
                    <a:latin typeface="Microsoft YaHei" charset="-122"/>
                    <a:ea typeface="Microsoft YaHei" charset="-122"/>
                    <a:cs typeface="Microsoft YaHei" charset="-122"/>
                  </a:rPr>
                  <a:t>0.6:</a:t>
                </a:r>
                <a:r>
                  <a:rPr kumimoji="1" lang="zh-CN" altLang="en-US" dirty="0" smtClean="0">
                    <a:solidFill>
                      <a:srgbClr val="09405E"/>
                    </a:solidFill>
                    <a:latin typeface="Microsoft YaHei" charset="-122"/>
                    <a:ea typeface="Microsoft YaHei" charset="-122"/>
                    <a:cs typeface="Microsoft YaHei" charset="-122"/>
                  </a:rPr>
                  <a:t> 线</a:t>
                </a:r>
                <a:r>
                  <a:rPr kumimoji="1" lang="zh-CN" altLang="en-US" dirty="0">
                    <a:solidFill>
                      <a:srgbClr val="09405E"/>
                    </a:solidFill>
                    <a:latin typeface="Microsoft YaHei" charset="-122"/>
                    <a:ea typeface="Microsoft YaHei" charset="-122"/>
                    <a:cs typeface="Microsoft YaHei" charset="-122"/>
                  </a:rPr>
                  <a:t>的右边</a:t>
                </a:r>
                <a:r>
                  <a:rPr kumimoji="1" lang="zh-CN" altLang="en-US" dirty="0" smtClean="0">
                    <a:solidFill>
                      <a:srgbClr val="09405E"/>
                    </a:solidFill>
                    <a:latin typeface="Microsoft YaHei" charset="-122"/>
                    <a:ea typeface="Microsoft YaHei" charset="-122"/>
                    <a:cs typeface="Microsoft YaHei" charset="-122"/>
                  </a:rPr>
                  <a:t>有</a:t>
                </a:r>
                <a:r>
                  <a:rPr kumimoji="1" lang="en-US" altLang="zh-CN" dirty="0" smtClean="0">
                    <a:solidFill>
                      <a:srgbClr val="09405E"/>
                    </a:solidFill>
                    <a:latin typeface="Microsoft YaHei" charset="-122"/>
                    <a:ea typeface="Microsoft YaHei" charset="-122"/>
                    <a:cs typeface="Microsoft YaHei" charset="-122"/>
                  </a:rPr>
                  <a:t>200</a:t>
                </a:r>
                <a:r>
                  <a:rPr kumimoji="1" lang="zh-CN" altLang="en-US" dirty="0" smtClean="0">
                    <a:solidFill>
                      <a:srgbClr val="09405E"/>
                    </a:solidFill>
                    <a:latin typeface="Microsoft YaHei" charset="-122"/>
                    <a:ea typeface="Microsoft YaHei" charset="-122"/>
                    <a:cs typeface="Microsoft YaHei" charset="-122"/>
                  </a:rPr>
                  <a:t>个</a:t>
                </a:r>
                <a:r>
                  <a:rPr kumimoji="1" lang="zh-CN" altLang="en-US" dirty="0">
                    <a:solidFill>
                      <a:srgbClr val="09405E"/>
                    </a:solidFill>
                    <a:latin typeface="Microsoft YaHei" charset="-122"/>
                    <a:ea typeface="Microsoft YaHei" charset="-122"/>
                    <a:cs typeface="Microsoft YaHei" charset="-122"/>
                  </a:rPr>
                  <a:t>红色样本，线的右边有</a:t>
                </a:r>
                <a:r>
                  <a:rPr kumimoji="1" lang="en-US" altLang="zh-CN" dirty="0">
                    <a:solidFill>
                      <a:srgbClr val="09405E"/>
                    </a:solidFill>
                    <a:latin typeface="Microsoft YaHei" charset="-122"/>
                    <a:ea typeface="Microsoft YaHei" charset="-122"/>
                    <a:cs typeface="Microsoft YaHei" charset="-122"/>
                  </a:rPr>
                  <a:t>0</a:t>
                </a:r>
                <a:r>
                  <a:rPr kumimoji="1" lang="zh-CN" altLang="en-US" dirty="0">
                    <a:solidFill>
                      <a:srgbClr val="09405E"/>
                    </a:solidFill>
                    <a:latin typeface="Microsoft YaHei" charset="-122"/>
                    <a:ea typeface="Microsoft YaHei" charset="-122"/>
                    <a:cs typeface="Microsoft YaHei" charset="-122"/>
                  </a:rPr>
                  <a:t>个蓝色</a:t>
                </a:r>
                <a:r>
                  <a:rPr kumimoji="1" lang="zh-CN" altLang="en-US" dirty="0" smtClean="0">
                    <a:solidFill>
                      <a:srgbClr val="09405E"/>
                    </a:solidFill>
                    <a:latin typeface="Microsoft YaHei" charset="-122"/>
                    <a:ea typeface="Microsoft YaHei" charset="-122"/>
                    <a:cs typeface="Microsoft YaHei" charset="-122"/>
                  </a:rPr>
                  <a:t>样本，</a:t>
                </a:r>
                <a:r>
                  <a:rPr lang="en-US" altLang="zh-CN" dirty="0" smtClean="0">
                    <a:solidFill>
                      <a:srgbClr val="09405E"/>
                    </a:solidFill>
                    <a:ea typeface="Microsoft YaHei" charset="-122"/>
                    <a:cs typeface="Microsoft YaHei" charset="-122"/>
                  </a:rPr>
                  <a:t> </a:t>
                </a:r>
                <a14:m>
                  <m:oMath xmlns:m="http://schemas.openxmlformats.org/officeDocument/2006/math">
                    <m:r>
                      <m:rPr>
                        <m:sty m:val="p"/>
                      </m:rPr>
                      <a:rPr lang="en-US" altLang="zh-CN" i="0">
                        <a:solidFill>
                          <a:srgbClr val="09405E"/>
                        </a:solidFill>
                        <a:latin typeface="Cambria Math" charset="0"/>
                        <a:ea typeface="Microsoft YaHei" charset="-122"/>
                        <a:cs typeface="Microsoft YaHei" charset="-122"/>
                      </a:rPr>
                      <m:t>TPR</m:t>
                    </m:r>
                    <m:r>
                      <a:rPr lang="en-US" altLang="zh-CN">
                        <a:solidFill>
                          <a:srgbClr val="09405E"/>
                        </a:solidFill>
                        <a:latin typeface="Cambria Math" charset="0"/>
                        <a:ea typeface="Microsoft YaHei" charset="-122"/>
                        <a:cs typeface="Microsoft YaHei" charset="-122"/>
                      </a:rPr>
                      <m:t>=</m:t>
                    </m:r>
                    <m:f>
                      <m:fPr>
                        <m:ctrlPr>
                          <a:rPr lang="en-US" altLang="zh-CN" i="1">
                            <a:solidFill>
                              <a:srgbClr val="09405E"/>
                            </a:solidFill>
                            <a:latin typeface="Cambria Math" charset="0"/>
                            <a:ea typeface="Microsoft YaHei" charset="-122"/>
                            <a:cs typeface="Microsoft YaHei" charset="-122"/>
                          </a:rPr>
                        </m:ctrlPr>
                      </m:fPr>
                      <m:num>
                        <m:r>
                          <a:rPr lang="en-US" altLang="zh-CN" b="0" i="0" smtClean="0">
                            <a:solidFill>
                              <a:srgbClr val="09405E"/>
                            </a:solidFill>
                            <a:latin typeface="Cambria Math" charset="0"/>
                            <a:ea typeface="Microsoft YaHei" charset="-122"/>
                            <a:cs typeface="Microsoft YaHei" charset="-122"/>
                          </a:rPr>
                          <m:t>2</m:t>
                        </m:r>
                        <m:r>
                          <a:rPr lang="en-US" altLang="zh-CN" b="0" i="1" smtClean="0">
                            <a:solidFill>
                              <a:srgbClr val="09405E"/>
                            </a:solidFill>
                            <a:latin typeface="Cambria Math" charset="0"/>
                            <a:ea typeface="Microsoft YaHei" charset="-122"/>
                            <a:cs typeface="Microsoft YaHei" charset="-122"/>
                          </a:rPr>
                          <m:t>00</m:t>
                        </m:r>
                      </m:num>
                      <m:den>
                        <m:r>
                          <a:rPr lang="en-US" altLang="zh-CN">
                            <a:solidFill>
                              <a:srgbClr val="09405E"/>
                            </a:solidFill>
                            <a:latin typeface="Cambria Math" charset="0"/>
                            <a:ea typeface="Microsoft YaHei" charset="-122"/>
                            <a:cs typeface="Microsoft YaHei" charset="-122"/>
                          </a:rPr>
                          <m:t>250</m:t>
                        </m:r>
                      </m:den>
                    </m:f>
                    <m:r>
                      <a:rPr lang="en-US" altLang="zh-CN" b="0" i="0" smtClean="0">
                        <a:solidFill>
                          <a:srgbClr val="09405E"/>
                        </a:solidFill>
                        <a:latin typeface="Cambria Math" charset="0"/>
                        <a:ea typeface="Microsoft YaHei" charset="-122"/>
                        <a:cs typeface="Microsoft YaHei" charset="-122"/>
                      </a:rPr>
                      <m:t>=0.8</m:t>
                    </m:r>
                    <m:r>
                      <a:rPr lang="zh-CN" altLang="en-US">
                        <a:solidFill>
                          <a:srgbClr val="09405E"/>
                        </a:solidFill>
                        <a:latin typeface="Cambria Math" charset="0"/>
                        <a:ea typeface="Microsoft YaHei" charset="-122"/>
                        <a:cs typeface="Microsoft YaHei" charset="-122"/>
                      </a:rPr>
                      <m:t>，</m:t>
                    </m:r>
                    <m:r>
                      <m:rPr>
                        <m:sty m:val="p"/>
                      </m:rPr>
                      <a:rPr lang="en-US" altLang="zh-CN" i="0">
                        <a:solidFill>
                          <a:srgbClr val="09405E"/>
                        </a:solidFill>
                        <a:latin typeface="Cambria Math" charset="0"/>
                        <a:ea typeface="Microsoft YaHei" charset="-122"/>
                        <a:cs typeface="Microsoft YaHei" charset="-122"/>
                      </a:rPr>
                      <m:t>FPR</m:t>
                    </m:r>
                    <m:r>
                      <a:rPr lang="en-US" altLang="zh-CN" i="1">
                        <a:solidFill>
                          <a:srgbClr val="09405E"/>
                        </a:solidFill>
                        <a:latin typeface="Cambria Math" charset="0"/>
                        <a:ea typeface="Microsoft YaHei" charset="-122"/>
                        <a:cs typeface="Microsoft YaHei" charset="-122"/>
                      </a:rPr>
                      <m:t>=0</m:t>
                    </m:r>
                  </m:oMath>
                </a14:m>
                <a:r>
                  <a:rPr kumimoji="1" lang="zh-CN" altLang="en-US" dirty="0">
                    <a:solidFill>
                      <a:srgbClr val="09405E"/>
                    </a:solidFill>
                    <a:latin typeface="Microsoft YaHei" charset="-122"/>
                    <a:ea typeface="Microsoft YaHei" charset="-122"/>
                    <a:cs typeface="Microsoft YaHei" charset="-122"/>
                  </a:rPr>
                  <a:t>，对应</a:t>
                </a:r>
                <a:r>
                  <a:rPr kumimoji="1" lang="en-US" altLang="zh-CN" dirty="0">
                    <a:solidFill>
                      <a:srgbClr val="09405E"/>
                    </a:solidFill>
                    <a:latin typeface="Microsoft YaHei" charset="-122"/>
                    <a:ea typeface="Microsoft YaHei" charset="-122"/>
                    <a:cs typeface="Microsoft YaHei" charset="-122"/>
                  </a:rPr>
                  <a:t>ROC</a:t>
                </a:r>
                <a:r>
                  <a:rPr kumimoji="1" lang="zh-CN" altLang="en-US" dirty="0">
                    <a:solidFill>
                      <a:srgbClr val="09405E"/>
                    </a:solidFill>
                    <a:latin typeface="Microsoft YaHei" charset="-122"/>
                    <a:ea typeface="Microsoft YaHei" charset="-122"/>
                    <a:cs typeface="Microsoft YaHei" charset="-122"/>
                  </a:rPr>
                  <a:t>曲线上的点</a:t>
                </a:r>
                <a14:m>
                  <m:oMath xmlns:m="http://schemas.openxmlformats.org/officeDocument/2006/math">
                    <m:d>
                      <m:dPr>
                        <m:ctrlPr>
                          <a:rPr kumimoji="1" lang="en-US" altLang="zh-CN" i="1">
                            <a:solidFill>
                              <a:srgbClr val="09405E"/>
                            </a:solidFill>
                            <a:latin typeface="Cambria Math" charset="0"/>
                            <a:ea typeface="Microsoft YaHei" charset="-122"/>
                            <a:cs typeface="Microsoft YaHei" charset="-122"/>
                          </a:rPr>
                        </m:ctrlPr>
                      </m:dPr>
                      <m:e>
                        <m:r>
                          <a:rPr kumimoji="1" lang="en-US" altLang="zh-CN" i="1">
                            <a:solidFill>
                              <a:srgbClr val="09405E"/>
                            </a:solidFill>
                            <a:latin typeface="Cambria Math" charset="0"/>
                            <a:ea typeface="Microsoft YaHei" charset="-122"/>
                            <a:cs typeface="Microsoft YaHei" charset="-122"/>
                          </a:rPr>
                          <m:t>𝑥</m:t>
                        </m:r>
                        <m:r>
                          <a:rPr kumimoji="1" lang="en-US" altLang="zh-CN" i="1">
                            <a:solidFill>
                              <a:srgbClr val="09405E"/>
                            </a:solidFill>
                            <a:latin typeface="Cambria Math" charset="0"/>
                            <a:ea typeface="Microsoft YaHei" charset="-122"/>
                            <a:cs typeface="Microsoft YaHei" charset="-122"/>
                          </a:rPr>
                          <m:t>,</m:t>
                        </m:r>
                        <m:r>
                          <a:rPr kumimoji="1" lang="en-US" altLang="zh-CN" i="1">
                            <a:solidFill>
                              <a:srgbClr val="09405E"/>
                            </a:solidFill>
                            <a:latin typeface="Cambria Math" charset="0"/>
                            <a:ea typeface="Microsoft YaHei" charset="-122"/>
                            <a:cs typeface="Microsoft YaHei" charset="-122"/>
                          </a:rPr>
                          <m:t>𝑦</m:t>
                        </m:r>
                      </m:e>
                    </m:d>
                    <m:r>
                      <a:rPr kumimoji="1" lang="en-US" altLang="zh-CN" i="1">
                        <a:solidFill>
                          <a:srgbClr val="09405E"/>
                        </a:solidFill>
                        <a:latin typeface="Cambria Math" charset="0"/>
                        <a:ea typeface="Microsoft YaHei" charset="-122"/>
                        <a:cs typeface="Microsoft YaHei" charset="-122"/>
                      </a:rPr>
                      <m:t>=(0, 0.</m:t>
                    </m:r>
                    <m:r>
                      <a:rPr kumimoji="1" lang="en-US" altLang="zh-CN" b="0" i="1" smtClean="0">
                        <a:solidFill>
                          <a:srgbClr val="09405E"/>
                        </a:solidFill>
                        <a:latin typeface="Cambria Math" charset="0"/>
                        <a:ea typeface="Microsoft YaHei" charset="-122"/>
                        <a:cs typeface="Microsoft YaHei" charset="-122"/>
                      </a:rPr>
                      <m:t>8</m:t>
                    </m:r>
                    <m:r>
                      <a:rPr kumimoji="1" lang="en-US" altLang="zh-CN" i="1">
                        <a:solidFill>
                          <a:srgbClr val="09405E"/>
                        </a:solidFill>
                        <a:latin typeface="Cambria Math" charset="0"/>
                        <a:ea typeface="Microsoft YaHei" charset="-122"/>
                        <a:cs typeface="Microsoft YaHei" charset="-122"/>
                      </a:rPr>
                      <m:t>)</m:t>
                    </m:r>
                  </m:oMath>
                </a14:m>
                <a:r>
                  <a:rPr kumimoji="1" lang="zh-CN" altLang="en-US" dirty="0" smtClean="0">
                    <a:solidFill>
                      <a:srgbClr val="09405E"/>
                    </a:solidFill>
                    <a:latin typeface="Microsoft YaHei" charset="-122"/>
                    <a:ea typeface="Microsoft YaHei" charset="-122"/>
                    <a:cs typeface="Microsoft YaHei" charset="-122"/>
                  </a:rPr>
                  <a:t>。</a:t>
                </a:r>
                <a:endParaRPr kumimoji="1" lang="en-US" altLang="zh-CN" dirty="0" smtClean="0">
                  <a:solidFill>
                    <a:srgbClr val="09405E"/>
                  </a:solidFill>
                  <a:latin typeface="Microsoft YaHei" charset="-122"/>
                  <a:ea typeface="Microsoft YaHei" charset="-122"/>
                  <a:cs typeface="Microsoft YaHei" charset="-122"/>
                </a:endParaRPr>
              </a:p>
              <a:p>
                <a:pPr lvl="1" indent="0">
                  <a:buClr>
                    <a:schemeClr val="bg1">
                      <a:lumMod val="50000"/>
                    </a:schemeClr>
                  </a:buClr>
                  <a:buFont typeface="Arial" pitchFamily="34" charset="0"/>
                  <a:buChar char="•"/>
                </a:pPr>
                <a:r>
                  <a:rPr kumimoji="1" lang="zh-CN" altLang="en-US" dirty="0">
                    <a:solidFill>
                      <a:srgbClr val="09405E"/>
                    </a:solidFill>
                    <a:latin typeface="Microsoft YaHei" charset="-122"/>
                    <a:ea typeface="Microsoft YaHei" charset="-122"/>
                    <a:cs typeface="Microsoft YaHei" charset="-122"/>
                  </a:rPr>
                  <a:t> </a:t>
                </a:r>
                <a:r>
                  <a:rPr kumimoji="1" lang="mr-IN" altLang="zh-CN" dirty="0" smtClean="0">
                    <a:solidFill>
                      <a:srgbClr val="09405E"/>
                    </a:solidFill>
                    <a:latin typeface="Microsoft YaHei" charset="-122"/>
                    <a:ea typeface="Microsoft YaHei" charset="-122"/>
                    <a:cs typeface="Microsoft YaHei" charset="-122"/>
                  </a:rPr>
                  <a:t>…</a:t>
                </a:r>
                <a:endParaRPr kumimoji="1" lang="en-US" altLang="zh-CN" dirty="0">
                  <a:solidFill>
                    <a:srgbClr val="09405E"/>
                  </a:solidFill>
                  <a:latin typeface="Microsoft YaHei" charset="-122"/>
                  <a:ea typeface="Microsoft YaHei" charset="-122"/>
                  <a:cs typeface="Microsoft YaHei" charset="-122"/>
                </a:endParaRPr>
              </a:p>
            </p:txBody>
          </p:sp>
        </mc:Choice>
        <mc:Fallback>
          <p:sp>
            <p:nvSpPr>
              <p:cNvPr id="11" name="矩形 10"/>
              <p:cNvSpPr>
                <a:spLocks noRot="1" noChangeAspect="1" noMove="1" noResize="1" noEditPoints="1" noAdjustHandles="1" noChangeArrowheads="1" noChangeShapeType="1" noTextEdit="1"/>
              </p:cNvSpPr>
              <p:nvPr/>
            </p:nvSpPr>
            <p:spPr>
              <a:xfrm>
                <a:off x="5505450" y="3472549"/>
                <a:ext cx="6457950" cy="1316771"/>
              </a:xfrm>
              <a:prstGeom prst="rect">
                <a:avLst/>
              </a:prstGeom>
              <a:blipFill rotWithShape="0">
                <a:blip r:embed="rId4"/>
                <a:stretch>
                  <a:fillRect t="-2778" r="-660" b="-6481"/>
                </a:stretch>
              </a:blipFill>
            </p:spPr>
            <p:txBody>
              <a:bodyPr/>
              <a:lstStyle/>
              <a:p>
                <a:r>
                  <a:rPr lang="zh-CN" altLang="en-US">
                    <a:noFill/>
                  </a:rPr>
                  <a:t> </a:t>
                </a:r>
              </a:p>
            </p:txBody>
          </p:sp>
        </mc:Fallback>
      </mc:AlternateContent>
      <p:pic>
        <p:nvPicPr>
          <p:cNvPr id="12" name="Picture 4" descr="OC imag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493" y="3431629"/>
            <a:ext cx="5182615" cy="295849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4810362" y="6464058"/>
            <a:ext cx="6380529" cy="369332"/>
          </a:xfrm>
          <a:prstGeom prst="rect">
            <a:avLst/>
          </a:prstGeom>
        </p:spPr>
        <p:txBody>
          <a:bodyPr wrap="none">
            <a:spAutoFit/>
          </a:bodyPr>
          <a:lstStyle/>
          <a:p>
            <a:r>
              <a:rPr lang="en-US" altLang="zh-CN" dirty="0" smtClean="0">
                <a:solidFill>
                  <a:srgbClr val="09405E"/>
                </a:solidFill>
              </a:rPr>
              <a:t>From</a:t>
            </a:r>
            <a:r>
              <a:rPr lang="zh-CN" altLang="en-US" dirty="0" smtClean="0">
                <a:solidFill>
                  <a:srgbClr val="09405E"/>
                </a:solidFill>
              </a:rPr>
              <a:t>：https</a:t>
            </a:r>
            <a:r>
              <a:rPr lang="zh-CN" altLang="en-US" dirty="0">
                <a:solidFill>
                  <a:srgbClr val="09405E"/>
                </a:solidFill>
              </a:rPr>
              <a:t>://www.dataschool.io/roc-curves-and-auc-explained/</a:t>
            </a:r>
          </a:p>
        </p:txBody>
      </p:sp>
    </p:spTree>
    <p:extLst>
      <p:ext uri="{BB962C8B-B14F-4D97-AF65-F5344CB8AC3E}">
        <p14:creationId xmlns:p14="http://schemas.microsoft.com/office/powerpoint/2010/main" val="979588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t>ROC</a:t>
            </a:r>
            <a:r>
              <a:rPr lang="zh-CN" altLang="en-US" dirty="0"/>
              <a:t>曲线越偏左上角表示分类器性能越</a:t>
            </a:r>
            <a:r>
              <a:rPr lang="zh-CN" altLang="en-US" dirty="0" smtClean="0"/>
              <a:t>好</a:t>
            </a:r>
            <a:endParaRPr lang="en-US" altLang="zh-CN" dirty="0" smtClean="0"/>
          </a:p>
          <a:p>
            <a:pPr>
              <a:lnSpc>
                <a:spcPct val="100000"/>
              </a:lnSpc>
            </a:pPr>
            <a:r>
              <a:rPr kumimoji="1" lang="zh-CN" altLang="en-US" dirty="0"/>
              <a:t> </a:t>
            </a:r>
            <a:r>
              <a:rPr kumimoji="1" lang="en-US" altLang="zh-CN" dirty="0"/>
              <a:t>AUC</a:t>
            </a:r>
            <a:r>
              <a:rPr kumimoji="1" lang="zh-CN" altLang="en-US" dirty="0"/>
              <a:t> （</a:t>
            </a:r>
            <a:r>
              <a:rPr kumimoji="1" lang="en-US" altLang="zh-CN" dirty="0"/>
              <a:t>Area</a:t>
            </a:r>
            <a:r>
              <a:rPr kumimoji="1" lang="zh-CN" altLang="en-US" dirty="0"/>
              <a:t> </a:t>
            </a:r>
            <a:r>
              <a:rPr kumimoji="1" lang="en-US" altLang="zh-CN" dirty="0"/>
              <a:t>Under</a:t>
            </a:r>
            <a:r>
              <a:rPr kumimoji="1" lang="zh-CN" altLang="en-US" dirty="0"/>
              <a:t> </a:t>
            </a:r>
            <a:r>
              <a:rPr kumimoji="1" lang="en-US" altLang="zh-CN" dirty="0"/>
              <a:t>Curve</a:t>
            </a:r>
            <a:r>
              <a:rPr kumimoji="1" lang="zh-CN" altLang="en-US" dirty="0"/>
              <a:t>）：</a:t>
            </a:r>
            <a:r>
              <a:rPr kumimoji="1" lang="en-US" altLang="zh-CN" dirty="0"/>
              <a:t>ROC</a:t>
            </a:r>
            <a:r>
              <a:rPr kumimoji="1" lang="zh-CN" altLang="en-US" dirty="0"/>
              <a:t>曲线下的面积，取值在</a:t>
            </a:r>
            <a:r>
              <a:rPr kumimoji="1" lang="en-US" altLang="zh-CN" dirty="0"/>
              <a:t>[0.5,1.0]</a:t>
            </a:r>
            <a:r>
              <a:rPr kumimoji="1" lang="zh-CN" altLang="en-US" dirty="0"/>
              <a:t>，</a:t>
            </a:r>
            <a:r>
              <a:rPr kumimoji="1" lang="en-US" altLang="zh-CN" dirty="0"/>
              <a:t> 0.5</a:t>
            </a:r>
            <a:r>
              <a:rPr kumimoji="1" lang="zh-CN" altLang="en-US" dirty="0"/>
              <a:t>表示随机猜测分类器，</a:t>
            </a:r>
            <a:r>
              <a:rPr kumimoji="1" lang="en-US" altLang="zh-CN" dirty="0"/>
              <a:t>1</a:t>
            </a:r>
            <a:r>
              <a:rPr kumimoji="1" lang="zh-CN" altLang="en-US" dirty="0"/>
              <a:t>表示完美分类</a:t>
            </a:r>
          </a:p>
        </p:txBody>
      </p:sp>
      <p:sp>
        <p:nvSpPr>
          <p:cNvPr id="3" name="标题 2"/>
          <p:cNvSpPr>
            <a:spLocks noGrp="1"/>
          </p:cNvSpPr>
          <p:nvPr>
            <p:ph type="title"/>
          </p:nvPr>
        </p:nvSpPr>
        <p:spPr/>
        <p:txBody>
          <a:bodyPr/>
          <a:lstStyle/>
          <a:p>
            <a:r>
              <a:rPr kumimoji="1" lang="en-US" altLang="zh-CN" dirty="0" smtClean="0"/>
              <a:t>ROC</a:t>
            </a:r>
            <a:r>
              <a:rPr kumimoji="1" lang="zh-CN" altLang="en-US" dirty="0" smtClean="0"/>
              <a:t>曲线</a:t>
            </a:r>
            <a:endParaRPr kumimoji="1" lang="zh-CN" altLang="en-US" dirty="0"/>
          </a:p>
        </p:txBody>
      </p:sp>
      <p:graphicFrame>
        <p:nvGraphicFramePr>
          <p:cNvPr id="4" name="Content Placeholder 6"/>
          <p:cNvGraphicFramePr>
            <a:graphicFrameLocks noChangeAspect="1"/>
          </p:cNvGraphicFramePr>
          <p:nvPr>
            <p:extLst>
              <p:ext uri="{D42A27DB-BD31-4B8C-83A1-F6EECF244321}">
                <p14:modId xmlns:p14="http://schemas.microsoft.com/office/powerpoint/2010/main" val="1884457332"/>
              </p:ext>
            </p:extLst>
          </p:nvPr>
        </p:nvGraphicFramePr>
        <p:xfrm>
          <a:off x="3258219" y="2558318"/>
          <a:ext cx="3489325" cy="2779712"/>
        </p:xfrm>
        <a:graphic>
          <a:graphicData uri="http://schemas.openxmlformats.org/presentationml/2006/ole">
            <mc:AlternateContent xmlns:mc="http://schemas.openxmlformats.org/markup-compatibility/2006">
              <mc:Choice xmlns:v="urn:schemas-microsoft-com:vml" Requires="v">
                <p:oleObj spid="_x0000_s60423" name="Acrobat Document" r:id="rId3" imgW="5054400" imgH="4032000" progId="AcroExch.Document.11">
                  <p:embed/>
                </p:oleObj>
              </mc:Choice>
              <mc:Fallback>
                <p:oleObj name="Acrobat Document" r:id="rId3" imgW="5054400" imgH="4032000" progId="AcroExch.Document.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8219" y="2558318"/>
                        <a:ext cx="3489325" cy="2779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 name="直接箭头连接符 11"/>
          <p:cNvCxnSpPr/>
          <p:nvPr/>
        </p:nvCxnSpPr>
        <p:spPr>
          <a:xfrm flipH="1">
            <a:off x="4470622" y="2889758"/>
            <a:ext cx="598563" cy="503635"/>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11"/>
          <p:cNvCxnSpPr/>
          <p:nvPr/>
        </p:nvCxnSpPr>
        <p:spPr>
          <a:xfrm flipH="1">
            <a:off x="4830986" y="2889758"/>
            <a:ext cx="238199" cy="79097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16"/>
          <p:cNvSpPr>
            <a:spLocks noChangeArrowheads="1"/>
          </p:cNvSpPr>
          <p:nvPr/>
        </p:nvSpPr>
        <p:spPr bwMode="auto">
          <a:xfrm>
            <a:off x="3814215" y="5418949"/>
            <a:ext cx="296267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9405E"/>
                </a:solidFill>
                <a:latin typeface="Microsoft YaHei" charset="-122"/>
                <a:ea typeface="Microsoft YaHei" charset="-122"/>
                <a:cs typeface="Microsoft YaHei" charset="-122"/>
              </a:rPr>
              <a:t>Area Under Curve (AUC)</a:t>
            </a:r>
          </a:p>
        </p:txBody>
      </p:sp>
      <p:sp>
        <p:nvSpPr>
          <p:cNvPr id="8" name="Rectangle 3"/>
          <p:cNvSpPr>
            <a:spLocks noChangeArrowheads="1"/>
          </p:cNvSpPr>
          <p:nvPr/>
        </p:nvSpPr>
        <p:spPr bwMode="auto">
          <a:xfrm>
            <a:off x="4313552" y="2619011"/>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9405E"/>
                </a:solidFill>
                <a:latin typeface="Microsoft YaHei" charset="-122"/>
                <a:ea typeface="Microsoft YaHei" charset="-122"/>
                <a:cs typeface="Microsoft YaHei" charset="-122"/>
              </a:rPr>
              <a:t>Equal Error Rate</a:t>
            </a:r>
          </a:p>
        </p:txBody>
      </p:sp>
      <p:sp>
        <p:nvSpPr>
          <p:cNvPr id="9" name="TextBox 19"/>
          <p:cNvSpPr txBox="1"/>
          <p:nvPr/>
        </p:nvSpPr>
        <p:spPr>
          <a:xfrm>
            <a:off x="968952" y="4686971"/>
            <a:ext cx="2904323" cy="369332"/>
          </a:xfrm>
          <a:prstGeom prst="rect">
            <a:avLst/>
          </a:prstGeom>
          <a:noFill/>
        </p:spPr>
        <p:txBody>
          <a:bodyPr wrap="square" rtlCol="0">
            <a:spAutoFit/>
          </a:bodyPr>
          <a:lstStyle/>
          <a:p>
            <a:r>
              <a:rPr lang="zh-CN" altLang="en-US" dirty="0">
                <a:solidFill>
                  <a:srgbClr val="09405E"/>
                </a:solidFill>
                <a:latin typeface="Microsoft YaHei" charset="-122"/>
                <a:ea typeface="Microsoft YaHei" charset="-122"/>
                <a:cs typeface="Microsoft YaHei" charset="-122"/>
              </a:rPr>
              <a:t>每个样本都被判断为负</a:t>
            </a:r>
          </a:p>
        </p:txBody>
      </p:sp>
      <p:sp>
        <p:nvSpPr>
          <p:cNvPr id="10" name="TextBox 20"/>
          <p:cNvSpPr txBox="1"/>
          <p:nvPr/>
        </p:nvSpPr>
        <p:spPr>
          <a:xfrm>
            <a:off x="3075136" y="3524758"/>
            <a:ext cx="461665" cy="517129"/>
          </a:xfrm>
          <a:prstGeom prst="rect">
            <a:avLst/>
          </a:prstGeom>
          <a:solidFill>
            <a:schemeClr val="bg1"/>
          </a:solidFill>
        </p:spPr>
        <p:txBody>
          <a:bodyPr vert="vert270" wrap="none" rtlCol="0">
            <a:spAutoFit/>
          </a:bodyPr>
          <a:lstStyle/>
          <a:p>
            <a:r>
              <a:rPr lang="en-US" altLang="zh-CN" i="1" dirty="0">
                <a:solidFill>
                  <a:srgbClr val="09405E"/>
                </a:solidFill>
                <a:latin typeface="Microsoft YaHei" charset="-122"/>
                <a:ea typeface="Microsoft YaHei" charset="-122"/>
                <a:cs typeface="Microsoft YaHei" charset="-122"/>
              </a:rPr>
              <a:t>TPR</a:t>
            </a:r>
            <a:endParaRPr lang="zh-CN" altLang="en-US" i="1" dirty="0">
              <a:solidFill>
                <a:srgbClr val="09405E"/>
              </a:solidFill>
              <a:latin typeface="Microsoft YaHei" charset="-122"/>
              <a:ea typeface="Microsoft YaHei" charset="-122"/>
              <a:cs typeface="Microsoft YaHei" charset="-122"/>
            </a:endParaRPr>
          </a:p>
        </p:txBody>
      </p:sp>
      <p:sp>
        <p:nvSpPr>
          <p:cNvPr id="11" name="TextBox 21"/>
          <p:cNvSpPr txBox="1"/>
          <p:nvPr/>
        </p:nvSpPr>
        <p:spPr>
          <a:xfrm>
            <a:off x="4739558" y="5022750"/>
            <a:ext cx="599844" cy="369332"/>
          </a:xfrm>
          <a:prstGeom prst="rect">
            <a:avLst/>
          </a:prstGeom>
          <a:solidFill>
            <a:schemeClr val="bg1"/>
          </a:solidFill>
        </p:spPr>
        <p:txBody>
          <a:bodyPr wrap="none" rtlCol="0">
            <a:spAutoFit/>
          </a:bodyPr>
          <a:lstStyle/>
          <a:p>
            <a:r>
              <a:rPr lang="en-US" altLang="zh-CN" i="1" dirty="0">
                <a:solidFill>
                  <a:srgbClr val="09405E"/>
                </a:solidFill>
                <a:latin typeface="Microsoft YaHei" charset="-122"/>
                <a:ea typeface="Microsoft YaHei" charset="-122"/>
                <a:cs typeface="Microsoft YaHei" charset="-122"/>
              </a:rPr>
              <a:t>FPR</a:t>
            </a:r>
            <a:endParaRPr lang="zh-CN" altLang="en-US" i="1" dirty="0">
              <a:solidFill>
                <a:srgbClr val="09405E"/>
              </a:solidFill>
              <a:latin typeface="Microsoft YaHei" charset="-122"/>
              <a:ea typeface="Microsoft YaHei" charset="-122"/>
              <a:cs typeface="Microsoft YaHei" charset="-122"/>
            </a:endParaRPr>
          </a:p>
        </p:txBody>
      </p:sp>
      <p:sp>
        <p:nvSpPr>
          <p:cNvPr id="12" name="TextBox 22"/>
          <p:cNvSpPr txBox="1"/>
          <p:nvPr/>
        </p:nvSpPr>
        <p:spPr>
          <a:xfrm>
            <a:off x="6315494" y="2492896"/>
            <a:ext cx="3096345" cy="369332"/>
          </a:xfrm>
          <a:prstGeom prst="rect">
            <a:avLst/>
          </a:prstGeom>
          <a:noFill/>
        </p:spPr>
        <p:txBody>
          <a:bodyPr wrap="square" rtlCol="0">
            <a:spAutoFit/>
          </a:bodyPr>
          <a:lstStyle/>
          <a:p>
            <a:r>
              <a:rPr lang="zh-CN" altLang="en-US" dirty="0">
                <a:solidFill>
                  <a:srgbClr val="09405E"/>
                </a:solidFill>
                <a:latin typeface="Microsoft YaHei" charset="-122"/>
                <a:ea typeface="Microsoft YaHei" charset="-122"/>
                <a:cs typeface="Microsoft YaHei" charset="-122"/>
              </a:rPr>
              <a:t>每个样本都被判断为正</a:t>
            </a:r>
          </a:p>
        </p:txBody>
      </p:sp>
      <p:cxnSp>
        <p:nvCxnSpPr>
          <p:cNvPr id="13" name="直接箭头连接符 11"/>
          <p:cNvCxnSpPr/>
          <p:nvPr/>
        </p:nvCxnSpPr>
        <p:spPr>
          <a:xfrm flipV="1">
            <a:off x="4499286" y="4502779"/>
            <a:ext cx="503596" cy="77564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6982083" y="3350967"/>
                <a:ext cx="1091196" cy="56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9405E"/>
                          </a:solidFill>
                          <a:latin typeface="Cambria Math" charset="0"/>
                          <a:ea typeface="Microsoft YaHei" charset="-122"/>
                          <a:cs typeface="Microsoft YaHei" charset="-122"/>
                        </a:rPr>
                        <m:t>𝑇𝑃𝑅</m:t>
                      </m:r>
                      <m:r>
                        <a:rPr lang="en-US" altLang="zh-CN" i="1" smtClean="0">
                          <a:solidFill>
                            <a:srgbClr val="09405E"/>
                          </a:solidFill>
                          <a:latin typeface="Cambria Math" charset="0"/>
                          <a:ea typeface="Microsoft YaHei" charset="-122"/>
                          <a:cs typeface="Microsoft YaHei" charset="-122"/>
                        </a:rPr>
                        <m:t>=</m:t>
                      </m:r>
                      <m:f>
                        <m:fPr>
                          <m:ctrlPr>
                            <a:rPr lang="en-US" altLang="zh-CN" i="1">
                              <a:solidFill>
                                <a:srgbClr val="09405E"/>
                              </a:solidFill>
                              <a:latin typeface="Cambria Math" charset="0"/>
                              <a:ea typeface="Microsoft YaHei" charset="-122"/>
                              <a:cs typeface="Microsoft YaHei" charset="-122"/>
                            </a:rPr>
                          </m:ctrlPr>
                        </m:fPr>
                        <m:num>
                          <m:r>
                            <a:rPr lang="en-US" altLang="zh-CN" i="1">
                              <a:solidFill>
                                <a:srgbClr val="09405E"/>
                              </a:solidFill>
                              <a:latin typeface="Cambria Math" charset="0"/>
                              <a:ea typeface="Microsoft YaHei" charset="-122"/>
                              <a:cs typeface="Microsoft YaHei" charset="-122"/>
                            </a:rPr>
                            <m:t>𝑇𝑃</m:t>
                          </m:r>
                        </m:num>
                        <m:den>
                          <m:sSub>
                            <m:sSubPr>
                              <m:ctrlPr>
                                <a:rPr lang="en-US" altLang="zh-CN" i="1">
                                  <a:solidFill>
                                    <a:srgbClr val="09405E"/>
                                  </a:solidFill>
                                  <a:latin typeface="Cambria Math" charset="0"/>
                                  <a:ea typeface="Microsoft YaHei" charset="-122"/>
                                  <a:cs typeface="Microsoft YaHei" charset="-122"/>
                                </a:rPr>
                              </m:ctrlPr>
                            </m:sSubPr>
                            <m:e>
                              <m:r>
                                <a:rPr lang="en-US" altLang="zh-CN" i="1">
                                  <a:solidFill>
                                    <a:srgbClr val="09405E"/>
                                  </a:solidFill>
                                  <a:latin typeface="Cambria Math" charset="0"/>
                                  <a:ea typeface="Microsoft YaHei" charset="-122"/>
                                  <a:cs typeface="Microsoft YaHei" charset="-122"/>
                                </a:rPr>
                                <m:t>𝑁</m:t>
                              </m:r>
                            </m:e>
                            <m:sub>
                              <m:r>
                                <a:rPr lang="en-US" altLang="zh-CN" i="1">
                                  <a:solidFill>
                                    <a:srgbClr val="09405E"/>
                                  </a:solidFill>
                                  <a:latin typeface="Cambria Math" charset="0"/>
                                  <a:ea typeface="Microsoft YaHei" charset="-122"/>
                                  <a:cs typeface="Microsoft YaHei" charset="-122"/>
                                </a:rPr>
                                <m:t>+</m:t>
                              </m:r>
                            </m:sub>
                          </m:sSub>
                        </m:den>
                      </m:f>
                    </m:oMath>
                  </m:oMathPara>
                </a14:m>
                <a:endParaRPr lang="zh-CN" altLang="en-US" dirty="0">
                  <a:solidFill>
                    <a:srgbClr val="09405E"/>
                  </a:solidFill>
                  <a:latin typeface="Microsoft YaHei" charset="-122"/>
                  <a:ea typeface="Microsoft YaHei" charset="-122"/>
                  <a:cs typeface="Microsoft YaHei"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6982083" y="3350967"/>
                <a:ext cx="1091196" cy="568554"/>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6982083" y="4311229"/>
                <a:ext cx="109760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9405E"/>
                          </a:solidFill>
                          <a:latin typeface="Cambria Math" charset="0"/>
                          <a:ea typeface="Microsoft YaHei" charset="-122"/>
                          <a:cs typeface="Microsoft YaHei" charset="-122"/>
                        </a:rPr>
                        <m:t>𝐹𝑃𝑅</m:t>
                      </m:r>
                      <m:r>
                        <a:rPr lang="en-US" altLang="zh-CN" i="1" smtClean="0">
                          <a:solidFill>
                            <a:srgbClr val="09405E"/>
                          </a:solidFill>
                          <a:latin typeface="Cambria Math" charset="0"/>
                          <a:ea typeface="Microsoft YaHei" charset="-122"/>
                          <a:cs typeface="Microsoft YaHei" charset="-122"/>
                        </a:rPr>
                        <m:t>=</m:t>
                      </m:r>
                      <m:f>
                        <m:fPr>
                          <m:ctrlPr>
                            <a:rPr lang="en-US" altLang="zh-CN" i="1">
                              <a:solidFill>
                                <a:srgbClr val="09405E"/>
                              </a:solidFill>
                              <a:latin typeface="Cambria Math" charset="0"/>
                              <a:ea typeface="Microsoft YaHei" charset="-122"/>
                              <a:cs typeface="Microsoft YaHei" charset="-122"/>
                            </a:rPr>
                          </m:ctrlPr>
                        </m:fPr>
                        <m:num>
                          <m:r>
                            <a:rPr lang="en-US" altLang="zh-CN" i="1">
                              <a:solidFill>
                                <a:srgbClr val="09405E"/>
                              </a:solidFill>
                              <a:latin typeface="Cambria Math" charset="0"/>
                              <a:ea typeface="Microsoft YaHei" charset="-122"/>
                              <a:cs typeface="Microsoft YaHei" charset="-122"/>
                            </a:rPr>
                            <m:t>𝐹𝑃</m:t>
                          </m:r>
                        </m:num>
                        <m:den>
                          <m:sSub>
                            <m:sSubPr>
                              <m:ctrlPr>
                                <a:rPr lang="en-US" altLang="zh-CN" i="1">
                                  <a:solidFill>
                                    <a:srgbClr val="09405E"/>
                                  </a:solidFill>
                                  <a:latin typeface="Cambria Math" charset="0"/>
                                  <a:ea typeface="Microsoft YaHei" charset="-122"/>
                                  <a:cs typeface="Microsoft YaHei" charset="-122"/>
                                </a:rPr>
                              </m:ctrlPr>
                            </m:sSubPr>
                            <m:e>
                              <m:r>
                                <a:rPr lang="en-US" altLang="zh-CN" i="1">
                                  <a:solidFill>
                                    <a:srgbClr val="09405E"/>
                                  </a:solidFill>
                                  <a:latin typeface="Cambria Math" charset="0"/>
                                  <a:ea typeface="Microsoft YaHei" charset="-122"/>
                                  <a:cs typeface="Microsoft YaHei" charset="-122"/>
                                </a:rPr>
                                <m:t>𝑁</m:t>
                              </m:r>
                            </m:e>
                            <m:sub>
                              <m:r>
                                <a:rPr lang="en-US" altLang="zh-CN" i="1">
                                  <a:solidFill>
                                    <a:srgbClr val="09405E"/>
                                  </a:solidFill>
                                  <a:latin typeface="Cambria Math" charset="0"/>
                                  <a:ea typeface="Microsoft YaHei" charset="-122"/>
                                  <a:cs typeface="Microsoft YaHei" charset="-122"/>
                                </a:rPr>
                                <m:t>−</m:t>
                              </m:r>
                            </m:sub>
                          </m:sSub>
                        </m:den>
                      </m:f>
                    </m:oMath>
                  </m:oMathPara>
                </a14:m>
                <a:endParaRPr lang="zh-CN" altLang="en-US" dirty="0">
                  <a:solidFill>
                    <a:srgbClr val="09405E"/>
                  </a:solidFill>
                  <a:latin typeface="Microsoft YaHei" charset="-122"/>
                  <a:ea typeface="Microsoft YaHei" charset="-122"/>
                  <a:cs typeface="Microsoft YaHei"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6982083" y="4311229"/>
                <a:ext cx="1097608" cy="563872"/>
              </a:xfrm>
              <a:prstGeom prst="rect">
                <a:avLst/>
              </a:prstGeom>
              <a:blipFill rotWithShape="0">
                <a:blip r:embed="rId6"/>
                <a:stretch>
                  <a:fillRect/>
                </a:stretch>
              </a:blipFill>
            </p:spPr>
            <p:txBody>
              <a:bodyPr/>
              <a:lstStyle/>
              <a:p>
                <a:r>
                  <a:rPr lang="zh-CN" altLang="en-US">
                    <a:noFill/>
                  </a:rPr>
                  <a:t> </a:t>
                </a:r>
              </a:p>
            </p:txBody>
          </p:sp>
        </mc:Fallback>
      </mc:AlternateContent>
      <p:sp>
        <p:nvSpPr>
          <p:cNvPr id="16" name="矩形 15"/>
          <p:cNvSpPr/>
          <p:nvPr/>
        </p:nvSpPr>
        <p:spPr>
          <a:xfrm>
            <a:off x="839416" y="5850094"/>
            <a:ext cx="10190534" cy="923330"/>
          </a:xfrm>
          <a:prstGeom prst="rect">
            <a:avLst/>
          </a:prstGeom>
        </p:spPr>
        <p:txBody>
          <a:bodyPr wrap="square">
            <a:spAutoFit/>
          </a:bodyPr>
          <a:lstStyle/>
          <a:p>
            <a:r>
              <a:rPr lang="en-US" altLang="zh-CN" dirty="0">
                <a:solidFill>
                  <a:srgbClr val="09405E"/>
                </a:solidFill>
                <a:latin typeface="Microsoft YaHei" charset="-122"/>
                <a:ea typeface="Microsoft YaHei" charset="-122"/>
                <a:cs typeface="Microsoft YaHei" charset="-122"/>
              </a:rPr>
              <a:t>ROC</a:t>
            </a:r>
            <a:r>
              <a:rPr lang="zh-CN" altLang="en-US" dirty="0">
                <a:solidFill>
                  <a:srgbClr val="09405E"/>
                </a:solidFill>
                <a:latin typeface="Microsoft YaHei" charset="-122"/>
                <a:ea typeface="Microsoft YaHei" charset="-122"/>
                <a:cs typeface="Microsoft YaHei" charset="-122"/>
              </a:rPr>
              <a:t>曲线有个很好的特性：当</a:t>
            </a:r>
            <a:r>
              <a:rPr lang="zh-CN" altLang="en-US" dirty="0">
                <a:solidFill>
                  <a:srgbClr val="C00000"/>
                </a:solidFill>
                <a:latin typeface="Microsoft YaHei" charset="-122"/>
                <a:ea typeface="Microsoft YaHei" charset="-122"/>
                <a:cs typeface="Microsoft YaHei" charset="-122"/>
              </a:rPr>
              <a:t>测试</a:t>
            </a:r>
            <a:r>
              <a:rPr lang="zh-CN" altLang="en-US" dirty="0">
                <a:solidFill>
                  <a:srgbClr val="09405E"/>
                </a:solidFill>
                <a:latin typeface="Microsoft YaHei" charset="-122"/>
                <a:ea typeface="Microsoft YaHei" charset="-122"/>
                <a:cs typeface="Microsoft YaHei" charset="-122"/>
              </a:rPr>
              <a:t>集中的正负样本的分布变化的时候，</a:t>
            </a:r>
            <a:r>
              <a:rPr lang="en-US" altLang="zh-CN" dirty="0">
                <a:solidFill>
                  <a:srgbClr val="09405E"/>
                </a:solidFill>
                <a:latin typeface="Microsoft YaHei" charset="-122"/>
                <a:ea typeface="Microsoft YaHei" charset="-122"/>
                <a:cs typeface="Microsoft YaHei" charset="-122"/>
              </a:rPr>
              <a:t>ROC</a:t>
            </a:r>
            <a:r>
              <a:rPr lang="zh-CN" altLang="en-US" dirty="0">
                <a:solidFill>
                  <a:srgbClr val="09405E"/>
                </a:solidFill>
                <a:latin typeface="Microsoft YaHei" charset="-122"/>
                <a:ea typeface="Microsoft YaHei" charset="-122"/>
                <a:cs typeface="Microsoft YaHei" charset="-122"/>
              </a:rPr>
              <a:t>曲线能够保持不变</a:t>
            </a:r>
            <a:r>
              <a:rPr lang="zh-CN" altLang="en-US" dirty="0" smtClean="0">
                <a:solidFill>
                  <a:srgbClr val="09405E"/>
                </a:solidFill>
                <a:latin typeface="Microsoft YaHei" charset="-122"/>
                <a:ea typeface="Microsoft YaHei" charset="-122"/>
                <a:cs typeface="Microsoft YaHei" charset="-122"/>
              </a:rPr>
              <a:t>。</a:t>
            </a:r>
            <a:endParaRPr lang="en-US" altLang="zh-CN" dirty="0" smtClean="0">
              <a:solidFill>
                <a:srgbClr val="09405E"/>
              </a:solidFill>
              <a:latin typeface="Microsoft YaHei" charset="-122"/>
              <a:ea typeface="Microsoft YaHei" charset="-122"/>
              <a:cs typeface="Microsoft YaHei" charset="-122"/>
            </a:endParaRPr>
          </a:p>
          <a:p>
            <a:r>
              <a:rPr lang="zh-CN" altLang="en-US" dirty="0" smtClean="0">
                <a:solidFill>
                  <a:srgbClr val="09405E"/>
                </a:solidFill>
                <a:latin typeface="Microsoft YaHei" charset="-122"/>
                <a:ea typeface="Microsoft YaHei" charset="-122"/>
                <a:cs typeface="Microsoft YaHei" charset="-122"/>
              </a:rPr>
              <a:t>在</a:t>
            </a:r>
            <a:r>
              <a:rPr lang="zh-CN" altLang="en-US" dirty="0">
                <a:solidFill>
                  <a:srgbClr val="09405E"/>
                </a:solidFill>
                <a:latin typeface="Microsoft YaHei" charset="-122"/>
                <a:ea typeface="Microsoft YaHei" charset="-122"/>
                <a:cs typeface="Microsoft YaHei" charset="-122"/>
              </a:rPr>
              <a:t>实际的数据集中经常会出现类不</a:t>
            </a:r>
            <a:r>
              <a:rPr lang="zh-CN" altLang="en-US" dirty="0" smtClean="0">
                <a:solidFill>
                  <a:srgbClr val="09405E"/>
                </a:solidFill>
                <a:latin typeface="Microsoft YaHei" charset="-122"/>
                <a:ea typeface="Microsoft YaHei" charset="-122"/>
                <a:cs typeface="Microsoft YaHei" charset="-122"/>
              </a:rPr>
              <a:t>平衡现象</a:t>
            </a:r>
            <a:r>
              <a:rPr lang="zh-CN" altLang="en-US" dirty="0">
                <a:solidFill>
                  <a:srgbClr val="09405E"/>
                </a:solidFill>
                <a:latin typeface="Microsoft YaHei" charset="-122"/>
                <a:ea typeface="Microsoft YaHei" charset="-122"/>
                <a:cs typeface="Microsoft YaHei" charset="-122"/>
              </a:rPr>
              <a:t>，即负样本比正样本多很多（或者相反），而且测试数据中的正负样本的分布也可能随着时间变化。</a:t>
            </a:r>
          </a:p>
        </p:txBody>
      </p:sp>
    </p:spTree>
    <p:extLst>
      <p:ext uri="{BB962C8B-B14F-4D97-AF65-F5344CB8AC3E}">
        <p14:creationId xmlns:p14="http://schemas.microsoft.com/office/powerpoint/2010/main" val="864999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r>
              <a:rPr kumimoji="1" lang="en-US" altLang="zh-CN" dirty="0"/>
              <a:t>PR</a:t>
            </a:r>
            <a:r>
              <a:rPr kumimoji="1" lang="zh-CN" altLang="en-US" dirty="0"/>
              <a:t>曲线</a:t>
            </a:r>
          </a:p>
        </p:txBody>
      </p:sp>
      <p:sp>
        <p:nvSpPr>
          <p:cNvPr id="5" name="标题 4"/>
          <p:cNvSpPr>
            <a:spLocks noGrp="1"/>
          </p:cNvSpPr>
          <p:nvPr>
            <p:ph type="title"/>
          </p:nvPr>
        </p:nvSpPr>
        <p:spPr/>
        <p:txBody>
          <a:bodyPr/>
          <a:lstStyle/>
          <a:p>
            <a:endParaRPr kumimoji="1" lang="zh-CN" altLang="en-US"/>
          </a:p>
        </p:txBody>
      </p:sp>
      <p:sp>
        <p:nvSpPr>
          <p:cNvPr id="3" name="矩形 2"/>
          <p:cNvSpPr/>
          <p:nvPr/>
        </p:nvSpPr>
        <p:spPr>
          <a:xfrm>
            <a:off x="839416" y="1052736"/>
            <a:ext cx="11172633" cy="954107"/>
          </a:xfrm>
          <a:prstGeom prst="rect">
            <a:avLst/>
          </a:prstGeom>
        </p:spPr>
        <p:txBody>
          <a:bodyPr wrap="square">
            <a:spAutoFit/>
          </a:bodyPr>
          <a:lstStyle/>
          <a:p>
            <a:pPr lvl="1" indent="0">
              <a:buClr>
                <a:schemeClr val="bg1">
                  <a:lumMod val="50000"/>
                </a:schemeClr>
              </a:buClr>
              <a:buFont typeface="Arial" pitchFamily="34" charset="0"/>
              <a:buChar char="•"/>
            </a:pP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Precision </a:t>
            </a:r>
            <a:r>
              <a:rPr kumimoji="1" lang="en-US" altLang="zh-CN" sz="2800" dirty="0">
                <a:latin typeface="Microsoft YaHei" charset="-122"/>
                <a:ea typeface="Microsoft YaHei" charset="-122"/>
                <a:cs typeface="Microsoft YaHei" charset="-122"/>
              </a:rPr>
              <a:t>and Recall (PR</a:t>
            </a:r>
            <a:r>
              <a:rPr kumimoji="1" lang="zh-CN" altLang="en-US" sz="2800" dirty="0">
                <a:latin typeface="Microsoft YaHei" charset="-122"/>
                <a:ea typeface="Microsoft YaHei" charset="-122"/>
                <a:cs typeface="Microsoft YaHei" charset="-122"/>
              </a:rPr>
              <a:t>曲线</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：用于</a:t>
            </a:r>
            <a:r>
              <a:rPr kumimoji="1" lang="zh-CN" altLang="en-US" sz="2800" dirty="0">
                <a:solidFill>
                  <a:srgbClr val="C00000"/>
                </a:solidFill>
                <a:latin typeface="Microsoft YaHei" charset="-122"/>
                <a:ea typeface="Microsoft YaHei" charset="-122"/>
                <a:cs typeface="Microsoft YaHei" charset="-122"/>
              </a:rPr>
              <a:t>稀有事件检测，</a:t>
            </a:r>
            <a:r>
              <a:rPr kumimoji="1" lang="zh-CN" altLang="en-US" sz="2800" dirty="0">
                <a:latin typeface="Microsoft YaHei" charset="-122"/>
                <a:ea typeface="Microsoft YaHei" charset="-122"/>
                <a:cs typeface="Microsoft YaHei" charset="-122"/>
              </a:rPr>
              <a:t>如目标检测、信息</a:t>
            </a:r>
            <a:r>
              <a:rPr kumimoji="1" lang="zh-CN" altLang="en-US" sz="2800" dirty="0" smtClean="0">
                <a:latin typeface="Microsoft YaHei" charset="-122"/>
                <a:ea typeface="Microsoft YaHei" charset="-122"/>
                <a:cs typeface="Microsoft YaHei" charset="-122"/>
              </a:rPr>
              <a:t>检索、推荐系统。</a:t>
            </a:r>
            <a:endParaRPr kumimoji="1" lang="en-US" altLang="zh-CN" sz="2800" dirty="0" smtClean="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 name="矩形 3"/>
              <p:cNvSpPr/>
              <p:nvPr/>
            </p:nvSpPr>
            <p:spPr>
              <a:xfrm>
                <a:off x="1415481" y="2132856"/>
                <a:ext cx="10369152" cy="3108543"/>
              </a:xfrm>
              <a:prstGeom prst="rect">
                <a:avLst/>
              </a:prstGeom>
            </p:spPr>
            <p:txBody>
              <a:bodyPr wrap="square">
                <a:spAutoFit/>
              </a:bodyPr>
              <a:lstStyle/>
              <a:p>
                <a:pPr lvl="1" indent="0">
                  <a:buClr>
                    <a:schemeClr val="bg1">
                      <a:lumMod val="50000"/>
                    </a:schemeClr>
                  </a:buClr>
                  <a:buFont typeface="Arial" pitchFamily="34" charset="0"/>
                  <a:buChar char="•"/>
                </a:pPr>
                <a:r>
                  <a:rPr lang="zh-CN" altLang="en-US" sz="2800" dirty="0" smtClean="0">
                    <a:latin typeface="Microsoft YaHei" charset="-122"/>
                    <a:ea typeface="Microsoft YaHei" charset="-122"/>
                    <a:cs typeface="Microsoft YaHei" charset="-122"/>
                  </a:rPr>
                  <a:t> 负</a:t>
                </a:r>
                <a:r>
                  <a:rPr lang="zh-CN" altLang="en-US" sz="2800" dirty="0">
                    <a:latin typeface="Microsoft YaHei" charset="-122"/>
                    <a:ea typeface="Microsoft YaHei" charset="-122"/>
                    <a:cs typeface="Microsoft YaHei" charset="-122"/>
                  </a:rPr>
                  <a:t>样本非常</a:t>
                </a:r>
                <a:r>
                  <a:rPr lang="zh-CN" altLang="en-US" sz="2800" dirty="0" smtClean="0">
                    <a:latin typeface="Microsoft YaHei" charset="-122"/>
                    <a:ea typeface="Microsoft YaHei" charset="-122"/>
                    <a:cs typeface="Microsoft YaHei" charset="-122"/>
                  </a:rPr>
                  <a:t>多（</a:t>
                </a:r>
                <a14:m>
                  <m:oMath xmlns:m="http://schemas.openxmlformats.org/officeDocument/2006/math">
                    <m:sSub>
                      <m:sSubPr>
                        <m:ctrlPr>
                          <a:rPr lang="en-US" altLang="zh-CN" sz="2800" i="1" dirty="0">
                            <a:latin typeface="Cambria Math" charset="0"/>
                            <a:ea typeface="Microsoft YaHei" charset="-122"/>
                            <a:cs typeface="Microsoft YaHei" charset="-122"/>
                          </a:rPr>
                        </m:ctrlPr>
                      </m:sSubPr>
                      <m:e>
                        <m:r>
                          <a:rPr lang="en-US" altLang="zh-CN" sz="2800" i="1" dirty="0">
                            <a:latin typeface="Cambria Math" charset="0"/>
                            <a:ea typeface="Microsoft YaHei" charset="-122"/>
                            <a:cs typeface="Microsoft YaHei" charset="-122"/>
                          </a:rPr>
                          <m:t>𝑁</m:t>
                        </m:r>
                      </m:e>
                      <m:sub>
                        <m:r>
                          <a:rPr lang="en-US" altLang="zh-CN" sz="2800" i="1" dirty="0">
                            <a:latin typeface="Cambria Math" charset="0"/>
                            <a:ea typeface="Microsoft YaHei" charset="-122"/>
                            <a:cs typeface="Microsoft YaHei" charset="-122"/>
                          </a:rPr>
                          <m:t>−</m:t>
                        </m:r>
                      </m:sub>
                    </m:sSub>
                  </m:oMath>
                </a14:m>
                <a:r>
                  <a:rPr lang="zh-CN" altLang="en-US" sz="2800" dirty="0" smtClean="0">
                    <a:latin typeface="Microsoft YaHei" charset="-122"/>
                    <a:ea typeface="Microsoft YaHei" charset="-122"/>
                    <a:cs typeface="Microsoft YaHei" charset="-122"/>
                  </a:rPr>
                  <a:t>很大），</a:t>
                </a:r>
                <a:r>
                  <a:rPr lang="zh-CN" altLang="en-US" sz="2800" dirty="0">
                    <a:latin typeface="Microsoft YaHei" charset="-122"/>
                    <a:ea typeface="Microsoft YaHei" charset="-122"/>
                    <a:cs typeface="Microsoft YaHei" charset="-122"/>
                  </a:rPr>
                  <a:t>因此</a:t>
                </a:r>
                <a14:m>
                  <m:oMath xmlns:m="http://schemas.openxmlformats.org/officeDocument/2006/math">
                    <m:r>
                      <a:rPr lang="en-US" altLang="zh-CN" sz="2800" i="1" dirty="0">
                        <a:latin typeface="Cambria Math" charset="0"/>
                        <a:ea typeface="Microsoft YaHei" charset="-122"/>
                        <a:cs typeface="Microsoft YaHei" charset="-122"/>
                      </a:rPr>
                      <m:t>𝐹𝑃𝑅</m:t>
                    </m:r>
                    <m:r>
                      <a:rPr lang="en-US" altLang="zh-CN" sz="2800" i="1" dirty="0">
                        <a:latin typeface="Cambria Math" charset="0"/>
                        <a:ea typeface="Microsoft YaHei" charset="-122"/>
                        <a:cs typeface="Microsoft YaHei" charset="-122"/>
                      </a:rPr>
                      <m:t>=</m:t>
                    </m:r>
                    <m:f>
                      <m:fPr>
                        <m:type m:val="lin"/>
                        <m:ctrlPr>
                          <a:rPr lang="en-US" altLang="zh-CN" sz="2800" i="1" dirty="0">
                            <a:latin typeface="Cambria Math" charset="0"/>
                            <a:ea typeface="Microsoft YaHei" charset="-122"/>
                            <a:cs typeface="Microsoft YaHei" charset="-122"/>
                          </a:rPr>
                        </m:ctrlPr>
                      </m:fPr>
                      <m:num>
                        <m:r>
                          <a:rPr lang="en-US" altLang="zh-CN" sz="2800" i="1" dirty="0">
                            <a:latin typeface="Cambria Math" charset="0"/>
                            <a:ea typeface="Microsoft YaHei" charset="-122"/>
                            <a:cs typeface="Microsoft YaHei" charset="-122"/>
                          </a:rPr>
                          <m:t>𝐹𝑃</m:t>
                        </m:r>
                      </m:num>
                      <m:den>
                        <m:sSub>
                          <m:sSubPr>
                            <m:ctrlPr>
                              <a:rPr lang="en-US" altLang="zh-CN" sz="2800" i="1" dirty="0">
                                <a:latin typeface="Cambria Math" charset="0"/>
                                <a:ea typeface="Microsoft YaHei" charset="-122"/>
                                <a:cs typeface="Microsoft YaHei" charset="-122"/>
                              </a:rPr>
                            </m:ctrlPr>
                          </m:sSubPr>
                          <m:e>
                            <m:r>
                              <a:rPr lang="en-US" altLang="zh-CN" sz="2800" i="1" dirty="0">
                                <a:latin typeface="Cambria Math" charset="0"/>
                                <a:ea typeface="Microsoft YaHei" charset="-122"/>
                                <a:cs typeface="Microsoft YaHei" charset="-122"/>
                              </a:rPr>
                              <m:t>𝑁</m:t>
                            </m:r>
                          </m:e>
                          <m:sub>
                            <m:r>
                              <a:rPr lang="en-US" altLang="zh-CN" sz="2800" i="1" dirty="0">
                                <a:latin typeface="Cambria Math" charset="0"/>
                                <a:ea typeface="Microsoft YaHei" charset="-122"/>
                                <a:cs typeface="Microsoft YaHei" charset="-122"/>
                              </a:rPr>
                              <m:t>−</m:t>
                            </m:r>
                          </m:sub>
                        </m:sSub>
                      </m:den>
                    </m:f>
                  </m:oMath>
                </a14:m>
                <a:r>
                  <a:rPr lang="zh-CN" altLang="en-US" sz="2800" dirty="0">
                    <a:latin typeface="Microsoft YaHei" charset="-122"/>
                    <a:ea typeface="Microsoft YaHei" charset="-122"/>
                    <a:cs typeface="Microsoft YaHei" charset="-122"/>
                  </a:rPr>
                  <a:t>很小，比较</a:t>
                </a:r>
                <a:r>
                  <a:rPr lang="en-US" altLang="zh-CN" sz="2800" dirty="0">
                    <a:latin typeface="Microsoft YaHei" charset="-122"/>
                    <a:ea typeface="Microsoft YaHei" charset="-122"/>
                    <a:cs typeface="Microsoft YaHei" charset="-122"/>
                  </a:rPr>
                  <a:t>TPR</a:t>
                </a:r>
                <a:r>
                  <a:rPr lang="zh-CN" altLang="en-US" sz="2800" dirty="0">
                    <a:latin typeface="Microsoft YaHei" charset="-122"/>
                    <a:ea typeface="Microsoft YaHei" charset="-122"/>
                    <a:cs typeface="Microsoft YaHei" charset="-122"/>
                  </a:rPr>
                  <a:t>和</a:t>
                </a:r>
                <a:r>
                  <a:rPr lang="en-US" altLang="zh-CN" sz="2800" dirty="0" smtClean="0">
                    <a:latin typeface="Microsoft YaHei" charset="-122"/>
                    <a:ea typeface="Microsoft YaHei" charset="-122"/>
                    <a:cs typeface="Microsoft YaHei" charset="-122"/>
                  </a:rPr>
                  <a:t>FPR</a:t>
                </a:r>
                <a:r>
                  <a:rPr lang="zh-CN" altLang="en-US" sz="2800" dirty="0" smtClean="0">
                    <a:latin typeface="Microsoft YaHei" charset="-122"/>
                    <a:ea typeface="Microsoft YaHei" charset="-122"/>
                    <a:cs typeface="Microsoft YaHei" charset="-122"/>
                  </a:rPr>
                  <a:t>没有太大意义（</a:t>
                </a:r>
                <a:r>
                  <a:rPr lang="en-US" altLang="zh-CN" sz="2800" dirty="0">
                    <a:latin typeface="Microsoft YaHei" charset="-122"/>
                    <a:ea typeface="Microsoft YaHei" charset="-122"/>
                    <a:cs typeface="Microsoft YaHei" charset="-122"/>
                  </a:rPr>
                  <a:t>ROC</a:t>
                </a:r>
                <a:r>
                  <a:rPr lang="zh-CN" altLang="en-US" sz="2800" dirty="0">
                    <a:latin typeface="Microsoft YaHei" charset="-122"/>
                    <a:ea typeface="Microsoft YaHei" charset="-122"/>
                    <a:cs typeface="Microsoft YaHei" charset="-122"/>
                  </a:rPr>
                  <a:t>曲线中只有左边很小一部分有意义）</a:t>
                </a:r>
                <a:r>
                  <a:rPr lang="zh-CN" altLang="en-US" sz="2800" dirty="0">
                    <a:latin typeface="Microsoft YaHei" charset="-122"/>
                    <a:ea typeface="Microsoft YaHei" charset="-122"/>
                    <a:cs typeface="Microsoft YaHei" charset="-122"/>
                    <a:sym typeface="Wingdings"/>
                  </a:rPr>
                  <a:t></a:t>
                </a:r>
                <a:r>
                  <a:rPr lang="en-US" altLang="zh-CN" sz="2800" dirty="0">
                    <a:latin typeface="Microsoft YaHei" charset="-122"/>
                    <a:ea typeface="Microsoft YaHei" charset="-122"/>
                    <a:cs typeface="Microsoft YaHei" charset="-122"/>
                    <a:sym typeface="Wingdings"/>
                  </a:rPr>
                  <a:t> </a:t>
                </a:r>
                <a:r>
                  <a:rPr lang="zh-CN" altLang="en-US" sz="2800" dirty="0">
                    <a:latin typeface="Microsoft YaHei" charset="-122"/>
                    <a:ea typeface="Microsoft YaHei" charset="-122"/>
                    <a:cs typeface="Microsoft YaHei" charset="-122"/>
                    <a:sym typeface="Wingdings" pitchFamily="2" charset="2"/>
                  </a:rPr>
                  <a:t>只讨论正</a:t>
                </a:r>
                <a:r>
                  <a:rPr lang="zh-CN" altLang="en-US" sz="2800" dirty="0" smtClean="0">
                    <a:latin typeface="Microsoft YaHei" charset="-122"/>
                    <a:ea typeface="Microsoft YaHei" charset="-122"/>
                    <a:cs typeface="Microsoft YaHei" charset="-122"/>
                    <a:sym typeface="Wingdings" pitchFamily="2" charset="2"/>
                  </a:rPr>
                  <a:t>样本</a:t>
                </a:r>
                <a:endParaRPr lang="en-US" altLang="zh-CN" sz="2800" dirty="0" smtClean="0">
                  <a:latin typeface="Microsoft YaHei" charset="-122"/>
                  <a:ea typeface="Microsoft YaHei" charset="-122"/>
                  <a:cs typeface="Microsoft YaHei" charset="-122"/>
                  <a:sym typeface="Wingdings" pitchFamily="2" charset="2"/>
                </a:endParaRPr>
              </a:p>
              <a:p>
                <a:pPr lvl="1" indent="0">
                  <a:buClr>
                    <a:schemeClr val="bg1">
                      <a:lumMod val="50000"/>
                    </a:schemeClr>
                  </a:buClr>
                  <a:buFont typeface="Arial" pitchFamily="34" charset="0"/>
                  <a:buChar char="•"/>
                </a:pPr>
                <a:endParaRPr lang="en-US" altLang="zh-CN" sz="2800" dirty="0" smtClean="0">
                  <a:latin typeface="Microsoft YaHei" charset="-122"/>
                  <a:ea typeface="Microsoft YaHei" charset="-122"/>
                  <a:cs typeface="Microsoft YaHei" charset="-122"/>
                  <a:sym typeface="Wingdings" pitchFamily="2" charset="2"/>
                </a:endParaRPr>
              </a:p>
              <a:p>
                <a:pPr lvl="1" indent="0">
                  <a:buClr>
                    <a:schemeClr val="bg1">
                      <a:lumMod val="50000"/>
                    </a:schemeClr>
                  </a:buClr>
                  <a:buFont typeface="Arial" pitchFamily="34" charset="0"/>
                  <a:buChar char="•"/>
                </a:pPr>
                <a:r>
                  <a:rPr kumimoji="1" lang="zh-CN" altLang="en-US" sz="2800" dirty="0" smtClean="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Precision</a:t>
                </a:r>
                <a:r>
                  <a:rPr kumimoji="1" lang="zh-CN" altLang="en-US" sz="2800" dirty="0">
                    <a:latin typeface="Microsoft YaHei" charset="-122"/>
                    <a:ea typeface="Microsoft YaHei" charset="-122"/>
                    <a:cs typeface="Microsoft YaHei" charset="-122"/>
                  </a:rPr>
                  <a:t>（精度，查准率）</a:t>
                </a:r>
                <a:r>
                  <a:rPr kumimoji="1" lang="zh-CN" altLang="en-US" sz="2800" dirty="0" smtClean="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预测结果为真的样本中真正为真的</a:t>
                </a:r>
                <a:r>
                  <a:rPr kumimoji="1" lang="zh-CN" altLang="en-US" sz="2800" dirty="0" smtClean="0">
                    <a:latin typeface="Microsoft YaHei" charset="-122"/>
                    <a:ea typeface="Microsoft YaHei" charset="-122"/>
                    <a:cs typeface="Microsoft YaHei" charset="-122"/>
                  </a:rPr>
                  <a:t>比例</a:t>
                </a:r>
                <a:endParaRPr kumimoji="1" lang="en-US" altLang="zh-CN" sz="2800" dirty="0">
                  <a:latin typeface="Microsoft YaHei" charset="-122"/>
                  <a:ea typeface="Microsoft YaHei" charset="-122"/>
                  <a:cs typeface="Microsoft YaHei" charset="-122"/>
                </a:endParaRPr>
              </a:p>
              <a:p>
                <a:pPr lvl="1" indent="0">
                  <a:buClr>
                    <a:schemeClr val="bg1">
                      <a:lumMod val="50000"/>
                    </a:schemeClr>
                  </a:buClr>
                  <a:buFont typeface="Arial" pitchFamily="34" charset="0"/>
                  <a:buChar char="•"/>
                </a:pP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Recall</a:t>
                </a:r>
                <a:r>
                  <a:rPr kumimoji="1" lang="zh-CN" altLang="en-US" sz="2800" dirty="0">
                    <a:latin typeface="Microsoft YaHei" charset="-122"/>
                    <a:ea typeface="Microsoft YaHei" charset="-122"/>
                    <a:cs typeface="Microsoft YaHei" charset="-122"/>
                  </a:rPr>
                  <a:t>（召回率，查全率）</a:t>
                </a:r>
                <a:r>
                  <a:rPr kumimoji="1" lang="zh-CN" altLang="en-US" sz="2800" dirty="0" smtClean="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预测结果</a:t>
                </a:r>
                <a:r>
                  <a:rPr kumimoji="1" lang="zh-CN" altLang="en-US" sz="2800" dirty="0">
                    <a:solidFill>
                      <a:schemeClr val="tx1"/>
                    </a:solidFill>
                    <a:latin typeface="Microsoft YaHei" charset="-122"/>
                    <a:ea typeface="Microsoft YaHei" charset="-122"/>
                    <a:cs typeface="Microsoft YaHei" charset="-122"/>
                  </a:rPr>
                  <a:t>召回</a:t>
                </a:r>
                <a:r>
                  <a:rPr kumimoji="1" lang="zh-CN" altLang="en-US" sz="2800" dirty="0">
                    <a:latin typeface="Microsoft YaHei" charset="-122"/>
                    <a:ea typeface="Microsoft YaHei" charset="-122"/>
                    <a:cs typeface="Microsoft YaHei" charset="-122"/>
                  </a:rPr>
                  <a:t>了多少真正的真样本</a:t>
                </a:r>
                <a:endParaRPr kumimoji="1" lang="en-US" altLang="zh-CN" sz="2800" dirty="0" smtClean="0">
                  <a:latin typeface="Microsoft YaHei" charset="-122"/>
                  <a:ea typeface="Microsoft YaHei" charset="-122"/>
                  <a:cs typeface="Microsoft YaHei"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415481" y="2132856"/>
                <a:ext cx="10369152" cy="3108543"/>
              </a:xfrm>
              <a:prstGeom prst="rect">
                <a:avLst/>
              </a:prstGeom>
              <a:blipFill rotWithShape="0">
                <a:blip r:embed="rId3"/>
                <a:stretch>
                  <a:fillRect l="-1176" t="-2157" r="-235" b="-45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4165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kumimoji="1" lang="en-US" altLang="zh-CN" dirty="0" smtClean="0"/>
              <a:t>PR</a:t>
            </a:r>
            <a:r>
              <a:rPr kumimoji="1" lang="zh-CN" altLang="en-US" dirty="0" smtClean="0"/>
              <a:t>曲线：</a:t>
            </a:r>
            <a:r>
              <a:rPr lang="zh-CN" altLang="en-US" dirty="0"/>
              <a:t>阈值变化时的</a:t>
            </a:r>
            <a:r>
              <a:rPr lang="en-US" altLang="zh-CN" dirty="0" smtClean="0"/>
              <a:t>Precision</a:t>
            </a:r>
            <a:r>
              <a:rPr lang="zh-CN" altLang="en-US" dirty="0" smtClean="0"/>
              <a:t>和</a:t>
            </a:r>
            <a:r>
              <a:rPr lang="en-US" altLang="zh-CN" dirty="0" smtClean="0"/>
              <a:t>Recall</a:t>
            </a:r>
          </a:p>
          <a:p>
            <a:pPr>
              <a:lnSpc>
                <a:spcPct val="100000"/>
              </a:lnSpc>
            </a:pPr>
            <a:endParaRPr kumimoji="1" lang="zh-CN" altLang="en-US" dirty="0"/>
          </a:p>
        </p:txBody>
      </p:sp>
      <p:sp>
        <p:nvSpPr>
          <p:cNvPr id="3" name="标题 2"/>
          <p:cNvSpPr>
            <a:spLocks noGrp="1"/>
          </p:cNvSpPr>
          <p:nvPr>
            <p:ph type="title"/>
          </p:nvPr>
        </p:nvSpPr>
        <p:spPr/>
        <p:txBody>
          <a:bodyPr/>
          <a:lstStyle/>
          <a:p>
            <a:r>
              <a:rPr kumimoji="1" lang="en-US" altLang="zh-CN" dirty="0">
                <a:latin typeface="Microsoft YaHei" charset="-122"/>
                <a:ea typeface="Microsoft YaHei" charset="-122"/>
                <a:cs typeface="Microsoft YaHei" charset="-122"/>
              </a:rPr>
              <a:t>Precision and Recall (</a:t>
            </a:r>
            <a:r>
              <a:rPr kumimoji="1" lang="en-US" altLang="zh-CN" dirty="0" smtClean="0">
                <a:latin typeface="Microsoft YaHei" charset="-122"/>
                <a:ea typeface="Microsoft YaHei" charset="-122"/>
                <a:cs typeface="Microsoft YaHei" charset="-122"/>
              </a:rPr>
              <a:t>PR)</a:t>
            </a:r>
            <a:r>
              <a:rPr kumimoji="1" lang="zh-CN" altLang="en-US" dirty="0">
                <a:latin typeface="Microsoft YaHei" charset="-122"/>
                <a:ea typeface="Microsoft YaHei" charset="-122"/>
                <a:cs typeface="Microsoft YaHei" charset="-122"/>
              </a:rPr>
              <a:t>曲线</a:t>
            </a:r>
            <a:endParaRPr kumimoji="1" lang="zh-CN" altLang="en-US" dirty="0"/>
          </a:p>
        </p:txBody>
      </p:sp>
      <p:graphicFrame>
        <p:nvGraphicFramePr>
          <p:cNvPr id="4" name="Object 13"/>
          <p:cNvGraphicFramePr>
            <a:graphicFrameLocks noChangeAspect="1"/>
          </p:cNvGraphicFramePr>
          <p:nvPr>
            <p:extLst>
              <p:ext uri="{D42A27DB-BD31-4B8C-83A1-F6EECF244321}">
                <p14:modId xmlns:p14="http://schemas.microsoft.com/office/powerpoint/2010/main" val="1962884224"/>
              </p:ext>
            </p:extLst>
          </p:nvPr>
        </p:nvGraphicFramePr>
        <p:xfrm>
          <a:off x="7032104" y="3018801"/>
          <a:ext cx="3790951" cy="3019425"/>
        </p:xfrm>
        <a:graphic>
          <a:graphicData uri="http://schemas.openxmlformats.org/presentationml/2006/ole">
            <mc:AlternateContent xmlns:mc="http://schemas.openxmlformats.org/markup-compatibility/2006">
              <mc:Choice xmlns:v="urn:schemas-microsoft-com:vml" Requires="v">
                <p:oleObj spid="_x0000_s61447" name="Acrobat Document" r:id="rId3" imgW="5054400" imgH="4032000" progId="AcroExch.Document.11">
                  <p:embed/>
                </p:oleObj>
              </mc:Choice>
              <mc:Fallback>
                <p:oleObj name="Acrobat Document" r:id="rId3" imgW="5054400" imgH="4032000" progId="AcroExch.Document.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3018801"/>
                        <a:ext cx="3790951" cy="301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6"/>
          <p:cNvSpPr txBox="1">
            <a:spLocks noChangeArrowheads="1"/>
          </p:cNvSpPr>
          <p:nvPr/>
        </p:nvSpPr>
        <p:spPr bwMode="auto">
          <a:xfrm>
            <a:off x="4643380" y="1963248"/>
            <a:ext cx="78239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sz="2000" dirty="0">
                <a:solidFill>
                  <a:srgbClr val="09405E"/>
                </a:solidFill>
                <a:latin typeface="Microsoft YaHei" charset="-122"/>
                <a:ea typeface="Microsoft YaHei" charset="-122"/>
                <a:cs typeface="Microsoft YaHei" charset="-122"/>
              </a:rPr>
              <a:t>Precision: the fraction of our detection are actually positive</a:t>
            </a:r>
          </a:p>
          <a:p>
            <a:r>
              <a:rPr lang="en-US" sz="2000" dirty="0">
                <a:solidFill>
                  <a:srgbClr val="09405E"/>
                </a:solidFill>
                <a:latin typeface="Microsoft YaHei" charset="-122"/>
                <a:ea typeface="Microsoft YaHei" charset="-122"/>
                <a:cs typeface="Microsoft YaHei" charset="-122"/>
              </a:rPr>
              <a:t>Recall: the fraction of the positives we actually detected</a:t>
            </a:r>
          </a:p>
        </p:txBody>
      </p:sp>
      <p:sp>
        <p:nvSpPr>
          <p:cNvPr id="6" name="TextBox 5"/>
          <p:cNvSpPr txBox="1"/>
          <p:nvPr/>
        </p:nvSpPr>
        <p:spPr>
          <a:xfrm>
            <a:off x="2112957" y="3717135"/>
            <a:ext cx="4546925" cy="461665"/>
          </a:xfrm>
          <a:prstGeom prst="rect">
            <a:avLst/>
          </a:prstGeom>
          <a:noFill/>
        </p:spPr>
        <p:txBody>
          <a:bodyPr wrap="square" rtlCol="0">
            <a:spAutoFit/>
          </a:bodyPr>
          <a:lstStyle/>
          <a:p>
            <a:r>
              <a:rPr lang="en-US" altLang="zh-CN" sz="2400" dirty="0" smtClean="0">
                <a:solidFill>
                  <a:srgbClr val="09405E"/>
                </a:solidFill>
                <a:latin typeface="Microsoft YaHei" charset="-122"/>
                <a:ea typeface="Microsoft YaHei" charset="-122"/>
                <a:cs typeface="Microsoft YaHei" charset="-122"/>
              </a:rPr>
              <a:t>:</a:t>
            </a:r>
            <a:r>
              <a:rPr lang="zh-CN" altLang="en-US" sz="2400" dirty="0" smtClean="0">
                <a:solidFill>
                  <a:srgbClr val="09405E"/>
                </a:solidFill>
                <a:latin typeface="Microsoft YaHei" charset="-122"/>
                <a:ea typeface="Microsoft YaHei" charset="-122"/>
                <a:cs typeface="Microsoft YaHei" charset="-122"/>
              </a:rPr>
              <a:t> 被</a:t>
            </a:r>
            <a:r>
              <a:rPr lang="zh-CN" altLang="en-US" sz="2400" dirty="0">
                <a:solidFill>
                  <a:srgbClr val="09405E"/>
                </a:solidFill>
                <a:latin typeface="Microsoft YaHei" charset="-122"/>
                <a:ea typeface="Microsoft YaHei" charset="-122"/>
                <a:cs typeface="Microsoft YaHei" charset="-122"/>
              </a:rPr>
              <a:t>正确检测到的正样本的比例</a:t>
            </a:r>
          </a:p>
        </p:txBody>
      </p:sp>
      <p:sp>
        <p:nvSpPr>
          <p:cNvPr id="7" name="TextBox 16"/>
          <p:cNvSpPr txBox="1"/>
          <p:nvPr/>
        </p:nvSpPr>
        <p:spPr>
          <a:xfrm>
            <a:off x="2340603" y="2889523"/>
            <a:ext cx="3934332" cy="461665"/>
          </a:xfrm>
          <a:prstGeom prst="rect">
            <a:avLst/>
          </a:prstGeom>
          <a:noFill/>
        </p:spPr>
        <p:txBody>
          <a:bodyPr wrap="square" rtlCol="0">
            <a:spAutoFit/>
          </a:bodyPr>
          <a:lstStyle/>
          <a:p>
            <a:r>
              <a:rPr lang="en-US" altLang="zh-CN" sz="2400" dirty="0" smtClean="0">
                <a:solidFill>
                  <a:srgbClr val="09405E"/>
                </a:solidFill>
                <a:latin typeface="Microsoft YaHei" charset="-122"/>
                <a:ea typeface="Microsoft YaHei" charset="-122"/>
                <a:cs typeface="Microsoft YaHei" charset="-122"/>
              </a:rPr>
              <a:t>:</a:t>
            </a:r>
            <a:r>
              <a:rPr lang="zh-CN" altLang="en-US" sz="2400" dirty="0" smtClean="0">
                <a:solidFill>
                  <a:srgbClr val="09405E"/>
                </a:solidFill>
                <a:latin typeface="Microsoft YaHei" charset="-122"/>
                <a:ea typeface="Microsoft YaHei" charset="-122"/>
                <a:cs typeface="Microsoft YaHei" charset="-122"/>
              </a:rPr>
              <a:t> 检测</a:t>
            </a:r>
            <a:r>
              <a:rPr lang="zh-CN" altLang="en-US" sz="2400" dirty="0">
                <a:solidFill>
                  <a:srgbClr val="09405E"/>
                </a:solidFill>
                <a:latin typeface="Microsoft YaHei" charset="-122"/>
                <a:ea typeface="Microsoft YaHei" charset="-122"/>
                <a:cs typeface="Microsoft YaHei" charset="-122"/>
              </a:rPr>
              <a:t>结果真正为正的比例</a:t>
            </a:r>
          </a:p>
        </p:txBody>
      </p:sp>
      <p:sp>
        <p:nvSpPr>
          <p:cNvPr id="8" name="矩形 7"/>
          <p:cNvSpPr/>
          <p:nvPr/>
        </p:nvSpPr>
        <p:spPr>
          <a:xfrm>
            <a:off x="98309" y="6251880"/>
            <a:ext cx="11184904" cy="369332"/>
          </a:xfrm>
          <a:prstGeom prst="rect">
            <a:avLst/>
          </a:prstGeom>
        </p:spPr>
        <p:txBody>
          <a:bodyPr wrap="square">
            <a:spAutoFit/>
          </a:bodyPr>
          <a:lstStyle/>
          <a:p>
            <a:r>
              <a:rPr lang="zh-CN" altLang="en-US" dirty="0">
                <a:solidFill>
                  <a:srgbClr val="09405E"/>
                </a:solidFill>
                <a:latin typeface="Microsoft YaHei" charset="-122"/>
                <a:ea typeface="Microsoft YaHei" charset="-122"/>
                <a:cs typeface="Microsoft YaHei" charset="-122"/>
              </a:rPr>
              <a:t>注意：准确率和召回率是互相影响</a:t>
            </a:r>
            <a:r>
              <a:rPr lang="zh-CN" altLang="en-US" dirty="0" smtClean="0">
                <a:solidFill>
                  <a:srgbClr val="09405E"/>
                </a:solidFill>
                <a:latin typeface="Microsoft YaHei" charset="-122"/>
                <a:ea typeface="Microsoft YaHei" charset="-122"/>
                <a:cs typeface="Microsoft YaHei" charset="-122"/>
              </a:rPr>
              <a:t>的。一般</a:t>
            </a:r>
            <a:r>
              <a:rPr lang="zh-CN" altLang="en-US" dirty="0">
                <a:solidFill>
                  <a:srgbClr val="09405E"/>
                </a:solidFill>
                <a:latin typeface="Microsoft YaHei" charset="-122"/>
                <a:ea typeface="Microsoft YaHei" charset="-122"/>
                <a:cs typeface="Microsoft YaHei" charset="-122"/>
              </a:rPr>
              <a:t>情况下准确率高、召回率就</a:t>
            </a:r>
            <a:r>
              <a:rPr lang="zh-CN" altLang="en-US" dirty="0" smtClean="0">
                <a:solidFill>
                  <a:srgbClr val="09405E"/>
                </a:solidFill>
                <a:latin typeface="Microsoft YaHei" charset="-122"/>
                <a:ea typeface="Microsoft YaHei" charset="-122"/>
                <a:cs typeface="Microsoft YaHei" charset="-122"/>
              </a:rPr>
              <a:t>低；召回</a:t>
            </a:r>
            <a:r>
              <a:rPr lang="zh-CN" altLang="en-US" dirty="0">
                <a:solidFill>
                  <a:srgbClr val="09405E"/>
                </a:solidFill>
                <a:latin typeface="Microsoft YaHei" charset="-122"/>
                <a:ea typeface="Microsoft YaHei" charset="-122"/>
                <a:cs typeface="Microsoft YaHei" charset="-122"/>
              </a:rPr>
              <a:t>率低、准确率</a:t>
            </a:r>
            <a:r>
              <a:rPr lang="zh-CN" altLang="en-US" dirty="0" smtClean="0">
                <a:solidFill>
                  <a:srgbClr val="09405E"/>
                </a:solidFill>
                <a:latin typeface="Microsoft YaHei" charset="-122"/>
                <a:ea typeface="Microsoft YaHei" charset="-122"/>
                <a:cs typeface="Microsoft YaHei" charset="-122"/>
              </a:rPr>
              <a:t>高。</a:t>
            </a:r>
            <a:endParaRPr lang="zh-CN" altLang="en-US" dirty="0">
              <a:solidFill>
                <a:srgbClr val="09405E"/>
              </a:solidFill>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9" name="矩形 8"/>
              <p:cNvSpPr/>
              <p:nvPr/>
            </p:nvSpPr>
            <p:spPr>
              <a:xfrm>
                <a:off x="98309" y="5065446"/>
                <a:ext cx="3730637" cy="8613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panose="02040503050406030204" pitchFamily="18" charset="0"/>
                        </a:rPr>
                        <m:t>𝐹</m:t>
                      </m:r>
                      <m:r>
                        <a:rPr lang="en-US" altLang="zh-CN" sz="2400" i="1" smtClean="0">
                          <a:solidFill>
                            <a:srgbClr val="09405E"/>
                          </a:solidFill>
                          <a:latin typeface="Cambria Math" panose="02040503050406030204" pitchFamily="18" charset="0"/>
                        </a:rPr>
                        <m:t>1= </m:t>
                      </m:r>
                      <m:f>
                        <m:fPr>
                          <m:ctrlPr>
                            <a:rPr lang="en-US" altLang="zh-CN" sz="2400" i="1">
                              <a:solidFill>
                                <a:srgbClr val="09405E"/>
                              </a:solidFill>
                              <a:latin typeface="Cambria Math" charset="0"/>
                            </a:rPr>
                          </m:ctrlPr>
                        </m:fPr>
                        <m:num>
                          <m:r>
                            <a:rPr lang="en-US" altLang="zh-CN" sz="2400" i="1">
                              <a:solidFill>
                                <a:srgbClr val="09405E"/>
                              </a:solidFill>
                              <a:latin typeface="Cambria Math" panose="02040503050406030204" pitchFamily="18" charset="0"/>
                            </a:rPr>
                            <m:t>2</m:t>
                          </m:r>
                          <m:d>
                            <m:dPr>
                              <m:ctrlPr>
                                <a:rPr lang="en-US" altLang="zh-CN" sz="2400" i="1">
                                  <a:solidFill>
                                    <a:srgbClr val="09405E"/>
                                  </a:solidFill>
                                  <a:latin typeface="Cambria Math" charset="0"/>
                                </a:rPr>
                              </m:ctrlPr>
                            </m:dPr>
                            <m:e>
                              <m:r>
                                <m:rPr>
                                  <m:sty m:val="p"/>
                                </m:rPr>
                                <a:rPr lang="en-US" altLang="zh-CN" sz="2400" i="0">
                                  <a:solidFill>
                                    <a:srgbClr val="09405E"/>
                                  </a:solidFill>
                                  <a:latin typeface="Cambria Math" charset="0"/>
                                  <a:ea typeface="微软雅黑" pitchFamily="34" charset="-122"/>
                                </a:rPr>
                                <m:t>Precison</m:t>
                              </m:r>
                              <m:r>
                                <a:rPr lang="en-US" altLang="zh-CN" sz="2400" i="1" dirty="0">
                                  <a:solidFill>
                                    <a:srgbClr val="09405E"/>
                                  </a:solidFill>
                                  <a:latin typeface="Cambria Math" panose="02040503050406030204" pitchFamily="18" charset="0"/>
                                  <a:cs typeface="Cambria Math" charset="0"/>
                                </a:rPr>
                                <m:t>×</m:t>
                              </m:r>
                              <m:r>
                                <m:rPr>
                                  <m:sty m:val="p"/>
                                </m:rPr>
                                <a:rPr lang="en-US" altLang="zh-CN" sz="2400" i="0">
                                  <a:solidFill>
                                    <a:srgbClr val="09405E"/>
                                  </a:solidFill>
                                  <a:latin typeface="Cambria Math" charset="0"/>
                                  <a:ea typeface="微软雅黑" pitchFamily="34" charset="-122"/>
                                </a:rPr>
                                <m:t>Recall</m:t>
                              </m:r>
                            </m:e>
                          </m:d>
                        </m:num>
                        <m:den>
                          <m:d>
                            <m:dPr>
                              <m:ctrlPr>
                                <a:rPr lang="en-US" altLang="zh-CN" sz="2400" i="1">
                                  <a:solidFill>
                                    <a:srgbClr val="09405E"/>
                                  </a:solidFill>
                                  <a:latin typeface="Cambria Math" charset="0"/>
                                </a:rPr>
                              </m:ctrlPr>
                            </m:dPr>
                            <m:e>
                              <m:r>
                                <m:rPr>
                                  <m:sty m:val="p"/>
                                </m:rPr>
                                <a:rPr lang="en-US" altLang="zh-CN" sz="2400" i="0">
                                  <a:solidFill>
                                    <a:srgbClr val="09405E"/>
                                  </a:solidFill>
                                  <a:latin typeface="Cambria Math" charset="0"/>
                                  <a:ea typeface="微软雅黑" pitchFamily="34" charset="-122"/>
                                </a:rPr>
                                <m:t>Precison</m:t>
                              </m:r>
                              <m:r>
                                <m:rPr>
                                  <m:nor/>
                                </m:rPr>
                                <a:rPr lang="en-US" altLang="zh-CN" sz="2400">
                                  <a:solidFill>
                                    <a:srgbClr val="09405E"/>
                                  </a:solidFill>
                                  <a:latin typeface="Cambria Math" panose="02040503050406030204" pitchFamily="18" charset="0"/>
                                </a:rPr>
                                <m:t>+</m:t>
                              </m:r>
                              <m:r>
                                <m:rPr>
                                  <m:sty m:val="p"/>
                                </m:rPr>
                                <a:rPr lang="en-US" altLang="zh-CN" sz="2400" i="0">
                                  <a:solidFill>
                                    <a:srgbClr val="09405E"/>
                                  </a:solidFill>
                                  <a:latin typeface="Cambria Math" charset="0"/>
                                  <a:ea typeface="微软雅黑" pitchFamily="34" charset="-122"/>
                                </a:rPr>
                                <m:t>Recall</m:t>
                              </m:r>
                            </m:e>
                          </m:d>
                        </m:den>
                      </m:f>
                    </m:oMath>
                  </m:oMathPara>
                </a14:m>
                <a:endParaRPr lang="zh-CN" altLang="en-US" sz="2400" dirty="0">
                  <a:solidFill>
                    <a:srgbClr val="09405E"/>
                  </a:solidFill>
                </a:endParaRPr>
              </a:p>
            </p:txBody>
          </p:sp>
        </mc:Choice>
        <mc:Fallback>
          <p:sp>
            <p:nvSpPr>
              <p:cNvPr id="9" name="矩形 8"/>
              <p:cNvSpPr>
                <a:spLocks noRot="1" noChangeAspect="1" noMove="1" noResize="1" noEditPoints="1" noAdjustHandles="1" noChangeArrowheads="1" noChangeShapeType="1" noTextEdit="1"/>
              </p:cNvSpPr>
              <p:nvPr/>
            </p:nvSpPr>
            <p:spPr>
              <a:xfrm>
                <a:off x="98309" y="5065446"/>
                <a:ext cx="3730637" cy="86132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71768" y="2631419"/>
                <a:ext cx="2068835" cy="77476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charset="0"/>
                                  <a:ea typeface="微软雅黑" pitchFamily="34" charset="-122"/>
                                </a:rPr>
                              </m:ctrlPr>
                            </m:sSubPr>
                            <m:e>
                              <m:acc>
                                <m:accPr>
                                  <m:chr m:val="̂"/>
                                  <m:ctrlPr>
                                    <a:rPr lang="en-US" altLang="zh-CN" sz="2400" b="0" i="1" smtClean="0">
                                      <a:solidFill>
                                        <a:srgbClr val="09405E"/>
                                      </a:solidFill>
                                      <a:latin typeface="Cambria Math" charset="0"/>
                                      <a:ea typeface="微软雅黑" pitchFamily="34" charset="-122"/>
                                    </a:rPr>
                                  </m:ctrlPr>
                                </m:accPr>
                                <m:e>
                                  <m:r>
                                    <a:rPr lang="en-US" altLang="zh-CN" sz="2400" b="0" i="1" smtClean="0">
                                      <a:solidFill>
                                        <a:srgbClr val="09405E"/>
                                      </a:solidFill>
                                      <a:latin typeface="Cambria Math" charset="0"/>
                                      <a:ea typeface="微软雅黑" pitchFamily="34" charset="-122"/>
                                    </a:rPr>
                                    <m:t>𝑁</m:t>
                                  </m:r>
                                </m:e>
                              </m:acc>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0" name="文本框 9"/>
              <p:cNvSpPr txBox="1">
                <a:spLocks noRot="1" noChangeAspect="1" noMove="1" noResize="1" noEditPoints="1" noAdjustHandles="1" noChangeArrowheads="1" noChangeShapeType="1" noTextEdit="1"/>
              </p:cNvSpPr>
              <p:nvPr/>
            </p:nvSpPr>
            <p:spPr>
              <a:xfrm>
                <a:off x="271768" y="2631419"/>
                <a:ext cx="2068835" cy="774764"/>
              </a:xfrm>
              <a:prstGeom prst="rect">
                <a:avLst/>
              </a:prstGeom>
              <a:blipFill rotWithShape="0">
                <a:blip r:embed="rId6"/>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71768" y="3546537"/>
                <a:ext cx="1667636" cy="75373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Recall</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charset="0"/>
                                  <a:ea typeface="微软雅黑" pitchFamily="34" charset="-122"/>
                                </a:rPr>
                              </m:ctrlPr>
                            </m:sSubPr>
                            <m:e>
                              <m:r>
                                <a:rPr lang="en-US" altLang="zh-CN" sz="2400" b="0" i="1" smtClean="0">
                                  <a:solidFill>
                                    <a:srgbClr val="09405E"/>
                                  </a:solidFill>
                                  <a:latin typeface="Cambria Math" charset="0"/>
                                  <a:ea typeface="微软雅黑" pitchFamily="34" charset="-122"/>
                                </a:rPr>
                                <m:t>𝑁</m:t>
                              </m:r>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1" name="文本框 10"/>
              <p:cNvSpPr txBox="1">
                <a:spLocks noRot="1" noChangeAspect="1" noMove="1" noResize="1" noEditPoints="1" noAdjustHandles="1" noChangeArrowheads="1" noChangeShapeType="1" noTextEdit="1"/>
              </p:cNvSpPr>
              <p:nvPr/>
            </p:nvSpPr>
            <p:spPr>
              <a:xfrm>
                <a:off x="271768" y="3546537"/>
                <a:ext cx="1667636" cy="753732"/>
              </a:xfrm>
              <a:prstGeom prst="rect">
                <a:avLst/>
              </a:prstGeom>
              <a:blipFill rotWithShape="0">
                <a:blip r:embed="rId7"/>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225267" y="4553846"/>
                <a:ext cx="4029296" cy="461665"/>
              </a:xfrm>
              <a:prstGeom prst="rect">
                <a:avLst/>
              </a:prstGeom>
            </p:spPr>
            <p:txBody>
              <a:bodyPr wrap="square">
                <a:spAutoFit/>
              </a:bodyPr>
              <a:lstStyle/>
              <a:p>
                <a:r>
                  <a:rPr lang="en-US" altLang="zh-CN" sz="2400" b="0" dirty="0" smtClean="0">
                    <a:solidFill>
                      <a:srgbClr val="09405E"/>
                    </a:solidFill>
                    <a:latin typeface="Microsoft YaHei" charset="-122"/>
                    <a:ea typeface="Microsoft YaHei" charset="-122"/>
                    <a:cs typeface="Microsoft YaHei" charset="-122"/>
                  </a:rPr>
                  <a:t>F1</a:t>
                </a:r>
                <a:r>
                  <a:rPr lang="zh-CN" altLang="en-US" sz="2400" b="0" dirty="0" smtClean="0">
                    <a:solidFill>
                      <a:srgbClr val="09405E"/>
                    </a:solidFill>
                    <a:latin typeface="Microsoft YaHei" charset="-122"/>
                    <a:ea typeface="Microsoft YaHei" charset="-122"/>
                    <a:cs typeface="Microsoft YaHei" charset="-122"/>
                  </a:rPr>
                  <a:t>分数</a:t>
                </a:r>
                <a14:m>
                  <m:oMath xmlns:m="http://schemas.openxmlformats.org/officeDocument/2006/math">
                    <m:r>
                      <a:rPr lang="zh-CN" altLang="en-US" sz="2400" b="0" i="0" smtClean="0">
                        <a:solidFill>
                          <a:srgbClr val="09405E"/>
                        </a:solidFill>
                        <a:latin typeface="Cambria Math" charset="0"/>
                        <a:ea typeface="Microsoft YaHei" charset="-122"/>
                        <a:cs typeface="Microsoft YaHei" charset="-122"/>
                      </a:rPr>
                      <m:t>：</m:t>
                    </m:r>
                    <m:r>
                      <a:rPr lang="en-US" altLang="zh-CN" sz="2400" b="0" i="1" smtClean="0">
                        <a:solidFill>
                          <a:srgbClr val="09405E"/>
                        </a:solidFill>
                        <a:latin typeface="Cambria Math" charset="0"/>
                        <a:ea typeface="Microsoft YaHei" charset="-122"/>
                        <a:cs typeface="Microsoft YaHei" charset="-122"/>
                      </a:rPr>
                      <m:t>𝑃𝑅</m:t>
                    </m:r>
                  </m:oMath>
                </a14:m>
                <a:r>
                  <a:rPr lang="zh-CN" altLang="en-US" sz="2400" dirty="0" smtClean="0">
                    <a:solidFill>
                      <a:srgbClr val="09405E"/>
                    </a:solidFill>
                    <a:latin typeface="Microsoft YaHei" charset="-122"/>
                    <a:ea typeface="Microsoft YaHei" charset="-122"/>
                    <a:cs typeface="Microsoft YaHei" charset="-122"/>
                  </a:rPr>
                  <a:t>合一：</a:t>
                </a:r>
                <a:endParaRPr lang="zh-CN" altLang="en-US" sz="2400" dirty="0">
                  <a:solidFill>
                    <a:srgbClr val="09405E"/>
                  </a:solidFill>
                  <a:latin typeface="Microsoft YaHei" charset="-122"/>
                  <a:ea typeface="Microsoft YaHei" charset="-122"/>
                  <a:cs typeface="Microsoft YaHei" charset="-122"/>
                </a:endParaRPr>
              </a:p>
            </p:txBody>
          </p:sp>
        </mc:Choice>
        <mc:Fallback>
          <p:sp>
            <p:nvSpPr>
              <p:cNvPr id="12" name="矩形 11"/>
              <p:cNvSpPr>
                <a:spLocks noRot="1" noChangeAspect="1" noMove="1" noResize="1" noEditPoints="1" noAdjustHandles="1" noChangeArrowheads="1" noChangeShapeType="1" noTextEdit="1"/>
              </p:cNvSpPr>
              <p:nvPr/>
            </p:nvSpPr>
            <p:spPr>
              <a:xfrm>
                <a:off x="225267" y="4553846"/>
                <a:ext cx="4029296" cy="461665"/>
              </a:xfrm>
              <a:prstGeom prst="rect">
                <a:avLst/>
              </a:prstGeom>
              <a:blipFill rotWithShape="0">
                <a:blip r:embed="rId8"/>
                <a:stretch>
                  <a:fillRect l="-2421"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419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smtClean="0"/>
              <a:t>在</a:t>
            </a:r>
            <a:r>
              <a:rPr kumimoji="1" lang="en-US" altLang="zh-CN" dirty="0"/>
              <a:t>Logistic</a:t>
            </a:r>
            <a:r>
              <a:rPr kumimoji="1" lang="zh-CN" altLang="en-US" dirty="0"/>
              <a:t>回归模型中：</a:t>
            </a:r>
            <a:endParaRPr kumimoji="1" lang="en-US" altLang="zh-CN" dirty="0"/>
          </a:p>
          <a:p>
            <a:endParaRPr kumimoji="1" lang="en-US" altLang="zh-CN" dirty="0" smtClean="0"/>
          </a:p>
          <a:p>
            <a:endParaRPr kumimoji="1" lang="en-US" altLang="zh-CN" dirty="0" smtClean="0"/>
          </a:p>
          <a:p>
            <a:r>
              <a:rPr lang="zh-CN" altLang="en-US" dirty="0"/>
              <a:t>定义一个事件的几率</a:t>
            </a:r>
            <a:r>
              <a:rPr lang="en-US" altLang="zh-CN" dirty="0"/>
              <a:t>(odds)</a:t>
            </a:r>
            <a:r>
              <a:rPr lang="zh-CN" altLang="en-US" dirty="0"/>
              <a:t>为该事件发生的概率与不发生的概率的</a:t>
            </a:r>
            <a:r>
              <a:rPr lang="zh-CN" altLang="en-US" dirty="0" smtClean="0"/>
              <a:t>比值：</a:t>
            </a:r>
            <a:endParaRPr lang="en-US" altLang="zh-CN" dirty="0" smtClean="0"/>
          </a:p>
          <a:p>
            <a:endParaRPr kumimoji="1" lang="en-US" altLang="zh-CN" dirty="0"/>
          </a:p>
          <a:p>
            <a:endParaRPr kumimoji="1" lang="en-US" altLang="zh-CN" dirty="0" smtClean="0"/>
          </a:p>
          <a:p>
            <a:r>
              <a:rPr lang="zh-CN" altLang="en-US" dirty="0"/>
              <a:t>两边同取</a:t>
            </a:r>
            <a:r>
              <a:rPr lang="en-US" altLang="zh-CN" dirty="0"/>
              <a:t>log</a:t>
            </a:r>
            <a:r>
              <a:rPr lang="zh-CN" altLang="en-US" dirty="0"/>
              <a:t>运算，得到对数几率</a:t>
            </a:r>
            <a:r>
              <a:rPr lang="en-US" altLang="zh-CN" dirty="0"/>
              <a:t>: </a:t>
            </a:r>
            <a:endParaRPr lang="zh-CN" altLang="en-US" dirty="0"/>
          </a:p>
          <a:p>
            <a:endParaRPr kumimoji="1" lang="zh-CN" altLang="en-US" dirty="0"/>
          </a:p>
        </p:txBody>
      </p:sp>
      <p:sp>
        <p:nvSpPr>
          <p:cNvPr id="3" name="标题 2"/>
          <p:cNvSpPr>
            <a:spLocks noGrp="1"/>
          </p:cNvSpPr>
          <p:nvPr>
            <p:ph type="title"/>
          </p:nvPr>
        </p:nvSpPr>
        <p:spPr/>
        <p:txBody>
          <a:bodyPr/>
          <a:lstStyle/>
          <a:p>
            <a:r>
              <a:rPr kumimoji="1" lang="zh-CN" altLang="en-US" dirty="0" smtClean="0"/>
              <a:t>对数几率</a:t>
            </a:r>
            <a:endParaRPr kumimoji="1"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1555304" y="1949376"/>
                <a:ext cx="4900188" cy="4863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14:m>
                  <m:oMath xmlns:m="http://schemas.openxmlformats.org/officeDocument/2006/math">
                    <m:r>
                      <a:rPr lang="en-US" altLang="zh-CN" sz="2800" b="0" i="1" smtClean="0">
                        <a:solidFill>
                          <a:srgbClr val="09405E"/>
                        </a:solidFill>
                        <a:latin typeface="Cambria Math" charset="0"/>
                        <a:ea typeface="微软雅黑" pitchFamily="34" charset="-122"/>
                      </a:rPr>
                      <m:t>𝑝</m:t>
                    </m:r>
                    <m:d>
                      <m:dPr>
                        <m:ctrlPr>
                          <a:rPr lang="en-US" altLang="zh-CN" sz="2800" b="0" i="1" smtClean="0">
                            <a:solidFill>
                              <a:srgbClr val="09405E"/>
                            </a:solidFill>
                            <a:latin typeface="Cambria Math"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smtClean="0">
                            <a:solidFill>
                              <a:srgbClr val="09405E"/>
                            </a:solidFill>
                            <a:latin typeface="Cambria Math" charset="0"/>
                            <a:ea typeface="微软雅黑" pitchFamily="34" charset="-122"/>
                          </a:rPr>
                          <m:t>=</m:t>
                        </m:r>
                        <m:r>
                          <a:rPr kumimoji="1" lang="en-US" altLang="zh-CN" sz="2800" b="0" i="1" smtClean="0">
                            <a:solidFill>
                              <a:srgbClr val="09405E"/>
                            </a:solidFill>
                            <a:latin typeface="Cambria Math" charset="0"/>
                            <a:ea typeface="微软雅黑" pitchFamily="34" charset="-122"/>
                          </a:rPr>
                          <m:t>1|</m:t>
                        </m:r>
                        <m:r>
                          <a:rPr kumimoji="1" lang="en-US" altLang="zh-CN" sz="2800" b="1" i="1">
                            <a:solidFill>
                              <a:srgbClr val="09405E"/>
                            </a:solidFill>
                            <a:latin typeface="Cambria Math" charset="0"/>
                            <a:ea typeface="微软雅黑" pitchFamily="34" charset="-122"/>
                          </a:rPr>
                          <m:t>𝒙</m:t>
                        </m:r>
                      </m:e>
                    </m:d>
                    <m:r>
                      <a:rPr lang="en-US" altLang="zh-CN" sz="2800" i="1">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r>
                      <a:rPr kumimoji="1" lang="en-US" altLang="zh-CN" sz="2800" b="0" i="1"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𝜎</m:t>
                    </m:r>
                    <m:d>
                      <m:dPr>
                        <m:ctrlPr>
                          <a:rPr kumimoji="1" lang="mr-IN" altLang="zh-CN" sz="2800" b="0" i="1" smtClean="0">
                            <a:solidFill>
                              <a:srgbClr val="09405E"/>
                            </a:solidFill>
                            <a:latin typeface="Cambria Math" charset="0"/>
                            <a:ea typeface="Cambria Math" charset="0"/>
                            <a:cs typeface="Cambria Math" charset="0"/>
                          </a:rPr>
                        </m:ctrlPr>
                      </m:dPr>
                      <m:e>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i="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e>
                    </m:d>
                  </m:oMath>
                </a14:m>
                <a:r>
                  <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a:t>
                </a:r>
              </a:p>
            </p:txBody>
          </p:sp>
        </mc:Choice>
        <mc:Fallback>
          <p:sp>
            <p:nvSpPr>
              <p:cNvPr id="4" name="文本框 3"/>
              <p:cNvSpPr txBox="1">
                <a:spLocks noRot="1" noChangeAspect="1" noMove="1" noResize="1" noEditPoints="1" noAdjustHandles="1" noChangeArrowheads="1" noChangeShapeType="1" noTextEdit="1"/>
              </p:cNvSpPr>
              <p:nvPr/>
            </p:nvSpPr>
            <p:spPr>
              <a:xfrm>
                <a:off x="1555304" y="1949376"/>
                <a:ext cx="4900188" cy="486352"/>
              </a:xfrm>
              <a:prstGeom prst="rect">
                <a:avLst/>
              </a:prstGeom>
              <a:blipFill rotWithShape="0">
                <a:blip r:embed="rId2"/>
                <a:stretch>
                  <a:fillRect t="-17500" r="-3856" b="-36250"/>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377380" y="2537737"/>
                <a:ext cx="6077176"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𝑝</m:t>
                      </m:r>
                      <m:d>
                        <m:dPr>
                          <m:ctrlPr>
                            <a:rPr lang="en-US" altLang="zh-CN" sz="2800" i="1">
                              <a:solidFill>
                                <a:srgbClr val="09405E"/>
                              </a:solidFill>
                              <a:latin typeface="Cambria Math"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=0|</m:t>
                          </m:r>
                          <m:r>
                            <a:rPr kumimoji="1" lang="en-US" altLang="zh-CN" sz="2800" b="1" i="1">
                              <a:solidFill>
                                <a:srgbClr val="09405E"/>
                              </a:solidFill>
                              <a:latin typeface="Cambria Math" charset="0"/>
                              <a:ea typeface="微软雅黑" pitchFamily="34" charset="-122"/>
                            </a:rPr>
                            <m:t>𝒙</m:t>
                          </m:r>
                        </m:e>
                      </m:d>
                      <m:r>
                        <a:rPr lang="en-US" altLang="zh-CN" sz="2800" i="1">
                          <a:solidFill>
                            <a:srgbClr val="09405E"/>
                          </a:solidFill>
                          <a:latin typeface="Cambria Math" charset="0"/>
                          <a:ea typeface="微软雅黑" pitchFamily="34" charset="-122"/>
                        </a:rPr>
                        <m:t>=1−</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r>
                        <a:rPr kumimoji="1" lang="en-US" altLang="zh-CN" sz="2800" i="1">
                          <a:solidFill>
                            <a:srgbClr val="09405E"/>
                          </a:solidFill>
                          <a:latin typeface="Cambria Math" charset="0"/>
                          <a:ea typeface="Cambria Math" charset="0"/>
                          <a:cs typeface="Cambria Math" charset="0"/>
                        </a:rPr>
                        <m:t>=1−</m:t>
                      </m:r>
                      <m:r>
                        <a:rPr kumimoji="1" lang="en-US" altLang="zh-CN" sz="2800" i="1">
                          <a:solidFill>
                            <a:srgbClr val="09405E"/>
                          </a:solidFill>
                          <a:latin typeface="Cambria Math" charset="0"/>
                          <a:ea typeface="Cambria Math" charset="0"/>
                          <a:cs typeface="Cambria Math" charset="0"/>
                        </a:rPr>
                        <m:t>𝜎</m:t>
                      </m:r>
                      <m:d>
                        <m:dPr>
                          <m:ctrlPr>
                            <a:rPr kumimoji="1" lang="mr-IN" altLang="zh-CN" sz="2800" i="1">
                              <a:solidFill>
                                <a:srgbClr val="09405E"/>
                              </a:solidFill>
                              <a:latin typeface="Cambria Math" charset="0"/>
                              <a:ea typeface="Cambria Math" charset="0"/>
                              <a:cs typeface="Cambria Math" charset="0"/>
                            </a:rPr>
                          </m:ctrlPr>
                        </m:dPr>
                        <m:e>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e>
                      </m:d>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377380" y="2537737"/>
                <a:ext cx="6077176" cy="57868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883707" y="4184116"/>
                <a:ext cx="8965595" cy="1295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b="0" i="1" smtClean="0">
                              <a:solidFill>
                                <a:srgbClr val="09405E"/>
                              </a:solidFill>
                              <a:latin typeface="Cambria Math" charset="0"/>
                              <a:ea typeface="微软雅黑" pitchFamily="34" charset="-122"/>
                            </a:rPr>
                          </m:ctrlPr>
                        </m:fPr>
                        <m:num>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=1|</m:t>
                              </m:r>
                              <m:r>
                                <a:rPr kumimoji="1" lang="en-US" altLang="zh-CN" sz="2800" b="1" i="1">
                                  <a:solidFill>
                                    <a:srgbClr val="09405E"/>
                                  </a:solidFill>
                                  <a:latin typeface="Cambria Math" charset="0"/>
                                  <a:ea typeface="微软雅黑" pitchFamily="34" charset="-122"/>
                                </a:rPr>
                                <m:t>𝒙</m:t>
                              </m:r>
                            </m:e>
                          </m:d>
                        </m:num>
                        <m:den>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=0|</m:t>
                              </m:r>
                              <m:r>
                                <a:rPr kumimoji="1" lang="en-US" altLang="zh-CN" sz="2800" b="1" i="1">
                                  <a:solidFill>
                                    <a:srgbClr val="09405E"/>
                                  </a:solidFill>
                                  <a:latin typeface="Cambria Math" charset="0"/>
                                  <a:ea typeface="微软雅黑" pitchFamily="34" charset="-122"/>
                                </a:rPr>
                                <m:t>𝒙</m:t>
                              </m:r>
                            </m:e>
                          </m:d>
                        </m:den>
                      </m:f>
                      <m:r>
                        <a:rPr lang="en-US" altLang="zh-CN" sz="2800" i="1">
                          <a:solidFill>
                            <a:srgbClr val="09405E"/>
                          </a:solidFill>
                          <a:latin typeface="Cambria Math" charset="0"/>
                          <a:ea typeface="微软雅黑" pitchFamily="34" charset="-122"/>
                        </a:rPr>
                        <m:t>=</m:t>
                      </m:r>
                      <m:f>
                        <m:fPr>
                          <m:ctrlPr>
                            <a:rPr lang="mr-IN" altLang="zh-CN" sz="2800" i="1" smtClean="0">
                              <a:solidFill>
                                <a:srgbClr val="09405E"/>
                              </a:solidFill>
                              <a:latin typeface="Cambria Math" charset="0"/>
                              <a:ea typeface="微软雅黑" pitchFamily="34" charset="-122"/>
                            </a:rPr>
                          </m:ctrlPr>
                        </m:fPr>
                        <m:num>
                          <m:r>
                            <a:rPr kumimoji="1" lang="en-US" altLang="zh-CN" sz="2800" i="1">
                              <a:solidFill>
                                <a:srgbClr val="09405E"/>
                              </a:solidFill>
                              <a:latin typeface="Cambria Math" charset="0"/>
                              <a:ea typeface="Cambria Math" charset="0"/>
                              <a:cs typeface="Cambria Math" charset="0"/>
                            </a:rPr>
                            <m:t>𝜎</m:t>
                          </m:r>
                          <m:d>
                            <m:dPr>
                              <m:ctrlPr>
                                <a:rPr kumimoji="1" lang="mr-IN" altLang="zh-CN" sz="2800" i="1">
                                  <a:solidFill>
                                    <a:srgbClr val="09405E"/>
                                  </a:solidFill>
                                  <a:latin typeface="Cambria Math" charset="0"/>
                                  <a:ea typeface="Cambria Math" charset="0"/>
                                  <a:cs typeface="Cambria Math" charset="0"/>
                                </a:rPr>
                              </m:ctrlPr>
                            </m:dPr>
                            <m:e>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e>
                          </m:d>
                        </m:num>
                        <m:den>
                          <m:r>
                            <a:rPr kumimoji="1" lang="en-US" altLang="zh-CN" sz="2800" i="1">
                              <a:solidFill>
                                <a:srgbClr val="09405E"/>
                              </a:solidFill>
                              <a:latin typeface="Cambria Math" charset="0"/>
                              <a:ea typeface="Cambria Math" charset="0"/>
                              <a:cs typeface="Cambria Math" charset="0"/>
                            </a:rPr>
                            <m:t>1−</m:t>
                          </m:r>
                          <m:r>
                            <a:rPr kumimoji="1" lang="en-US" altLang="zh-CN" sz="2800" i="1">
                              <a:solidFill>
                                <a:srgbClr val="09405E"/>
                              </a:solidFill>
                              <a:latin typeface="Cambria Math" charset="0"/>
                              <a:ea typeface="Cambria Math" charset="0"/>
                              <a:cs typeface="Cambria Math" charset="0"/>
                            </a:rPr>
                            <m:t>𝜎</m:t>
                          </m:r>
                          <m:d>
                            <m:dPr>
                              <m:ctrlPr>
                                <a:rPr kumimoji="1" lang="mr-IN" altLang="zh-CN" sz="2800" i="1">
                                  <a:solidFill>
                                    <a:srgbClr val="09405E"/>
                                  </a:solidFill>
                                  <a:latin typeface="Cambria Math" charset="0"/>
                                  <a:ea typeface="Cambria Math" charset="0"/>
                                  <a:cs typeface="Cambria Math" charset="0"/>
                                </a:rPr>
                              </m:ctrlPr>
                            </m:dPr>
                            <m:e>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e>
                          </m:d>
                        </m:den>
                      </m:f>
                      <m:r>
                        <a:rPr kumimoji="1" lang="en-US" altLang="zh-CN" sz="2800" i="1">
                          <a:solidFill>
                            <a:srgbClr val="09405E"/>
                          </a:solidFill>
                          <a:latin typeface="Cambria Math" charset="0"/>
                          <a:ea typeface="Cambria Math" charset="0"/>
                          <a:cs typeface="Cambria Math" charset="0"/>
                        </a:rPr>
                        <m:t>=</m:t>
                      </m:r>
                      <m:f>
                        <m:fPr>
                          <m:ctrlPr>
                            <a:rPr lang="mr-IN" altLang="zh-CN" sz="2800" i="1">
                              <a:solidFill>
                                <a:srgbClr val="09405E"/>
                              </a:solidFill>
                              <a:latin typeface="Cambria Math" charset="0"/>
                              <a:ea typeface="微软雅黑" pitchFamily="34" charset="-122"/>
                            </a:rPr>
                          </m:ctrlPr>
                        </m:fPr>
                        <m:num>
                          <m:f>
                            <m:fPr>
                              <m:type m:val="lin"/>
                              <m:ctrlPr>
                                <a:rPr lang="mr-IN" altLang="zh-CN" sz="2800" i="1" smtClean="0">
                                  <a:solidFill>
                                    <a:srgbClr val="09405E"/>
                                  </a:solidFill>
                                  <a:latin typeface="Cambria Math"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d>
                                <m:dPr>
                                  <m:ctrlPr>
                                    <a:rPr lang="mr-IN" altLang="zh-CN" sz="2800" i="1" smtClean="0">
                                      <a:solidFill>
                                        <a:srgbClr val="09405E"/>
                                      </a:solidFill>
                                      <a:latin typeface="Cambria Math" charset="0"/>
                                      <a:ea typeface="微软雅黑" pitchFamily="34" charset="-122"/>
                                    </a:rPr>
                                  </m:ctrlPr>
                                </m:dPr>
                                <m:e>
                                  <m:r>
                                    <a:rPr lang="en-US" altLang="zh-CN" sz="2800" i="1">
                                      <a:solidFill>
                                        <a:srgbClr val="09405E"/>
                                      </a:solidFill>
                                      <a:latin typeface="Cambria Math" charset="0"/>
                                      <a:ea typeface="微软雅黑" pitchFamily="34" charset="-122"/>
                                    </a:rPr>
                                    <m:t>1+</m:t>
                                  </m:r>
                                  <m:sSup>
                                    <m:sSupPr>
                                      <m:ctrlPr>
                                        <a:rPr lang="en-US" altLang="zh-CN" sz="2800" i="1">
                                          <a:solidFill>
                                            <a:srgbClr val="09405E"/>
                                          </a:solidFill>
                                          <a:latin typeface="Cambria Math" charset="0"/>
                                          <a:ea typeface="微软雅黑" pitchFamily="34" charset="-122"/>
                                        </a:rPr>
                                      </m:ctrlPr>
                                    </m:sSupPr>
                                    <m:e>
                                      <m:r>
                                        <a:rPr lang="en-US" altLang="zh-CN" sz="2800" i="1">
                                          <a:solidFill>
                                            <a:srgbClr val="09405E"/>
                                          </a:solidFill>
                                          <a:latin typeface="Cambria Math" charset="0"/>
                                          <a:ea typeface="微软雅黑" pitchFamily="34" charset="-122"/>
                                        </a:rPr>
                                        <m:t>𝑒</m:t>
                                      </m:r>
                                    </m:e>
                                    <m:sup>
                                      <m:r>
                                        <a:rPr lang="en-US" altLang="zh-CN" sz="2800" i="1">
                                          <a:solidFill>
                                            <a:srgbClr val="09405E"/>
                                          </a:solidFill>
                                          <a:latin typeface="Cambria Math" charset="0"/>
                                          <a:ea typeface="微软雅黑" pitchFamily="34" charset="-122"/>
                                        </a:rPr>
                                        <m:t>−</m:t>
                                      </m:r>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sup>
                                  </m:sSup>
                                </m:e>
                              </m:d>
                            </m:den>
                          </m:f>
                        </m:num>
                        <m:den>
                          <m:f>
                            <m:fPr>
                              <m:type m:val="lin"/>
                              <m:ctrlPr>
                                <a:rPr lang="mr-IN" altLang="zh-CN" sz="2800" i="1">
                                  <a:solidFill>
                                    <a:srgbClr val="09405E"/>
                                  </a:solidFill>
                                  <a:latin typeface="Cambria Math" charset="0"/>
                                  <a:ea typeface="微软雅黑" pitchFamily="34" charset="-122"/>
                                </a:rPr>
                              </m:ctrlPr>
                            </m:fPr>
                            <m:num>
                              <m:sSup>
                                <m:sSupPr>
                                  <m:ctrlPr>
                                    <a:rPr lang="en-US" altLang="zh-CN" sz="2800" i="1">
                                      <a:solidFill>
                                        <a:srgbClr val="09405E"/>
                                      </a:solidFill>
                                      <a:latin typeface="Cambria Math" charset="0"/>
                                      <a:ea typeface="微软雅黑" pitchFamily="34" charset="-122"/>
                                    </a:rPr>
                                  </m:ctrlPr>
                                </m:sSupPr>
                                <m:e>
                                  <m:r>
                                    <a:rPr lang="en-US" altLang="zh-CN" sz="2800" i="1">
                                      <a:solidFill>
                                        <a:srgbClr val="09405E"/>
                                      </a:solidFill>
                                      <a:latin typeface="Cambria Math" charset="0"/>
                                      <a:ea typeface="微软雅黑" pitchFamily="34" charset="-122"/>
                                    </a:rPr>
                                    <m:t>𝑒</m:t>
                                  </m:r>
                                </m:e>
                                <m:sup>
                                  <m:r>
                                    <a:rPr lang="en-US" altLang="zh-CN" sz="2800" i="1">
                                      <a:solidFill>
                                        <a:srgbClr val="09405E"/>
                                      </a:solidFill>
                                      <a:latin typeface="Cambria Math" charset="0"/>
                                      <a:ea typeface="微软雅黑" pitchFamily="34" charset="-122"/>
                                    </a:rPr>
                                    <m:t>−</m:t>
                                  </m:r>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sup>
                              </m:sSup>
                            </m:num>
                            <m:den>
                              <m:d>
                                <m:dPr>
                                  <m:ctrlPr>
                                    <a:rPr lang="mr-IN" altLang="zh-CN" sz="2800" i="1">
                                      <a:solidFill>
                                        <a:srgbClr val="09405E"/>
                                      </a:solidFill>
                                      <a:latin typeface="Cambria Math" charset="0"/>
                                      <a:ea typeface="微软雅黑" pitchFamily="34" charset="-122"/>
                                    </a:rPr>
                                  </m:ctrlPr>
                                </m:dPr>
                                <m:e>
                                  <m:r>
                                    <a:rPr lang="en-US" altLang="zh-CN" sz="2800" i="1">
                                      <a:solidFill>
                                        <a:srgbClr val="09405E"/>
                                      </a:solidFill>
                                      <a:latin typeface="Cambria Math" charset="0"/>
                                      <a:ea typeface="微软雅黑" pitchFamily="34" charset="-122"/>
                                    </a:rPr>
                                    <m:t>1+</m:t>
                                  </m:r>
                                  <m:sSup>
                                    <m:sSupPr>
                                      <m:ctrlPr>
                                        <a:rPr lang="en-US" altLang="zh-CN" sz="2800" i="1">
                                          <a:solidFill>
                                            <a:srgbClr val="09405E"/>
                                          </a:solidFill>
                                          <a:latin typeface="Cambria Math" charset="0"/>
                                          <a:ea typeface="微软雅黑" pitchFamily="34" charset="-122"/>
                                        </a:rPr>
                                      </m:ctrlPr>
                                    </m:sSupPr>
                                    <m:e>
                                      <m:r>
                                        <a:rPr lang="en-US" altLang="zh-CN" sz="2800" i="1">
                                          <a:solidFill>
                                            <a:srgbClr val="09405E"/>
                                          </a:solidFill>
                                          <a:latin typeface="Cambria Math" charset="0"/>
                                          <a:ea typeface="微软雅黑" pitchFamily="34" charset="-122"/>
                                        </a:rPr>
                                        <m:t>𝑒</m:t>
                                      </m:r>
                                    </m:e>
                                    <m:sup>
                                      <m:r>
                                        <a:rPr lang="en-US" altLang="zh-CN" sz="2800" i="1">
                                          <a:solidFill>
                                            <a:srgbClr val="09405E"/>
                                          </a:solidFill>
                                          <a:latin typeface="Cambria Math" charset="0"/>
                                          <a:ea typeface="微软雅黑" pitchFamily="34" charset="-122"/>
                                        </a:rPr>
                                        <m:t>−</m:t>
                                      </m:r>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sup>
                                  </m:sSup>
                                </m:e>
                              </m:d>
                            </m:den>
                          </m:f>
                        </m:den>
                      </m:f>
                      <m:r>
                        <a:rPr lang="en-US" altLang="zh-CN" sz="2800" b="0" i="1" dirty="0" smtClean="0">
                          <a:solidFill>
                            <a:srgbClr val="09405E"/>
                          </a:solidFill>
                          <a:latin typeface="Cambria Math" charset="0"/>
                        </a:rPr>
                        <m:t>=</m:t>
                      </m:r>
                      <m:sSup>
                        <m:sSupPr>
                          <m:ctrlPr>
                            <a:rPr lang="en-US" altLang="zh-CN" sz="2800" i="1">
                              <a:solidFill>
                                <a:srgbClr val="09405E"/>
                              </a:solidFill>
                              <a:latin typeface="Cambria Math" charset="0"/>
                              <a:ea typeface="微软雅黑" pitchFamily="34" charset="-122"/>
                            </a:rPr>
                          </m:ctrlPr>
                        </m:sSupPr>
                        <m:e>
                          <m:r>
                            <a:rPr lang="en-US" altLang="zh-CN" sz="2800" i="1">
                              <a:solidFill>
                                <a:srgbClr val="09405E"/>
                              </a:solidFill>
                              <a:latin typeface="Cambria Math" charset="0"/>
                              <a:ea typeface="微软雅黑" pitchFamily="34" charset="-122"/>
                            </a:rPr>
                            <m:t>𝑒</m:t>
                          </m:r>
                        </m:e>
                        <m:sup>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sup>
                      </m:sSup>
                    </m:oMath>
                  </m:oMathPara>
                </a14:m>
                <a:endParaRPr lang="zh-CN" altLang="en-US" sz="28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1883707" y="4184116"/>
                <a:ext cx="8965595" cy="1295996"/>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6376690" y="5507520"/>
                <a:ext cx="5351978" cy="1002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ln</m:t>
                          </m:r>
                        </m:fName>
                        <m:e>
                          <m:f>
                            <m:fPr>
                              <m:ctrlPr>
                                <a:rPr lang="mr-IN" altLang="zh-CN" sz="2800" i="1">
                                  <a:solidFill>
                                    <a:srgbClr val="09405E"/>
                                  </a:solidFill>
                                  <a:latin typeface="Cambria Math" charset="0"/>
                                  <a:ea typeface="微软雅黑" pitchFamily="34" charset="-122"/>
                                </a:rPr>
                              </m:ctrlPr>
                            </m:fPr>
                            <m:num>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=1|</m:t>
                                  </m:r>
                                  <m:r>
                                    <a:rPr kumimoji="1" lang="en-US" altLang="zh-CN" sz="2800" b="1" i="1">
                                      <a:solidFill>
                                        <a:srgbClr val="09405E"/>
                                      </a:solidFill>
                                      <a:latin typeface="Cambria Math" charset="0"/>
                                      <a:ea typeface="微软雅黑" pitchFamily="34" charset="-122"/>
                                    </a:rPr>
                                    <m:t>𝒙</m:t>
                                  </m:r>
                                </m:e>
                              </m:d>
                            </m:num>
                            <m:den>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=0|</m:t>
                                  </m:r>
                                  <m:r>
                                    <a:rPr kumimoji="1" lang="en-US" altLang="zh-CN" sz="2800" b="1" i="1">
                                      <a:solidFill>
                                        <a:srgbClr val="09405E"/>
                                      </a:solidFill>
                                      <a:latin typeface="Cambria Math" charset="0"/>
                                      <a:ea typeface="微软雅黑" pitchFamily="34" charset="-122"/>
                                    </a:rPr>
                                    <m:t>𝒙</m:t>
                                  </m:r>
                                </m:e>
                              </m:d>
                            </m:den>
                          </m:f>
                        </m:e>
                      </m:func>
                      <m:r>
                        <a:rPr lang="en-US" altLang="zh-CN" sz="2800" b="0" i="1" dirty="0" smtClean="0">
                          <a:solidFill>
                            <a:srgbClr val="09405E"/>
                          </a:solidFill>
                          <a:latin typeface="Cambria Math" charset="0"/>
                        </a:rPr>
                        <m:t>=</m:t>
                      </m:r>
                      <m:func>
                        <m:funcPr>
                          <m:ctrlPr>
                            <a:rPr lang="en-US" altLang="zh-CN" sz="2800" b="0" i="1" dirty="0" smtClean="0">
                              <a:solidFill>
                                <a:srgbClr val="09405E"/>
                              </a:solidFill>
                              <a:latin typeface="Cambria Math" charset="0"/>
                            </a:rPr>
                          </m:ctrlPr>
                        </m:funcPr>
                        <m:fName>
                          <m:r>
                            <m:rPr>
                              <m:sty m:val="p"/>
                            </m:rPr>
                            <a:rPr lang="en-US" altLang="zh-CN" sz="2800" b="0" i="0" dirty="0" smtClean="0">
                              <a:solidFill>
                                <a:srgbClr val="09405E"/>
                              </a:solidFill>
                              <a:latin typeface="Cambria Math" charset="0"/>
                            </a:rPr>
                            <m:t>ln</m:t>
                          </m:r>
                        </m:fName>
                        <m:e>
                          <m:d>
                            <m:dPr>
                              <m:ctrlPr>
                                <a:rPr lang="mr-IN" altLang="zh-CN" sz="2800" i="1" dirty="0">
                                  <a:solidFill>
                                    <a:srgbClr val="09405E"/>
                                  </a:solidFill>
                                  <a:latin typeface="Cambria Math" charset="0"/>
                                </a:rPr>
                              </m:ctrlPr>
                            </m:dPr>
                            <m:e>
                              <m:sSup>
                                <m:sSupPr>
                                  <m:ctrlPr>
                                    <a:rPr lang="en-US" altLang="zh-CN" sz="2800" i="1">
                                      <a:solidFill>
                                        <a:srgbClr val="09405E"/>
                                      </a:solidFill>
                                      <a:latin typeface="Cambria Math" charset="0"/>
                                      <a:ea typeface="微软雅黑" pitchFamily="34" charset="-122"/>
                                    </a:rPr>
                                  </m:ctrlPr>
                                </m:sSupPr>
                                <m:e>
                                  <m:r>
                                    <a:rPr lang="en-US" altLang="zh-CN" sz="2800" i="1">
                                      <a:solidFill>
                                        <a:srgbClr val="09405E"/>
                                      </a:solidFill>
                                      <a:latin typeface="Cambria Math" charset="0"/>
                                      <a:ea typeface="微软雅黑" pitchFamily="34" charset="-122"/>
                                    </a:rPr>
                                    <m:t>𝑒</m:t>
                                  </m:r>
                                </m:e>
                                <m:sup>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sup>
                              </m:sSup>
                            </m:e>
                          </m:d>
                        </m:e>
                      </m:func>
                      <m:r>
                        <a:rPr lang="en-US" altLang="zh-CN" sz="2800" b="0" i="1" dirty="0" smtClean="0">
                          <a:solidFill>
                            <a:srgbClr val="09405E"/>
                          </a:solidFill>
                          <a:latin typeface="Cambria Math" charset="0"/>
                        </a:rPr>
                        <m:t>=</m:t>
                      </m:r>
                      <m:sSup>
                        <m:sSupPr>
                          <m:ctrlPr>
                            <a:rPr kumimoji="1" lang="en-US" altLang="zh-CN" sz="2800" i="1">
                              <a:solidFill>
                                <a:srgbClr val="09405E"/>
                              </a:solidFill>
                              <a:latin typeface="Cambria Math"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oMath>
                  </m:oMathPara>
                </a14:m>
                <a:endParaRPr lang="zh-CN" altLang="en-US" sz="28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6376690" y="5507520"/>
                <a:ext cx="5351978" cy="1002134"/>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3074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28363" cy="5237271"/>
          </a:xfrm>
        </p:spPr>
        <p:txBody>
          <a:bodyPr/>
          <a:lstStyle/>
          <a:p>
            <a:pPr>
              <a:lnSpc>
                <a:spcPct val="100000"/>
              </a:lnSpc>
            </a:pPr>
            <a:r>
              <a:rPr lang="en-US" altLang="zh-CN" dirty="0"/>
              <a:t>Precision</a:t>
            </a:r>
            <a:r>
              <a:rPr lang="zh-CN" altLang="en-US" dirty="0"/>
              <a:t>只考虑了返回结果中相关文档的数目，没有考虑文档之间的</a:t>
            </a:r>
            <a:r>
              <a:rPr lang="zh-CN" altLang="en-US" dirty="0" smtClean="0"/>
              <a:t>顺序。</a:t>
            </a:r>
            <a:endParaRPr lang="en-US" altLang="zh-CN" dirty="0" smtClean="0"/>
          </a:p>
          <a:p>
            <a:pPr>
              <a:lnSpc>
                <a:spcPct val="100000"/>
              </a:lnSpc>
            </a:pPr>
            <a:r>
              <a:rPr lang="zh-CN" altLang="en-US" dirty="0"/>
              <a:t>对一个搜索引擎或推荐系统而言，返回的结果是有序的，且越相关的文档越靠前越好，于是有了</a:t>
            </a:r>
            <a:r>
              <a:rPr lang="en-US" altLang="zh-CN" dirty="0"/>
              <a:t>AP</a:t>
            </a:r>
            <a:r>
              <a:rPr lang="zh-CN" altLang="en-US" dirty="0"/>
              <a:t>（</a:t>
            </a:r>
            <a:r>
              <a:rPr lang="en-US" altLang="zh-CN" dirty="0"/>
              <a:t> Average Precision </a:t>
            </a:r>
            <a:r>
              <a:rPr lang="zh-CN" altLang="en-US" dirty="0"/>
              <a:t>）的</a:t>
            </a:r>
            <a:r>
              <a:rPr lang="zh-CN" altLang="en-US" dirty="0" smtClean="0"/>
              <a:t>概念。</a:t>
            </a:r>
            <a:endParaRPr lang="en-US" altLang="zh-CN" dirty="0" smtClean="0"/>
          </a:p>
          <a:p>
            <a:pPr>
              <a:lnSpc>
                <a:spcPct val="100000"/>
              </a:lnSpc>
            </a:pPr>
            <a:endParaRPr lang="en-US" altLang="zh-CN" dirty="0" smtClean="0"/>
          </a:p>
          <a:p>
            <a:pPr>
              <a:lnSpc>
                <a:spcPct val="100000"/>
              </a:lnSpc>
            </a:pPr>
            <a:r>
              <a:rPr lang="en-US" altLang="zh-CN" dirty="0" smtClean="0"/>
              <a:t>AP</a:t>
            </a:r>
            <a:r>
              <a:rPr lang="en-US" altLang="zh-CN" dirty="0"/>
              <a:t>: </a:t>
            </a:r>
            <a:r>
              <a:rPr lang="zh-CN" altLang="en-US" dirty="0"/>
              <a:t>对不同召回率点上的精度进行</a:t>
            </a:r>
            <a:r>
              <a:rPr lang="zh-CN" altLang="en-US" dirty="0" smtClean="0"/>
              <a:t>平均</a:t>
            </a:r>
            <a:endParaRPr lang="en-US" altLang="zh-CN" dirty="0" smtClean="0"/>
          </a:p>
          <a:p>
            <a:pPr>
              <a:lnSpc>
                <a:spcPct val="100000"/>
              </a:lnSpc>
            </a:pPr>
            <a:endParaRPr lang="en-US" altLang="zh-CN" dirty="0"/>
          </a:p>
          <a:p>
            <a:pPr>
              <a:lnSpc>
                <a:spcPct val="100000"/>
              </a:lnSpc>
            </a:pPr>
            <a:endParaRPr lang="en-US" altLang="zh-CN" dirty="0" smtClean="0"/>
          </a:p>
          <a:p>
            <a:pPr>
              <a:lnSpc>
                <a:spcPct val="100000"/>
              </a:lnSpc>
            </a:pPr>
            <a:endParaRPr lang="en-US" altLang="zh-CN" dirty="0"/>
          </a:p>
          <a:p>
            <a:pPr>
              <a:lnSpc>
                <a:spcPct val="100000"/>
              </a:lnSpc>
            </a:pPr>
            <a:endParaRPr lang="en-US" altLang="zh-CN" dirty="0" smtClean="0"/>
          </a:p>
          <a:p>
            <a:pPr>
              <a:lnSpc>
                <a:spcPct val="100000"/>
              </a:lnSpc>
            </a:pPr>
            <a:r>
              <a:rPr lang="zh-CN" altLang="en-US" dirty="0"/>
              <a:t>即</a:t>
            </a:r>
            <a:r>
              <a:rPr lang="en-US" altLang="zh-CN" dirty="0"/>
              <a:t>PR</a:t>
            </a:r>
            <a:r>
              <a:rPr lang="zh-CN" altLang="en-US" dirty="0"/>
              <a:t>曲线下的面积（</a:t>
            </a:r>
            <a:r>
              <a:rPr lang="en-US" altLang="zh-CN" dirty="0"/>
              <a:t>Recall</a:t>
            </a:r>
            <a:r>
              <a:rPr lang="zh-CN" altLang="en-US" dirty="0"/>
              <a:t>： </a:t>
            </a:r>
            <a:r>
              <a:rPr lang="en-US" altLang="zh-CN" dirty="0"/>
              <a:t>AUC</a:t>
            </a:r>
            <a:r>
              <a:rPr lang="zh-CN" altLang="en-US" dirty="0"/>
              <a:t>为</a:t>
            </a:r>
            <a:r>
              <a:rPr lang="en-US" altLang="zh-CN" dirty="0"/>
              <a:t>ROC</a:t>
            </a:r>
            <a:r>
              <a:rPr lang="zh-CN" altLang="en-US" dirty="0"/>
              <a:t>下的面积</a:t>
            </a:r>
            <a:r>
              <a:rPr lang="zh-CN" altLang="en-US" dirty="0" smtClean="0"/>
              <a:t>）。</a:t>
            </a:r>
            <a:endParaRPr lang="en-US" altLang="zh-CN" dirty="0" smtClean="0"/>
          </a:p>
          <a:p>
            <a:pPr>
              <a:lnSpc>
                <a:spcPct val="100000"/>
              </a:lnSpc>
            </a:pPr>
            <a:endParaRPr kumimoji="1" lang="zh-CN" altLang="en-US" dirty="0"/>
          </a:p>
        </p:txBody>
      </p:sp>
      <p:sp>
        <p:nvSpPr>
          <p:cNvPr id="3" name="标题 2"/>
          <p:cNvSpPr>
            <a:spLocks noGrp="1"/>
          </p:cNvSpPr>
          <p:nvPr>
            <p:ph type="title"/>
          </p:nvPr>
        </p:nvSpPr>
        <p:spPr/>
        <p:txBody>
          <a:bodyPr/>
          <a:lstStyle/>
          <a:p>
            <a:r>
              <a:rPr kumimoji="1" lang="en-US" altLang="zh-CN" dirty="0" smtClean="0"/>
              <a:t>AP</a:t>
            </a:r>
            <a:r>
              <a:rPr kumimoji="1" lang="zh-CN" altLang="en-US" dirty="0" smtClean="0"/>
              <a:t>：</a:t>
            </a:r>
            <a:r>
              <a:rPr kumimoji="1" lang="en-US" altLang="zh-CN" dirty="0" smtClean="0"/>
              <a:t>Average</a:t>
            </a:r>
            <a:r>
              <a:rPr kumimoji="1" lang="zh-CN" altLang="en-US" dirty="0" smtClean="0"/>
              <a:t> </a:t>
            </a:r>
            <a:r>
              <a:rPr kumimoji="1" lang="en-US" altLang="zh-CN" dirty="0" smtClean="0"/>
              <a:t>Precision</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810678" y="3976171"/>
                <a:ext cx="5588005" cy="126893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Microsoft YaHei" charset="-122"/>
                          <a:cs typeface="Microsoft YaHei" charset="-122"/>
                        </a:rPr>
                        <m:t>𝐴𝑃</m:t>
                      </m:r>
                      <m:r>
                        <a:rPr lang="en-US" altLang="zh-CN" sz="2800" i="1" smtClean="0">
                          <a:solidFill>
                            <a:srgbClr val="09405E"/>
                          </a:solidFill>
                          <a:latin typeface="Cambria Math" charset="0"/>
                          <a:ea typeface="Microsoft YaHei" charset="-122"/>
                          <a:cs typeface="Microsoft YaHei" charset="-122"/>
                        </a:rPr>
                        <m:t>=</m:t>
                      </m:r>
                      <m:nary>
                        <m:naryPr>
                          <m:ctrlPr>
                            <a:rPr lang="is-IS" altLang="zh-CN" sz="2800" i="1">
                              <a:solidFill>
                                <a:srgbClr val="09405E"/>
                              </a:solidFill>
                              <a:latin typeface="Cambria Math" charset="0"/>
                              <a:ea typeface="Microsoft YaHei" charset="-122"/>
                              <a:cs typeface="Microsoft YaHei" charset="-122"/>
                            </a:rPr>
                          </m:ctrlPr>
                        </m:naryPr>
                        <m:sub>
                          <m:r>
                            <m:rPr>
                              <m:brk m:alnAt="23"/>
                            </m:rPr>
                            <a:rPr lang="en-US" altLang="zh-CN" sz="2800" i="1">
                              <a:solidFill>
                                <a:srgbClr val="09405E"/>
                              </a:solidFill>
                              <a:latin typeface="Cambria Math" charset="0"/>
                              <a:ea typeface="Microsoft YaHei" charset="-122"/>
                              <a:cs typeface="Microsoft YaHei" charset="-122"/>
                            </a:rPr>
                            <m:t>0</m:t>
                          </m:r>
                        </m:sub>
                        <m:sup>
                          <m:r>
                            <a:rPr lang="en-US" altLang="zh-CN" sz="2800" i="1">
                              <a:solidFill>
                                <a:srgbClr val="09405E"/>
                              </a:solidFill>
                              <a:latin typeface="Cambria Math" charset="0"/>
                              <a:ea typeface="Microsoft YaHei" charset="-122"/>
                              <a:cs typeface="Microsoft YaHei" charset="-122"/>
                            </a:rPr>
                            <m:t>1</m:t>
                          </m:r>
                        </m:sup>
                        <m:e>
                          <m:r>
                            <a:rPr lang="en-US" altLang="zh-CN" sz="2800" i="1">
                              <a:solidFill>
                                <a:srgbClr val="09405E"/>
                              </a:solidFill>
                              <a:latin typeface="Cambria Math" charset="0"/>
                              <a:ea typeface="Microsoft YaHei" charset="-122"/>
                              <a:cs typeface="Microsoft YaHei" charset="-122"/>
                            </a:rPr>
                            <m:t>𝑃</m:t>
                          </m:r>
                          <m:d>
                            <m:dPr>
                              <m:ctrlPr>
                                <a:rPr kumimoji="1" lang="mr-IN" altLang="zh-CN" sz="2800" i="1">
                                  <a:solidFill>
                                    <a:srgbClr val="09405E"/>
                                  </a:solidFill>
                                  <a:latin typeface="Cambria Math" charset="0"/>
                                  <a:ea typeface="Microsoft YaHei" charset="-122"/>
                                  <a:cs typeface="Microsoft YaHei" charset="-122"/>
                                </a:rPr>
                              </m:ctrlPr>
                            </m:dPr>
                            <m:e>
                              <m:r>
                                <a:rPr kumimoji="1" lang="en-US" altLang="zh-CN" sz="2800" i="1">
                                  <a:solidFill>
                                    <a:srgbClr val="09405E"/>
                                  </a:solidFill>
                                  <a:latin typeface="Cambria Math" charset="0"/>
                                  <a:ea typeface="Microsoft YaHei" charset="-122"/>
                                  <a:cs typeface="Microsoft YaHei" charset="-122"/>
                                </a:rPr>
                                <m:t>𝑅</m:t>
                              </m:r>
                            </m:e>
                          </m:d>
                          <m:r>
                            <a:rPr kumimoji="1" lang="en-US" altLang="zh-CN" sz="2800" i="1">
                              <a:solidFill>
                                <a:srgbClr val="09405E"/>
                              </a:solidFill>
                              <a:latin typeface="Cambria Math" charset="0"/>
                              <a:ea typeface="Microsoft YaHei" charset="-122"/>
                              <a:cs typeface="Microsoft YaHei" charset="-122"/>
                            </a:rPr>
                            <m:t>𝑑</m:t>
                          </m:r>
                          <m:r>
                            <a:rPr kumimoji="1" lang="en-US" altLang="zh-CN" sz="2800" i="1">
                              <a:solidFill>
                                <a:srgbClr val="09405E"/>
                              </a:solidFill>
                              <a:latin typeface="Cambria Math" charset="0"/>
                              <a:ea typeface="Microsoft YaHei" charset="-122"/>
                              <a:cs typeface="Microsoft YaHei" charset="-122"/>
                            </a:rPr>
                            <m:t>𝑅</m:t>
                          </m:r>
                        </m:e>
                      </m:nary>
                      <m:r>
                        <a:rPr lang="en-US" altLang="zh-CN" sz="2800" i="1">
                          <a:solidFill>
                            <a:srgbClr val="09405E"/>
                          </a:solidFill>
                          <a:latin typeface="Cambria Math" charset="0"/>
                          <a:ea typeface="Microsoft YaHei" charset="-122"/>
                          <a:cs typeface="Microsoft YaHei" charset="-122"/>
                        </a:rPr>
                        <m:t>=</m:t>
                      </m:r>
                      <m:nary>
                        <m:naryPr>
                          <m:chr m:val="∑"/>
                          <m:ctrlPr>
                            <a:rPr kumimoji="1" lang="mr-IN" altLang="zh-CN" sz="2800" i="1">
                              <a:solidFill>
                                <a:srgbClr val="09405E"/>
                              </a:solidFill>
                              <a:latin typeface="Cambria Math" charset="0"/>
                              <a:ea typeface="Microsoft YaHei" charset="-122"/>
                              <a:cs typeface="Microsoft YaHei" charset="-122"/>
                            </a:rPr>
                          </m:ctrlPr>
                        </m:naryPr>
                        <m:sub>
                          <m:r>
                            <m:rPr>
                              <m:brk m:alnAt="23"/>
                            </m:rPr>
                            <a:rPr kumimoji="1" lang="en-US" altLang="zh-CN" sz="2800" i="1">
                              <a:solidFill>
                                <a:srgbClr val="09405E"/>
                              </a:solidFill>
                              <a:latin typeface="Cambria Math" charset="0"/>
                              <a:ea typeface="Microsoft YaHei" charset="-122"/>
                              <a:cs typeface="Microsoft YaHei" charset="-122"/>
                            </a:rPr>
                            <m:t>𝑘</m:t>
                          </m:r>
                          <m:r>
                            <a:rPr kumimoji="1" lang="mr-IN" altLang="zh-CN" sz="2800" i="1">
                              <a:solidFill>
                                <a:srgbClr val="09405E"/>
                              </a:solidFill>
                              <a:latin typeface="Cambria Math" charset="0"/>
                              <a:ea typeface="Microsoft YaHei" charset="-122"/>
                              <a:cs typeface="Microsoft YaHei" charset="-122"/>
                            </a:rPr>
                            <m:t>=0</m:t>
                          </m:r>
                        </m:sub>
                        <m:sup>
                          <m:r>
                            <a:rPr kumimoji="1" lang="mr-IN" altLang="zh-CN" sz="2800" i="1">
                              <a:solidFill>
                                <a:srgbClr val="09405E"/>
                              </a:solidFill>
                              <a:latin typeface="Cambria Math" charset="0"/>
                              <a:ea typeface="Microsoft YaHei" charset="-122"/>
                              <a:cs typeface="Microsoft YaHei" charset="-122"/>
                            </a:rPr>
                            <m:t>𝑛</m:t>
                          </m:r>
                        </m:sup>
                        <m:e>
                          <m:r>
                            <a:rPr kumimoji="1" lang="en-US" altLang="zh-CN" sz="2800" i="1">
                              <a:solidFill>
                                <a:srgbClr val="09405E"/>
                              </a:solidFill>
                              <a:latin typeface="Cambria Math" charset="0"/>
                              <a:ea typeface="Microsoft YaHei" charset="-122"/>
                              <a:cs typeface="Microsoft YaHei" charset="-122"/>
                            </a:rPr>
                            <m:t>𝑃</m:t>
                          </m:r>
                          <m:d>
                            <m:dPr>
                              <m:ctrlPr>
                                <a:rPr kumimoji="1" lang="mr-IN" altLang="zh-CN" sz="2800" i="1">
                                  <a:solidFill>
                                    <a:srgbClr val="09405E"/>
                                  </a:solidFill>
                                  <a:latin typeface="Cambria Math" charset="0"/>
                                  <a:ea typeface="Microsoft YaHei" charset="-122"/>
                                  <a:cs typeface="Microsoft YaHei" charset="-122"/>
                                </a:rPr>
                              </m:ctrlPr>
                            </m:dPr>
                            <m:e>
                              <m:r>
                                <a:rPr kumimoji="1" lang="en-US" altLang="zh-CN" sz="2800" i="1">
                                  <a:solidFill>
                                    <a:srgbClr val="09405E"/>
                                  </a:solidFill>
                                  <a:latin typeface="Cambria Math" charset="0"/>
                                  <a:ea typeface="Microsoft YaHei" charset="-122"/>
                                  <a:cs typeface="Microsoft YaHei" charset="-122"/>
                                </a:rPr>
                                <m:t>𝑘</m:t>
                              </m:r>
                            </m:e>
                          </m:d>
                          <m:r>
                            <a:rPr kumimoji="1" lang="mr-IN" altLang="zh-CN" sz="2800" i="1">
                              <a:solidFill>
                                <a:srgbClr val="09405E"/>
                              </a:solidFill>
                              <a:latin typeface="Cambria Math" charset="0"/>
                              <a:ea typeface="Microsoft YaHei" charset="-122"/>
                              <a:cs typeface="Microsoft YaHei" charset="-122"/>
                            </a:rPr>
                            <m:t>∆</m:t>
                          </m:r>
                          <m:r>
                            <a:rPr kumimoji="1" lang="en-US" altLang="zh-CN" sz="2800" i="1">
                              <a:solidFill>
                                <a:srgbClr val="09405E"/>
                              </a:solidFill>
                              <a:latin typeface="Cambria Math" charset="0"/>
                              <a:ea typeface="Microsoft YaHei" charset="-122"/>
                              <a:cs typeface="Microsoft YaHei" charset="-122"/>
                            </a:rPr>
                            <m:t>𝑅</m:t>
                          </m:r>
                          <m:d>
                            <m:dPr>
                              <m:ctrlPr>
                                <a:rPr kumimoji="1" lang="mr-IN" altLang="zh-CN" sz="2800" i="1">
                                  <a:solidFill>
                                    <a:srgbClr val="09405E"/>
                                  </a:solidFill>
                                  <a:latin typeface="Cambria Math" charset="0"/>
                                  <a:ea typeface="Microsoft YaHei" charset="-122"/>
                                  <a:cs typeface="Microsoft YaHei" charset="-122"/>
                                </a:rPr>
                              </m:ctrlPr>
                            </m:dPr>
                            <m:e>
                              <m:r>
                                <a:rPr kumimoji="1" lang="en-US" altLang="zh-CN" sz="2800" i="1">
                                  <a:solidFill>
                                    <a:srgbClr val="09405E"/>
                                  </a:solidFill>
                                  <a:latin typeface="Cambria Math" charset="0"/>
                                  <a:ea typeface="Microsoft YaHei" charset="-122"/>
                                  <a:cs typeface="Microsoft YaHei" charset="-122"/>
                                </a:rPr>
                                <m:t>𝑘</m:t>
                              </m:r>
                            </m:e>
                          </m:d>
                        </m:e>
                      </m:nary>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810678" y="3976171"/>
                <a:ext cx="5588005" cy="1268937"/>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8140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409363" cy="5237271"/>
          </a:xfrm>
        </p:spPr>
        <p:txBody>
          <a:bodyPr/>
          <a:lstStyle/>
          <a:p>
            <a:r>
              <a:rPr kumimoji="1" lang="zh-CN" altLang="en-US" dirty="0"/>
              <a:t>平均</a:t>
            </a:r>
            <a:r>
              <a:rPr kumimoji="1" lang="en-US" altLang="zh-CN" dirty="0"/>
              <a:t>AP</a:t>
            </a:r>
            <a:r>
              <a:rPr kumimoji="1" lang="zh-CN" altLang="en-US" dirty="0"/>
              <a:t>（</a:t>
            </a:r>
            <a:r>
              <a:rPr kumimoji="1" lang="en-US" altLang="zh-CN" dirty="0"/>
              <a:t>Mean</a:t>
            </a:r>
            <a:r>
              <a:rPr kumimoji="1" lang="zh-CN" altLang="en-US" dirty="0"/>
              <a:t> </a:t>
            </a:r>
            <a:r>
              <a:rPr kumimoji="1" lang="en-US" altLang="zh-CN" dirty="0"/>
              <a:t>Average</a:t>
            </a:r>
            <a:r>
              <a:rPr kumimoji="1" lang="zh-CN" altLang="en-US" dirty="0"/>
              <a:t> </a:t>
            </a:r>
            <a:r>
              <a:rPr kumimoji="1" lang="en-US" altLang="zh-CN" dirty="0" err="1"/>
              <a:t>Percision</a:t>
            </a:r>
            <a:r>
              <a:rPr kumimoji="1" lang="en-US" altLang="zh-CN" dirty="0"/>
              <a:t>, </a:t>
            </a:r>
            <a:r>
              <a:rPr kumimoji="1" lang="en-US" altLang="zh-CN" dirty="0" err="1"/>
              <a:t>mAP</a:t>
            </a:r>
            <a:r>
              <a:rPr kumimoji="1" lang="zh-CN" altLang="en-US" dirty="0"/>
              <a:t>）：多个</a:t>
            </a:r>
            <a:r>
              <a:rPr kumimoji="1" lang="en-US" altLang="zh-CN" dirty="0"/>
              <a:t>AP</a:t>
            </a:r>
            <a:r>
              <a:rPr kumimoji="1" lang="zh-CN" altLang="en-US" dirty="0"/>
              <a:t>的</a:t>
            </a:r>
            <a:r>
              <a:rPr kumimoji="1" lang="zh-CN" altLang="en-US" dirty="0" smtClean="0"/>
              <a:t>平均。</a:t>
            </a:r>
            <a:endParaRPr kumimoji="1" lang="en-US" altLang="zh-CN" dirty="0" smtClean="0"/>
          </a:p>
          <a:p>
            <a:pPr marL="285750" lvl="1" indent="-285750" eaLnBrk="1" hangingPunct="1">
              <a:lnSpc>
                <a:spcPct val="150000"/>
              </a:lnSpc>
              <a:spcBef>
                <a:spcPct val="0"/>
              </a:spcBef>
              <a:buFont typeface="Wingdings" panose="05000000000000000000" pitchFamily="2" charset="2"/>
              <a:buChar char="n"/>
            </a:pPr>
            <a:r>
              <a:rPr kumimoji="1" lang="zh-CN" altLang="en-US" dirty="0" smtClean="0"/>
              <a:t>如：</a:t>
            </a:r>
            <a:r>
              <a:rPr kumimoji="1" lang="zh-CN" altLang="en-US" sz="2800" dirty="0"/>
              <a:t>物体检测中经常用</a:t>
            </a:r>
            <a:r>
              <a:rPr kumimoji="1" lang="en-US" altLang="zh-CN" sz="2800" dirty="0" err="1"/>
              <a:t>mAP</a:t>
            </a:r>
            <a:r>
              <a:rPr kumimoji="1" lang="zh-CN" altLang="en-US" sz="2800" dirty="0"/>
              <a:t>评价模型性能：多个物体类别的</a:t>
            </a:r>
            <a:r>
              <a:rPr kumimoji="1" lang="en-US" altLang="zh-CN" sz="2800" dirty="0"/>
              <a:t>AP</a:t>
            </a:r>
            <a:r>
              <a:rPr kumimoji="1" lang="zh-CN" altLang="en-US" sz="2800" dirty="0"/>
              <a:t>的平均</a:t>
            </a:r>
            <a:endParaRPr kumimoji="1" lang="en-US" altLang="zh-CN" sz="2800" dirty="0"/>
          </a:p>
          <a:p>
            <a:endParaRPr kumimoji="1" lang="en-US" altLang="zh-CN" dirty="0" smtClean="0"/>
          </a:p>
          <a:p>
            <a:endParaRPr kumimoji="1" lang="zh-CN" altLang="en-US" dirty="0"/>
          </a:p>
        </p:txBody>
      </p:sp>
      <p:sp>
        <p:nvSpPr>
          <p:cNvPr id="3" name="标题 2"/>
          <p:cNvSpPr>
            <a:spLocks noGrp="1"/>
          </p:cNvSpPr>
          <p:nvPr>
            <p:ph type="title"/>
          </p:nvPr>
        </p:nvSpPr>
        <p:spPr/>
        <p:txBody>
          <a:bodyPr/>
          <a:lstStyle/>
          <a:p>
            <a:r>
              <a:rPr kumimoji="1" lang="en-US" altLang="zh-CN" dirty="0" err="1" smtClean="0"/>
              <a:t>mAP</a:t>
            </a:r>
            <a:r>
              <a:rPr kumimoji="1" lang="zh-CN" altLang="en-US" dirty="0" smtClean="0"/>
              <a:t>：</a:t>
            </a:r>
            <a:r>
              <a:rPr kumimoji="1" lang="en-US" altLang="zh-CN" dirty="0" smtClean="0"/>
              <a:t>Mean</a:t>
            </a:r>
            <a:r>
              <a:rPr kumimoji="1" lang="zh-CN" altLang="en-US" dirty="0" smtClean="0"/>
              <a:t> </a:t>
            </a:r>
            <a:r>
              <a:rPr kumimoji="1" lang="en-US" altLang="zh-CN" dirty="0" smtClean="0"/>
              <a:t>AP</a:t>
            </a:r>
            <a:endParaRPr kumimoji="1" lang="zh-CN" altLang="en-US" dirty="0"/>
          </a:p>
        </p:txBody>
      </p:sp>
    </p:spTree>
    <p:extLst>
      <p:ext uri="{BB962C8B-B14F-4D97-AF65-F5344CB8AC3E}">
        <p14:creationId xmlns:p14="http://schemas.microsoft.com/office/powerpoint/2010/main" val="34587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zh-CN" altLang="en-US" dirty="0"/>
              <a:t>类似回归模型的性能评价，</a:t>
            </a:r>
            <a:r>
              <a:rPr kumimoji="1" lang="en-US" altLang="zh-CN" dirty="0" err="1"/>
              <a:t>Scikit</a:t>
            </a:r>
            <a:r>
              <a:rPr kumimoji="1" lang="en-US" altLang="zh-CN" dirty="0"/>
              <a:t>-Learn</a:t>
            </a:r>
            <a:r>
              <a:rPr kumimoji="1" lang="zh-CN" altLang="en-US" dirty="0"/>
              <a:t>中对分类模型性能评价提供</a:t>
            </a:r>
            <a:r>
              <a:rPr lang="en-US" altLang="zh-CN" dirty="0"/>
              <a:t>3 </a:t>
            </a:r>
            <a:r>
              <a:rPr lang="zh-CN" altLang="en-US" dirty="0"/>
              <a:t>不同的</a:t>
            </a:r>
            <a:r>
              <a:rPr lang="en-US" altLang="zh-CN" dirty="0"/>
              <a:t> </a:t>
            </a:r>
            <a:r>
              <a:rPr lang="en-US" altLang="zh-CN" dirty="0" smtClean="0"/>
              <a:t>API</a:t>
            </a:r>
          </a:p>
          <a:p>
            <a:pPr lvl="1">
              <a:lnSpc>
                <a:spcPct val="100000"/>
              </a:lnSpc>
            </a:pPr>
            <a:r>
              <a:rPr kumimoji="1" lang="zh-CN" altLang="en-US" sz="2800" dirty="0"/>
              <a:t> </a:t>
            </a:r>
            <a:r>
              <a:rPr lang="en-US" altLang="zh-CN" sz="2800" dirty="0"/>
              <a:t>estimator</a:t>
            </a:r>
            <a:r>
              <a:rPr lang="zh-CN" altLang="en-US" sz="2800" dirty="0"/>
              <a:t>的</a:t>
            </a:r>
            <a:r>
              <a:rPr lang="en-US" altLang="zh-CN" sz="2800" dirty="0"/>
              <a:t>score</a:t>
            </a:r>
            <a:r>
              <a:rPr lang="zh-CN" altLang="en-US" sz="2800" dirty="0"/>
              <a:t>方法：每个学习器都有</a:t>
            </a:r>
            <a:r>
              <a:rPr lang="en-US" altLang="zh-CN" sz="2800" dirty="0"/>
              <a:t>score</a:t>
            </a:r>
            <a:r>
              <a:rPr lang="zh-CN" altLang="en-US" sz="2800" dirty="0"/>
              <a:t>方法，提供一个缺省的评估方法（分类为</a:t>
            </a:r>
            <a:r>
              <a:rPr lang="zh-CN" altLang="en-US" sz="2800" dirty="0">
                <a:solidFill>
                  <a:srgbClr val="C00000"/>
                </a:solidFill>
              </a:rPr>
              <a:t>正确率</a:t>
            </a:r>
            <a:r>
              <a:rPr lang="zh-CN" altLang="en-US" sz="2800" dirty="0" smtClean="0"/>
              <a:t>）</a:t>
            </a:r>
            <a:endParaRPr lang="en-US" altLang="zh-CN" sz="2800" dirty="0" smtClean="0"/>
          </a:p>
          <a:p>
            <a:pPr lvl="1">
              <a:lnSpc>
                <a:spcPct val="100000"/>
              </a:lnSpc>
            </a:pPr>
            <a:r>
              <a:rPr kumimoji="1" lang="zh-CN" altLang="en-US" sz="2800" dirty="0"/>
              <a:t> </a:t>
            </a:r>
            <a:r>
              <a:rPr lang="en-US" altLang="zh-CN" sz="2800" dirty="0"/>
              <a:t>Scoring</a:t>
            </a:r>
            <a:r>
              <a:rPr lang="zh-CN" altLang="en-US" sz="2800" dirty="0"/>
              <a:t>参数：使用交叉验证评估模型的工具有</a:t>
            </a:r>
            <a:r>
              <a:rPr lang="en-US" altLang="zh-CN" sz="2800" dirty="0"/>
              <a:t>Scoring </a:t>
            </a:r>
            <a:r>
              <a:rPr lang="zh-CN" altLang="en-US" sz="2800" dirty="0"/>
              <a:t>参</a:t>
            </a:r>
            <a:r>
              <a:rPr lang="zh-CN" altLang="en-US" sz="2800" dirty="0" smtClean="0"/>
              <a:t>数</a:t>
            </a:r>
            <a:endParaRPr lang="en-US" altLang="zh-CN" sz="2800" dirty="0" smtClean="0"/>
          </a:p>
          <a:p>
            <a:pPr lvl="1">
              <a:lnSpc>
                <a:spcPct val="100000"/>
              </a:lnSpc>
            </a:pPr>
            <a:r>
              <a:rPr kumimoji="1" lang="zh-CN" altLang="en-US" sz="2800" dirty="0"/>
              <a:t> </a:t>
            </a:r>
            <a:r>
              <a:rPr lang="en-US" altLang="zh-CN" sz="2800" dirty="0"/>
              <a:t>Metric</a:t>
            </a:r>
            <a:r>
              <a:rPr lang="zh-CN" altLang="en-US" sz="2800" dirty="0"/>
              <a:t>：</a:t>
            </a:r>
            <a:r>
              <a:rPr lang="en-US" altLang="zh-CN" sz="2800" dirty="0"/>
              <a:t> metrics</a:t>
            </a:r>
            <a:r>
              <a:rPr lang="zh-CN" altLang="en-US" sz="2800" dirty="0"/>
              <a:t>模块实现了一些函数，用来评估预测误差</a:t>
            </a:r>
            <a:endParaRPr kumimoji="1" lang="zh-CN" altLang="en-US" sz="2800" dirty="0"/>
          </a:p>
        </p:txBody>
      </p:sp>
      <p:sp>
        <p:nvSpPr>
          <p:cNvPr id="3" name="标题 2"/>
          <p:cNvSpPr>
            <a:spLocks noGrp="1"/>
          </p:cNvSpPr>
          <p:nvPr>
            <p:ph type="title"/>
          </p:nvPr>
        </p:nvSpPr>
        <p:spPr/>
        <p:txBody>
          <a:bodyPr/>
          <a:lstStyle/>
          <a:p>
            <a:r>
              <a:rPr kumimoji="1" lang="en-US" altLang="zh-CN" dirty="0" err="1"/>
              <a:t>Scikit</a:t>
            </a:r>
            <a:r>
              <a:rPr kumimoji="1" lang="en-US" altLang="zh-CN" dirty="0"/>
              <a:t>-Learn</a:t>
            </a:r>
            <a:r>
              <a:rPr kumimoji="1" lang="zh-CN" altLang="en-US" dirty="0"/>
              <a:t>中分类模型性能评价</a:t>
            </a:r>
          </a:p>
        </p:txBody>
      </p:sp>
    </p:spTree>
    <p:extLst>
      <p:ext uri="{BB962C8B-B14F-4D97-AF65-F5344CB8AC3E}">
        <p14:creationId xmlns:p14="http://schemas.microsoft.com/office/powerpoint/2010/main" val="1288767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a:t> 多类（</a:t>
                </a:r>
                <a:r>
                  <a:rPr lang="en-US" altLang="zh-CN" dirty="0"/>
                  <a:t>Multiclass</a:t>
                </a:r>
                <a:r>
                  <a:rPr lang="zh-CN" altLang="en-US" dirty="0"/>
                  <a:t>）分类：相对于两类（</a:t>
                </a:r>
                <a:r>
                  <a:rPr lang="en-US" altLang="zh-CN" dirty="0"/>
                  <a:t>binary</a:t>
                </a:r>
                <a:r>
                  <a:rPr lang="zh-CN" altLang="en-US" dirty="0"/>
                  <a:t>）分类而言，标签</a:t>
                </a:r>
                <a14:m>
                  <m:oMath xmlns:m="http://schemas.openxmlformats.org/officeDocument/2006/math">
                    <m:r>
                      <a:rPr lang="en-US" altLang="zh-CN" i="1" dirty="0">
                        <a:latin typeface="Cambria Math" charset="0"/>
                      </a:rPr>
                      <m:t>𝑦</m:t>
                    </m:r>
                  </m:oMath>
                </a14:m>
                <a:r>
                  <a:rPr kumimoji="1" lang="zh-CN" altLang="en-US" dirty="0"/>
                  <a:t>的取值有多种，如对水果进行分类，水果</a:t>
                </a:r>
                <a:r>
                  <a:rPr lang="zh-CN" altLang="en-US" dirty="0"/>
                  <a:t>可能</a:t>
                </a:r>
                <a:r>
                  <a:rPr lang="zh-CN" altLang="en-US" dirty="0"/>
                  <a:t>是橙子、苹果或</a:t>
                </a:r>
                <a:r>
                  <a:rPr lang="zh-CN" altLang="en-US" dirty="0"/>
                  <a:t>梨。</a:t>
                </a:r>
                <a:r>
                  <a:rPr lang="zh-CN" altLang="en-US" dirty="0"/>
                  <a:t>多类分类的假设是，每个样本被分配到一个和唯一一个标签：一个水果可以是苹果或梨，但不是同时两</a:t>
                </a:r>
                <a:r>
                  <a:rPr lang="zh-CN" altLang="en-US" dirty="0" smtClean="0"/>
                  <a:t>个。</a:t>
                </a:r>
                <a:endParaRPr lang="en-US" altLang="zh-CN" dirty="0" smtClean="0"/>
              </a:p>
              <a:p>
                <a:pPr>
                  <a:lnSpc>
                    <a:spcPct val="100000"/>
                  </a:lnSpc>
                </a:pPr>
                <a:r>
                  <a:rPr lang="zh-CN" altLang="en-US" dirty="0"/>
                  <a:t>多标签（</a:t>
                </a:r>
                <a:r>
                  <a:rPr lang="en-US" altLang="zh-CN" dirty="0" err="1"/>
                  <a:t>Multilabel</a:t>
                </a:r>
                <a:r>
                  <a:rPr lang="zh-CN" altLang="en-US" dirty="0"/>
                  <a:t>）分类：给每个样本分配一套目标标签，这些标签不相互排斥（类似物体属性，可以有多种属性）。例如与文档相关的主题，文本可能同时是关于宗教、政治、金融或教育的，或着不属于这些</a:t>
                </a:r>
                <a:r>
                  <a:rPr lang="zh-CN" altLang="en-US" dirty="0" smtClean="0"/>
                  <a:t>主题。</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r="-147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多分类与多标签</a:t>
            </a:r>
          </a:p>
        </p:txBody>
      </p:sp>
    </p:spTree>
    <p:extLst>
      <p:ext uri="{BB962C8B-B14F-4D97-AF65-F5344CB8AC3E}">
        <p14:creationId xmlns:p14="http://schemas.microsoft.com/office/powerpoint/2010/main" val="848856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a:t>只能用于两类</a:t>
            </a:r>
            <a:r>
              <a:rPr kumimoji="1" lang="zh-CN" altLang="en-US" dirty="0" smtClean="0"/>
              <a:t>分类</a:t>
            </a:r>
            <a:endParaRPr kumimoji="1" lang="en-US" altLang="zh-CN" dirty="0" smtClean="0"/>
          </a:p>
          <a:p>
            <a:endParaRPr kumimoji="1" lang="en-US" altLang="zh-CN" dirty="0"/>
          </a:p>
          <a:p>
            <a:endParaRPr kumimoji="1" lang="en-US" altLang="zh-CN" dirty="0" smtClean="0"/>
          </a:p>
          <a:p>
            <a:endParaRPr kumimoji="1" lang="en-US" altLang="zh-CN" dirty="0"/>
          </a:p>
          <a:p>
            <a:r>
              <a:rPr kumimoji="1" lang="zh-CN" altLang="en-US" dirty="0"/>
              <a:t>亦可用于</a:t>
            </a:r>
            <a:r>
              <a:rPr lang="zh-CN" altLang="en-US" dirty="0"/>
              <a:t>多类分类</a:t>
            </a:r>
            <a:endParaRPr kumimoji="1" lang="zh-CN" altLang="en-US" dirty="0"/>
          </a:p>
        </p:txBody>
      </p:sp>
      <p:sp>
        <p:nvSpPr>
          <p:cNvPr id="3" name="标题 2"/>
          <p:cNvSpPr>
            <a:spLocks noGrp="1"/>
          </p:cNvSpPr>
          <p:nvPr>
            <p:ph type="title"/>
          </p:nvPr>
        </p:nvSpPr>
        <p:spPr/>
        <p:txBody>
          <a:bodyPr/>
          <a:lstStyle/>
          <a:p>
            <a:r>
              <a:rPr kumimoji="1" lang="en-US" altLang="zh-CN" dirty="0" err="1"/>
              <a:t>Scikit</a:t>
            </a:r>
            <a:r>
              <a:rPr kumimoji="1" lang="en-US" altLang="zh-CN" dirty="0"/>
              <a:t>-Learn</a:t>
            </a:r>
            <a:r>
              <a:rPr kumimoji="1" lang="zh-CN" altLang="en-US" dirty="0"/>
              <a:t>中</a:t>
            </a:r>
            <a:r>
              <a:rPr kumimoji="1" lang="en-US" altLang="zh-CN" dirty="0">
                <a:latin typeface="Microsoft YaHei" charset="-122"/>
                <a:ea typeface="Microsoft YaHei" charset="-122"/>
                <a:cs typeface="Microsoft YaHei" charset="-122"/>
              </a:rPr>
              <a:t>metrics</a:t>
            </a:r>
            <a:r>
              <a:rPr kumimoji="1" lang="zh-CN" altLang="en-US" dirty="0"/>
              <a:t>的分类模型评价指标</a:t>
            </a:r>
            <a:endParaRPr kumimoji="1"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262460651"/>
              </p:ext>
            </p:extLst>
          </p:nvPr>
        </p:nvGraphicFramePr>
        <p:xfrm>
          <a:off x="990278" y="2046056"/>
          <a:ext cx="10942472" cy="1085623"/>
        </p:xfrm>
        <a:graphic>
          <a:graphicData uri="http://schemas.openxmlformats.org/drawingml/2006/table">
            <a:tbl>
              <a:tblPr/>
              <a:tblGrid>
                <a:gridCol w="4866216"/>
                <a:gridCol w="6076256"/>
              </a:tblGrid>
              <a:tr h="418450">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2" tooltip="sklearn.metrics.precision_recall_curve"/>
                        </a:rPr>
                        <a:t>precision_recall_curve</a:t>
                      </a:r>
                      <a:r>
                        <a:rPr lang="en-US" sz="1800" dirty="0">
                          <a:effectLst/>
                          <a:latin typeface="Microsoft YaHei" charset="-122"/>
                          <a:ea typeface="Microsoft YaHei" charset="-122"/>
                          <a:cs typeface="Microsoft YaHei" charset="-122"/>
                        </a:rPr>
                        <a:t>(</a:t>
                      </a:r>
                      <a:r>
                        <a:rPr lang="en-US" sz="1800" dirty="0" err="1">
                          <a:effectLst/>
                          <a:latin typeface="Microsoft YaHei" charset="-122"/>
                          <a:ea typeface="Microsoft YaHei" charset="-122"/>
                          <a:cs typeface="Microsoft YaHei" charset="-122"/>
                        </a:rPr>
                        <a:t>y_true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probas_pred</a:t>
                      </a:r>
                      <a:r>
                        <a:rPr lang="en-US" sz="1800" dirty="0">
                          <a:effectLst/>
                          <a:latin typeface="Microsoft YaHei" charset="-122"/>
                          <a:ea typeface="Microsoft YaHei" charset="-122"/>
                          <a:cs typeface="Microsoft YaHei" charset="-122"/>
                        </a:rPr>
                        <a:t>)</a:t>
                      </a:r>
                    </a:p>
                  </a:txBody>
                  <a:tcPr marL="42333" marR="67733" marT="8467" marB="8467"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zh-CN" altLang="en-US" sz="1800" dirty="0" smtClean="0">
                          <a:effectLst/>
                          <a:latin typeface="Microsoft YaHei" charset="-122"/>
                          <a:ea typeface="Microsoft YaHei" charset="-122"/>
                          <a:cs typeface="Microsoft YaHei" charset="-122"/>
                        </a:rPr>
                        <a:t>计算不同概率阈值对应的</a:t>
                      </a:r>
                      <a:r>
                        <a:rPr lang="en-US" altLang="zh-CN" sz="1800" dirty="0" smtClean="0">
                          <a:effectLst/>
                          <a:latin typeface="Microsoft YaHei" charset="-122"/>
                          <a:ea typeface="Microsoft YaHei" charset="-122"/>
                          <a:cs typeface="Microsoft YaHei" charset="-122"/>
                        </a:rPr>
                        <a:t>precision-recall</a:t>
                      </a:r>
                      <a:r>
                        <a:rPr lang="zh-CN" altLang="en-US" sz="1800" dirty="0" smtClean="0">
                          <a:effectLst/>
                          <a:latin typeface="Microsoft YaHei" charset="-122"/>
                          <a:ea typeface="Microsoft YaHei" charset="-122"/>
                          <a:cs typeface="Microsoft YaHei" charset="-122"/>
                        </a:rPr>
                        <a:t>对</a:t>
                      </a:r>
                      <a:endParaRPr lang="en-US" sz="1800" dirty="0">
                        <a:effectLst/>
                        <a:latin typeface="Microsoft YaHei" charset="-122"/>
                        <a:ea typeface="Microsoft YaHei" charset="-122"/>
                        <a:cs typeface="Microsoft YaHei" charset="-122"/>
                      </a:endParaRPr>
                    </a:p>
                  </a:txBody>
                  <a:tcPr marL="42333" marR="67733" marT="8467" marB="8467"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r>
              <a:tr h="667173">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3" tooltip="sklearn.metrics.roc_curve"/>
                        </a:rPr>
                        <a:t>roc_curve</a:t>
                      </a:r>
                      <a:r>
                        <a:rPr lang="en-US" sz="1800" dirty="0">
                          <a:effectLst/>
                          <a:latin typeface="Microsoft YaHei" charset="-122"/>
                          <a:ea typeface="Microsoft YaHei" charset="-122"/>
                          <a:cs typeface="Microsoft YaHei" charset="-122"/>
                        </a:rPr>
                        <a:t>(</a:t>
                      </a:r>
                      <a:r>
                        <a:rPr lang="en-US" sz="1800" dirty="0" err="1">
                          <a:effectLst/>
                          <a:latin typeface="Microsoft YaHei" charset="-122"/>
                          <a:ea typeface="Microsoft YaHei" charset="-122"/>
                          <a:cs typeface="Microsoft YaHei" charset="-122"/>
                        </a:rPr>
                        <a:t>y_true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y_score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pos_label</a:t>
                      </a:r>
                      <a:r>
                        <a:rPr lang="en-US" sz="1800" dirty="0">
                          <a:effectLst/>
                          <a:latin typeface="Microsoft YaHei" charset="-122"/>
                          <a:ea typeface="Microsoft YaHei" charset="-122"/>
                          <a:cs typeface="Microsoft YaHei" charset="-122"/>
                        </a:rPr>
                        <a:t>, …])</a:t>
                      </a:r>
                    </a:p>
                  </a:txBody>
                  <a:tcPr marL="42333" marR="67733" marT="8467" marB="8467"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effectLst/>
                          <a:latin typeface="Microsoft YaHei" charset="-122"/>
                          <a:ea typeface="Microsoft YaHei" charset="-122"/>
                          <a:cs typeface="Microsoft YaHei" charset="-122"/>
                        </a:rPr>
                        <a:t>计算</a:t>
                      </a:r>
                      <a:r>
                        <a:rPr lang="zh-CN" altLang="en-US"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收器操作特性</a:t>
                      </a:r>
                      <a:r>
                        <a:rPr lang="en-US" altLang="zh-CN" sz="1800" dirty="0" smtClean="0">
                          <a:effectLst/>
                          <a:latin typeface="Microsoft YaHei" charset="-122"/>
                          <a:ea typeface="Microsoft YaHei" charset="-122"/>
                          <a:cs typeface="Microsoft YaHei" charset="-122"/>
                        </a:rPr>
                        <a:t>(ROC)</a:t>
                      </a:r>
                      <a:r>
                        <a:rPr lang="zh-CN" altLang="en-US"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曲线</a:t>
                      </a:r>
                      <a:endParaRPr lang="en-US" sz="1800" dirty="0">
                        <a:effectLst/>
                        <a:latin typeface="Microsoft YaHei" charset="-122"/>
                        <a:ea typeface="Microsoft YaHei" charset="-122"/>
                        <a:cs typeface="Microsoft YaHei" charset="-122"/>
                      </a:endParaRPr>
                    </a:p>
                  </a:txBody>
                  <a:tcPr marL="42333" marR="67733" marT="8467" marB="8467"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758425858"/>
              </p:ext>
            </p:extLst>
          </p:nvPr>
        </p:nvGraphicFramePr>
        <p:xfrm>
          <a:off x="975114" y="4600952"/>
          <a:ext cx="10972800" cy="1422400"/>
        </p:xfrm>
        <a:graphic>
          <a:graphicData uri="http://schemas.openxmlformats.org/drawingml/2006/table">
            <a:tbl>
              <a:tblPr/>
              <a:tblGrid>
                <a:gridCol w="5544616"/>
                <a:gridCol w="5428184"/>
              </a:tblGrid>
              <a:tr h="0">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4" tooltip="sklearn.metrics.cohen_kappa_score"/>
                        </a:rPr>
                        <a:t>cohen_kappa_score</a:t>
                      </a:r>
                      <a:r>
                        <a:rPr lang="en-US" sz="1800" dirty="0">
                          <a:effectLst/>
                          <a:latin typeface="Microsoft YaHei" charset="-122"/>
                          <a:ea typeface="Microsoft YaHei" charset="-122"/>
                          <a:cs typeface="Microsoft YaHei" charset="-122"/>
                        </a:rPr>
                        <a:t>(y1, y2[, labels, weights, …])</a:t>
                      </a: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altLang="zh-CN"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Kappa</a:t>
                      </a:r>
                      <a:r>
                        <a:rPr lang="zh-CN" altLang="en-US"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分数（</a:t>
                      </a:r>
                      <a:r>
                        <a:rPr lang="en-US" altLang="zh-CN"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hlinkClick r:id="rId5"/>
                        </a:rPr>
                        <a:t>Cohen‘s kappa</a:t>
                      </a:r>
                      <a:r>
                        <a:rPr lang="zh-CN" altLang="en-US"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）：衡量两种标注结果的吻合程度</a:t>
                      </a:r>
                      <a:endParaRPr lang="en-US" sz="1800" dirty="0">
                        <a:effectLst/>
                        <a:latin typeface="Microsoft YaHei" charset="-122"/>
                        <a:ea typeface="Microsoft YaHei" charset="-122"/>
                        <a:cs typeface="Microsoft YaHei" charset="-122"/>
                      </a:endParaRP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r>
              <a:tr h="0">
                <a:tc>
                  <a:txBody>
                    <a:bodyPr/>
                    <a:lstStyle/>
                    <a:p>
                      <a:pPr algn="l"/>
                      <a:r>
                        <a:rPr lang="es-ES_tradnl" sz="1800" u="none" strike="noStrike" dirty="0">
                          <a:solidFill>
                            <a:srgbClr val="2878A2"/>
                          </a:solidFill>
                          <a:effectLst/>
                          <a:latin typeface="Microsoft YaHei" charset="-122"/>
                          <a:ea typeface="Microsoft YaHei" charset="-122"/>
                          <a:cs typeface="Microsoft YaHei" charset="-122"/>
                          <a:hlinkClick r:id="rId6" tooltip="sklearn.metrics.confusion_matrix"/>
                        </a:rPr>
                        <a:t>confusion_matrix</a:t>
                      </a:r>
                      <a:r>
                        <a:rPr lang="es-ES_tradnl" sz="1800" dirty="0">
                          <a:effectLst/>
                          <a:latin typeface="Microsoft YaHei" charset="-122"/>
                          <a:ea typeface="Microsoft YaHei" charset="-122"/>
                          <a:cs typeface="Microsoft YaHei" charset="-122"/>
                        </a:rPr>
                        <a:t>(</a:t>
                      </a:r>
                      <a:r>
                        <a:rPr lang="es-ES_tradnl" sz="1800" dirty="0" err="1">
                          <a:effectLst/>
                          <a:latin typeface="Microsoft YaHei" charset="-122"/>
                          <a:ea typeface="Microsoft YaHei" charset="-122"/>
                          <a:cs typeface="Microsoft YaHei" charset="-122"/>
                        </a:rPr>
                        <a:t>y_true</a:t>
                      </a:r>
                      <a:r>
                        <a:rPr lang="es-ES_tradnl" sz="1800" dirty="0">
                          <a:effectLst/>
                          <a:latin typeface="Microsoft YaHei" charset="-122"/>
                          <a:ea typeface="Microsoft YaHei" charset="-122"/>
                          <a:cs typeface="Microsoft YaHei" charset="-122"/>
                        </a:rPr>
                        <a:t>, </a:t>
                      </a:r>
                      <a:r>
                        <a:rPr lang="es-ES_tradnl" sz="1800" dirty="0" err="1">
                          <a:effectLst/>
                          <a:latin typeface="Microsoft YaHei" charset="-122"/>
                          <a:ea typeface="Microsoft YaHei" charset="-122"/>
                          <a:cs typeface="Microsoft YaHei" charset="-122"/>
                        </a:rPr>
                        <a:t>y_pred</a:t>
                      </a:r>
                      <a:r>
                        <a:rPr lang="es-ES_tradnl" sz="1800" dirty="0">
                          <a:effectLst/>
                          <a:latin typeface="Microsoft YaHei" charset="-122"/>
                          <a:ea typeface="Microsoft YaHei" charset="-122"/>
                          <a:cs typeface="Microsoft YaHei" charset="-122"/>
                        </a:rPr>
                        <a:t>[, </a:t>
                      </a:r>
                      <a:r>
                        <a:rPr lang="es-ES_tradnl" sz="1800" dirty="0" err="1">
                          <a:effectLst/>
                          <a:latin typeface="Microsoft YaHei" charset="-122"/>
                          <a:ea typeface="Microsoft YaHei" charset="-122"/>
                          <a:cs typeface="Microsoft YaHei" charset="-122"/>
                        </a:rPr>
                        <a:t>labels</a:t>
                      </a:r>
                      <a:r>
                        <a:rPr lang="es-ES_tradnl" sz="1800" dirty="0">
                          <a:effectLst/>
                          <a:latin typeface="Microsoft YaHei" charset="-122"/>
                          <a:ea typeface="Microsoft YaHei" charset="-122"/>
                          <a:cs typeface="Microsoft YaHei" charset="-122"/>
                        </a:rPr>
                        <a:t>, …])</a:t>
                      </a: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zh-CN" altLang="en-US" sz="1800" dirty="0" smtClean="0">
                          <a:effectLst/>
                          <a:latin typeface="Microsoft YaHei" charset="-122"/>
                          <a:ea typeface="Microsoft YaHei" charset="-122"/>
                          <a:cs typeface="Microsoft YaHei" charset="-122"/>
                        </a:rPr>
                        <a:t>计算混淆矩阵</a:t>
                      </a:r>
                      <a:endParaRPr lang="en-US" sz="1800" dirty="0">
                        <a:effectLst/>
                        <a:latin typeface="Microsoft YaHei" charset="-122"/>
                        <a:ea typeface="Microsoft YaHei" charset="-122"/>
                        <a:cs typeface="Microsoft YaHei" charset="-122"/>
                      </a:endParaRP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r>
              <a:tr h="0">
                <a:tc>
                  <a:txBody>
                    <a:bodyPr/>
                    <a:lstStyle/>
                    <a:p>
                      <a:pPr algn="l"/>
                      <a:r>
                        <a:rPr lang="sk-SK" sz="1800" u="none" strike="noStrike">
                          <a:solidFill>
                            <a:srgbClr val="2878A2"/>
                          </a:solidFill>
                          <a:effectLst/>
                          <a:latin typeface="Microsoft YaHei" charset="-122"/>
                          <a:ea typeface="Microsoft YaHei" charset="-122"/>
                          <a:cs typeface="Microsoft YaHei" charset="-122"/>
                          <a:hlinkClick r:id="rId7" tooltip="sklearn.metrics.hinge_loss"/>
                        </a:rPr>
                        <a:t>hinge_loss</a:t>
                      </a:r>
                      <a:r>
                        <a:rPr lang="sk-SK" sz="1800">
                          <a:effectLst/>
                          <a:latin typeface="Microsoft YaHei" charset="-122"/>
                          <a:ea typeface="Microsoft YaHei" charset="-122"/>
                          <a:cs typeface="Microsoft YaHei" charset="-122"/>
                        </a:rPr>
                        <a:t>(y_true, pred_decision[, labels, …])</a:t>
                      </a: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zh-CN" altLang="en-US" sz="1800" dirty="0" smtClean="0">
                          <a:effectLst/>
                          <a:latin typeface="Microsoft YaHei" charset="-122"/>
                          <a:ea typeface="Microsoft YaHei" charset="-122"/>
                          <a:cs typeface="Microsoft YaHei" charset="-122"/>
                        </a:rPr>
                        <a:t>平均合页损失（非正则的）</a:t>
                      </a:r>
                      <a:endParaRPr lang="en-US" sz="1800" dirty="0">
                        <a:effectLst/>
                        <a:latin typeface="Microsoft YaHei" charset="-122"/>
                        <a:ea typeface="Microsoft YaHei" charset="-122"/>
                        <a:cs typeface="Microsoft YaHei" charset="-122"/>
                      </a:endParaRP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r>
              <a:tr h="0">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8" tooltip="sklearn.metrics.matthews_corrcoef"/>
                        </a:rPr>
                        <a:t>matthews_corrcoef</a:t>
                      </a:r>
                      <a:r>
                        <a:rPr lang="en-US" sz="1800">
                          <a:effectLst/>
                          <a:latin typeface="Microsoft YaHei" charset="-122"/>
                          <a:ea typeface="Microsoft YaHei" charset="-122"/>
                          <a:cs typeface="Microsoft YaHei" charset="-122"/>
                        </a:rPr>
                        <a:t>(y_true, y_pred[, …])</a:t>
                      </a: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zh-CN" altLang="en-US" sz="1800" dirty="0" smtClean="0">
                          <a:effectLst/>
                          <a:latin typeface="Microsoft YaHei" charset="-122"/>
                          <a:ea typeface="Microsoft YaHei" charset="-122"/>
                          <a:cs typeface="Microsoft YaHei" charset="-122"/>
                        </a:rPr>
                        <a:t>计算</a:t>
                      </a:r>
                      <a:r>
                        <a:rPr lang="en-US" sz="1800" dirty="0" smtClean="0">
                          <a:effectLst/>
                          <a:latin typeface="Microsoft YaHei" charset="-122"/>
                          <a:ea typeface="Microsoft YaHei" charset="-122"/>
                          <a:cs typeface="Microsoft YaHei" charset="-122"/>
                        </a:rPr>
                        <a:t>Matthews</a:t>
                      </a:r>
                      <a:r>
                        <a:rPr lang="zh-CN" altLang="en-US" sz="1800" dirty="0" smtClean="0">
                          <a:effectLst/>
                          <a:latin typeface="Microsoft YaHei" charset="-122"/>
                          <a:ea typeface="Microsoft YaHei" charset="-122"/>
                          <a:cs typeface="Microsoft YaHei" charset="-122"/>
                        </a:rPr>
                        <a:t>相关系数</a:t>
                      </a:r>
                      <a:r>
                        <a:rPr lang="en-US" sz="1800" dirty="0" smtClean="0">
                          <a:effectLst/>
                          <a:latin typeface="Microsoft YaHei" charset="-122"/>
                          <a:ea typeface="Microsoft YaHei" charset="-122"/>
                          <a:cs typeface="Microsoft YaHei" charset="-122"/>
                        </a:rPr>
                        <a:t> (MCC</a:t>
                      </a:r>
                      <a:r>
                        <a:rPr lang="en-US" sz="1800" dirty="0">
                          <a:effectLst/>
                          <a:latin typeface="Microsoft YaHei" charset="-122"/>
                          <a:ea typeface="Microsoft YaHei" charset="-122"/>
                          <a:cs typeface="Microsoft YaHei" charset="-122"/>
                        </a:rPr>
                        <a:t>)</a:t>
                      </a: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r>
            </a:tbl>
          </a:graphicData>
        </a:graphic>
      </p:graphicFrame>
    </p:spTree>
    <p:extLst>
      <p:ext uri="{BB962C8B-B14F-4D97-AF65-F5344CB8AC3E}">
        <p14:creationId xmlns:p14="http://schemas.microsoft.com/office/powerpoint/2010/main" val="1097335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54037" y="665902"/>
            <a:ext cx="10752465" cy="5237271"/>
          </a:xfrm>
        </p:spPr>
        <p:txBody>
          <a:bodyPr/>
          <a:lstStyle/>
          <a:p>
            <a:r>
              <a:rPr kumimoji="1" lang="zh-CN" altLang="en-US"/>
              <a:t>可用于多标签</a:t>
            </a:r>
            <a:endParaRPr kumimoji="1" lang="zh-CN" altLang="en-US" dirty="0"/>
          </a:p>
        </p:txBody>
      </p:sp>
      <p:sp>
        <p:nvSpPr>
          <p:cNvPr id="3" name="标题 2"/>
          <p:cNvSpPr>
            <a:spLocks noGrp="1"/>
          </p:cNvSpPr>
          <p:nvPr>
            <p:ph type="title"/>
          </p:nvPr>
        </p:nvSpPr>
        <p:spPr/>
        <p:txBody>
          <a:bodyPr/>
          <a:lstStyle/>
          <a:p>
            <a:endParaRPr kumimoji="1"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1226147816"/>
              </p:ext>
            </p:extLst>
          </p:nvPr>
        </p:nvGraphicFramePr>
        <p:xfrm>
          <a:off x="689703" y="1401084"/>
          <a:ext cx="10812593" cy="5456916"/>
        </p:xfrm>
        <a:graphic>
          <a:graphicData uri="http://schemas.openxmlformats.org/drawingml/2006/table">
            <a:tbl>
              <a:tblPr/>
              <a:tblGrid>
                <a:gridCol w="6349147"/>
                <a:gridCol w="4463446"/>
              </a:tblGrid>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2" tooltip="sklearn.metrics.accuracy_score"/>
                        </a:rPr>
                        <a:t>accuracy_score</a:t>
                      </a:r>
                      <a:r>
                        <a:rPr lang="en-US" sz="1800">
                          <a:effectLst/>
                          <a:latin typeface="Microsoft YaHei" charset="-122"/>
                          <a:ea typeface="Microsoft YaHei" charset="-122"/>
                          <a:cs typeface="Microsoft YaHei" charset="-122"/>
                        </a:rPr>
                        <a:t>(y_true, y_pred[, normalize,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zh-CN" altLang="en-US" sz="1800" dirty="0" smtClean="0">
                          <a:effectLst/>
                          <a:latin typeface="Microsoft YaHei" charset="-122"/>
                          <a:ea typeface="Microsoft YaHei" charset="-122"/>
                          <a:cs typeface="Microsoft YaHei" charset="-122"/>
                        </a:rPr>
                        <a:t>正确率</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3" tooltip="sklearn.metrics.classification_report"/>
                        </a:rPr>
                        <a:t>classification_report</a:t>
                      </a:r>
                      <a:r>
                        <a:rPr lang="en-US" sz="1800">
                          <a:effectLst/>
                          <a:latin typeface="Microsoft YaHei" charset="-122"/>
                          <a:ea typeface="Microsoft YaHei" charset="-122"/>
                          <a:cs typeface="Microsoft YaHei" charset="-122"/>
                        </a:rPr>
                        <a:t>(y_true, y_pred[,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zh-CN" altLang="en-US" sz="1800" dirty="0" smtClean="0">
                          <a:effectLst/>
                          <a:latin typeface="Microsoft YaHei" charset="-122"/>
                          <a:ea typeface="Microsoft YaHei" charset="-122"/>
                          <a:cs typeface="Microsoft YaHei" charset="-122"/>
                        </a:rPr>
                        <a:t>创建一个包含主要分类评价指标的文本报告</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4" tooltip="sklearn.metrics.f1_score"/>
                        </a:rPr>
                        <a:t>f1_score</a:t>
                      </a:r>
                      <a:r>
                        <a:rPr lang="en-US" sz="1800">
                          <a:effectLst/>
                          <a:latin typeface="Microsoft YaHei" charset="-122"/>
                          <a:ea typeface="Microsoft YaHei" charset="-122"/>
                          <a:cs typeface="Microsoft YaHei" charset="-122"/>
                        </a:rPr>
                        <a:t>(y_true, y_pred[, labels,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altLang="zh-CN" sz="1800" dirty="0" smtClean="0">
                          <a:effectLst/>
                          <a:latin typeface="Microsoft YaHei" charset="-122"/>
                          <a:ea typeface="Microsoft YaHei" charset="-122"/>
                          <a:cs typeface="Microsoft YaHei" charset="-122"/>
                        </a:rPr>
                        <a:t>F1</a:t>
                      </a:r>
                      <a:r>
                        <a:rPr lang="zh-CN" altLang="en-US" sz="1800" dirty="0" smtClean="0">
                          <a:effectLst/>
                          <a:latin typeface="Microsoft YaHei" charset="-122"/>
                          <a:ea typeface="Microsoft YaHei" charset="-122"/>
                          <a:cs typeface="Microsoft YaHei" charset="-122"/>
                        </a:rPr>
                        <a:t>分数</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r>
              <a:tr h="464232">
                <a:tc>
                  <a:txBody>
                    <a:bodyPr/>
                    <a:lstStyle/>
                    <a:p>
                      <a:pPr algn="l"/>
                      <a:r>
                        <a:rPr lang="sk-SK" sz="1800" u="none" strike="noStrike">
                          <a:solidFill>
                            <a:srgbClr val="2878A2"/>
                          </a:solidFill>
                          <a:effectLst/>
                          <a:latin typeface="Microsoft YaHei" charset="-122"/>
                          <a:ea typeface="Microsoft YaHei" charset="-122"/>
                          <a:cs typeface="Microsoft YaHei" charset="-122"/>
                          <a:hlinkClick r:id="rId5" tooltip="sklearn.metrics.fbeta_score"/>
                        </a:rPr>
                        <a:t>fbeta_score</a:t>
                      </a:r>
                      <a:r>
                        <a:rPr lang="sk-SK" sz="1800">
                          <a:effectLst/>
                          <a:latin typeface="Microsoft YaHei" charset="-122"/>
                          <a:ea typeface="Microsoft YaHei" charset="-122"/>
                          <a:cs typeface="Microsoft YaHei" charset="-122"/>
                        </a:rPr>
                        <a:t>(y_true, y_pred, beta[, labels,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dirty="0" smtClean="0">
                          <a:effectLst/>
                          <a:latin typeface="Microsoft YaHei" charset="-122"/>
                          <a:ea typeface="Microsoft YaHei" charset="-122"/>
                          <a:cs typeface="Microsoft YaHei" charset="-122"/>
                        </a:rPr>
                        <a:t>F-beta </a:t>
                      </a:r>
                      <a:r>
                        <a:rPr lang="zh-CN" altLang="en-US" sz="1800" dirty="0" smtClean="0">
                          <a:effectLst/>
                          <a:latin typeface="Microsoft YaHei" charset="-122"/>
                          <a:ea typeface="Microsoft YaHei" charset="-122"/>
                          <a:cs typeface="Microsoft YaHei" charset="-122"/>
                        </a:rPr>
                        <a:t>分数</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r>
              <a:tr h="66335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6" tooltip="sklearn.metrics.hamming_loss"/>
                        </a:rPr>
                        <a:t>hamming_loss</a:t>
                      </a:r>
                      <a:r>
                        <a:rPr lang="en-US" sz="1800">
                          <a:effectLst/>
                          <a:latin typeface="Microsoft YaHei" charset="-122"/>
                          <a:ea typeface="Microsoft YaHei" charset="-122"/>
                          <a:cs typeface="Microsoft YaHei" charset="-122"/>
                        </a:rPr>
                        <a:t>(y_true, y_pred[, labels,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zh-CN" altLang="en-US" sz="1800" dirty="0" smtClean="0">
                          <a:effectLst/>
                          <a:latin typeface="Microsoft YaHei" charset="-122"/>
                          <a:ea typeface="Microsoft YaHei" charset="-122"/>
                          <a:cs typeface="Microsoft YaHei" charset="-122"/>
                        </a:rPr>
                        <a:t>平均</a:t>
                      </a:r>
                      <a:r>
                        <a:rPr lang="en-US" sz="1800" dirty="0" smtClean="0">
                          <a:effectLst/>
                          <a:latin typeface="Microsoft YaHei" charset="-122"/>
                          <a:ea typeface="Microsoft YaHei" charset="-122"/>
                          <a:cs typeface="Microsoft YaHei" charset="-122"/>
                        </a:rPr>
                        <a:t>Hamming</a:t>
                      </a:r>
                      <a:r>
                        <a:rPr lang="zh-CN" altLang="en-US" sz="1800" dirty="0" smtClean="0">
                          <a:effectLst/>
                          <a:latin typeface="Microsoft YaHei" charset="-122"/>
                          <a:ea typeface="Microsoft YaHei" charset="-122"/>
                          <a:cs typeface="Microsoft YaHei" charset="-122"/>
                        </a:rPr>
                        <a:t>损失</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7" tooltip="sklearn.metrics.jaccard_similarity_score"/>
                        </a:rPr>
                        <a:t>jaccard_similarity_score</a:t>
                      </a:r>
                      <a:r>
                        <a:rPr lang="en-US" sz="1800">
                          <a:effectLst/>
                          <a:latin typeface="Microsoft YaHei" charset="-122"/>
                          <a:ea typeface="Microsoft YaHei" charset="-122"/>
                          <a:cs typeface="Microsoft YaHei" charset="-122"/>
                        </a:rPr>
                        <a:t>(y_true, y_pred[,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dirty="0" err="1" smtClean="0">
                          <a:effectLst/>
                          <a:latin typeface="Microsoft YaHei" charset="-122"/>
                          <a:ea typeface="Microsoft YaHei" charset="-122"/>
                          <a:cs typeface="Microsoft YaHei" charset="-122"/>
                        </a:rPr>
                        <a:t>Jaccard</a:t>
                      </a:r>
                      <a:r>
                        <a:rPr lang="zh-CN" altLang="en-US" sz="1800" dirty="0" smtClean="0">
                          <a:effectLst/>
                          <a:latin typeface="Microsoft YaHei" charset="-122"/>
                          <a:ea typeface="Microsoft YaHei" charset="-122"/>
                          <a:cs typeface="Microsoft YaHei" charset="-122"/>
                        </a:rPr>
                        <a:t>相似度分数</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8" tooltip="sklearn.metrics.log_loss"/>
                        </a:rPr>
                        <a:t>log_loss</a:t>
                      </a:r>
                      <a:r>
                        <a:rPr lang="en-US" sz="1800">
                          <a:effectLst/>
                          <a:latin typeface="Microsoft YaHei" charset="-122"/>
                          <a:ea typeface="Microsoft YaHei" charset="-122"/>
                          <a:cs typeface="Microsoft YaHei" charset="-122"/>
                        </a:rPr>
                        <a:t>(y_true, y_pred[, eps, normalize,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dirty="0" err="1" smtClean="0">
                          <a:effectLst/>
                          <a:latin typeface="Microsoft YaHei" charset="-122"/>
                          <a:ea typeface="Microsoft YaHei" charset="-122"/>
                          <a:cs typeface="Microsoft YaHei" charset="-122"/>
                        </a:rPr>
                        <a:t>Logloss</a:t>
                      </a:r>
                      <a:r>
                        <a:rPr lang="zh-CN" altLang="en-US" sz="1800" dirty="0" smtClean="0">
                          <a:effectLst/>
                          <a:latin typeface="Microsoft YaHei" charset="-122"/>
                          <a:ea typeface="Microsoft YaHei" charset="-122"/>
                          <a:cs typeface="Microsoft YaHei" charset="-122"/>
                        </a:rPr>
                        <a:t>，</a:t>
                      </a:r>
                      <a:r>
                        <a:rPr lang="en-US" sz="1800" dirty="0" smtClean="0">
                          <a:effectLst/>
                          <a:latin typeface="Microsoft YaHei" charset="-122"/>
                          <a:ea typeface="Microsoft YaHei" charset="-122"/>
                          <a:cs typeface="Microsoft YaHei" charset="-122"/>
                        </a:rPr>
                        <a:t>logistic</a:t>
                      </a:r>
                      <a:r>
                        <a:rPr lang="zh-CN" altLang="en-US" sz="1800" dirty="0" smtClean="0">
                          <a:effectLst/>
                          <a:latin typeface="Microsoft YaHei" charset="-122"/>
                          <a:ea typeface="Microsoft YaHei" charset="-122"/>
                          <a:cs typeface="Microsoft YaHei" charset="-122"/>
                        </a:rPr>
                        <a:t>损失或交叉熵损失</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r>
              <a:tr h="615476">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9" tooltip="sklearn.metrics.precision_recall_fscore_support"/>
                        </a:rPr>
                        <a:t>precision_recall_fscore_support</a:t>
                      </a:r>
                      <a:r>
                        <a:rPr lang="en-US" sz="1800">
                          <a:effectLst/>
                          <a:latin typeface="Microsoft YaHei" charset="-122"/>
                          <a:ea typeface="Microsoft YaHei" charset="-122"/>
                          <a:cs typeface="Microsoft YaHei" charset="-122"/>
                        </a:rPr>
                        <a:t>(y_true, y_pred)</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zh-CN" altLang="en-US" sz="1800" dirty="0" smtClean="0">
                          <a:effectLst/>
                          <a:latin typeface="Microsoft YaHei" charset="-122"/>
                          <a:ea typeface="Microsoft YaHei" charset="-122"/>
                          <a:cs typeface="Microsoft YaHei" charset="-122"/>
                        </a:rPr>
                        <a:t>计算每个类的</a:t>
                      </a:r>
                      <a:r>
                        <a:rPr lang="en-US" sz="1800" dirty="0" smtClean="0">
                          <a:effectLst/>
                          <a:latin typeface="Microsoft YaHei" charset="-122"/>
                          <a:ea typeface="Microsoft YaHei" charset="-122"/>
                          <a:cs typeface="Microsoft YaHei" charset="-122"/>
                        </a:rPr>
                        <a:t>precision</a:t>
                      </a:r>
                      <a:r>
                        <a:rPr lang="en-US" sz="1800" dirty="0">
                          <a:effectLst/>
                          <a:latin typeface="Microsoft YaHei" charset="-122"/>
                          <a:ea typeface="Microsoft YaHei" charset="-122"/>
                          <a:cs typeface="Microsoft YaHei" charset="-122"/>
                        </a:rPr>
                        <a:t>, recall, F-measure and </a:t>
                      </a:r>
                      <a:r>
                        <a:rPr lang="en-US" sz="1800" dirty="0" smtClean="0">
                          <a:effectLst/>
                          <a:latin typeface="Microsoft YaHei" charset="-122"/>
                          <a:ea typeface="Microsoft YaHei" charset="-122"/>
                          <a:cs typeface="Microsoft YaHei" charset="-122"/>
                        </a:rPr>
                        <a:t>support</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10" tooltip="sklearn.metrics.precision_score"/>
                        </a:rPr>
                        <a:t>precision_score</a:t>
                      </a:r>
                      <a:r>
                        <a:rPr lang="en-US" sz="1800">
                          <a:effectLst/>
                          <a:latin typeface="Microsoft YaHei" charset="-122"/>
                          <a:ea typeface="Microsoft YaHei" charset="-122"/>
                          <a:cs typeface="Microsoft YaHei" charset="-122"/>
                        </a:rPr>
                        <a:t>(y_true, y_pred[, labels,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dirty="0" smtClean="0">
                          <a:effectLst/>
                          <a:latin typeface="Microsoft YaHei" charset="-122"/>
                          <a:ea typeface="Microsoft YaHei" charset="-122"/>
                          <a:cs typeface="Microsoft YaHei" charset="-122"/>
                        </a:rPr>
                        <a:t>precision</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11" tooltip="sklearn.metrics.recall_score"/>
                        </a:rPr>
                        <a:t>recall_score</a:t>
                      </a:r>
                      <a:r>
                        <a:rPr lang="en-US" sz="1800">
                          <a:effectLst/>
                          <a:latin typeface="Microsoft YaHei" charset="-122"/>
                          <a:ea typeface="Microsoft YaHei" charset="-122"/>
                          <a:cs typeface="Microsoft YaHei" charset="-122"/>
                        </a:rPr>
                        <a:t>(y_true, y_pred[, labels,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dirty="0" smtClean="0">
                          <a:effectLst/>
                          <a:latin typeface="Microsoft YaHei" charset="-122"/>
                          <a:ea typeface="Microsoft YaHei" charset="-122"/>
                          <a:cs typeface="Microsoft YaHei" charset="-122"/>
                        </a:rPr>
                        <a:t>recall</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r>
              <a:tr h="464232">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12" tooltip="sklearn.metrics.zero_one_loss"/>
                        </a:rPr>
                        <a:t>zero_one_loss</a:t>
                      </a:r>
                      <a:r>
                        <a:rPr lang="en-US" sz="1800" dirty="0">
                          <a:effectLst/>
                          <a:latin typeface="Microsoft YaHei" charset="-122"/>
                          <a:ea typeface="Microsoft YaHei" charset="-122"/>
                          <a:cs typeface="Microsoft YaHei" charset="-122"/>
                        </a:rPr>
                        <a:t>(</a:t>
                      </a:r>
                      <a:r>
                        <a:rPr lang="en-US" sz="1800" dirty="0" err="1">
                          <a:effectLst/>
                          <a:latin typeface="Microsoft YaHei" charset="-122"/>
                          <a:ea typeface="Microsoft YaHei" charset="-122"/>
                          <a:cs typeface="Microsoft YaHei" charset="-122"/>
                        </a:rPr>
                        <a:t>y_true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y_pred</a:t>
                      </a:r>
                      <a:r>
                        <a:rPr lang="en-US" sz="1800" dirty="0">
                          <a:effectLst/>
                          <a:latin typeface="Microsoft YaHei" charset="-122"/>
                          <a:ea typeface="Microsoft YaHei" charset="-122"/>
                          <a:cs typeface="Microsoft YaHei" charset="-122"/>
                        </a:rPr>
                        <a:t>[, normalize,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altLang="zh-CN" sz="1800" dirty="0" smtClean="0">
                          <a:effectLst/>
                          <a:latin typeface="Microsoft YaHei" charset="-122"/>
                          <a:ea typeface="Microsoft YaHei" charset="-122"/>
                          <a:cs typeface="Microsoft YaHei" charset="-122"/>
                        </a:rPr>
                        <a:t>0/1</a:t>
                      </a:r>
                      <a:r>
                        <a:rPr lang="zh-CN" altLang="en-US" sz="1800" dirty="0" smtClean="0">
                          <a:effectLst/>
                          <a:latin typeface="Microsoft YaHei" charset="-122"/>
                          <a:ea typeface="Microsoft YaHei" charset="-122"/>
                          <a:cs typeface="Microsoft YaHei" charset="-122"/>
                        </a:rPr>
                        <a:t>分类损失</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r>
            </a:tbl>
          </a:graphicData>
        </a:graphic>
      </p:graphicFrame>
      <p:pic>
        <p:nvPicPr>
          <p:cNvPr id="5" name="Picture 3" descr="_\beta = (1 + \beta^2) \frac{\text{precision} \times \text{recall}}{\b"/>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60296" y="2780928"/>
            <a:ext cx="253365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858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276013" cy="5237271"/>
          </a:xfrm>
        </p:spPr>
        <p:txBody>
          <a:bodyPr/>
          <a:lstStyle/>
          <a:p>
            <a:pPr marL="285750" lvl="1" indent="-285750" eaLnBrk="1" hangingPunct="1">
              <a:lnSpc>
                <a:spcPct val="150000"/>
              </a:lnSpc>
              <a:spcBef>
                <a:spcPct val="0"/>
              </a:spcBef>
              <a:buFont typeface="Wingdings" panose="05000000000000000000" pitchFamily="2" charset="2"/>
              <a:buChar char="n"/>
            </a:pPr>
            <a:r>
              <a:rPr kumimoji="1" lang="zh-CN" altLang="en-US" sz="2800" dirty="0"/>
              <a:t>可用于两类和多标签</a:t>
            </a:r>
            <a:r>
              <a:rPr lang="zh-CN" altLang="en-US" sz="2800" dirty="0"/>
              <a:t>场合（但不能用于多类场合）</a:t>
            </a:r>
            <a:r>
              <a:rPr lang="zh-CN" altLang="en-US" sz="2800" dirty="0" smtClean="0"/>
              <a:t>：</a:t>
            </a:r>
            <a:endParaRPr lang="en-US" altLang="zh-CN" sz="2800" dirty="0" smtClean="0"/>
          </a:p>
          <a:p>
            <a:pPr marL="285750" lvl="1" indent="-285750" eaLnBrk="1" hangingPunct="1">
              <a:lnSpc>
                <a:spcPct val="150000"/>
              </a:lnSpc>
              <a:spcBef>
                <a:spcPct val="0"/>
              </a:spcBef>
              <a:buFont typeface="Wingdings" panose="05000000000000000000" pitchFamily="2" charset="2"/>
              <a:buChar char="n"/>
            </a:pPr>
            <a:endParaRPr kumimoji="1" lang="en-US" altLang="zh-CN" sz="2800" dirty="0"/>
          </a:p>
          <a:p>
            <a:pPr marL="285750" lvl="1" indent="-285750" eaLnBrk="1" hangingPunct="1">
              <a:lnSpc>
                <a:spcPct val="150000"/>
              </a:lnSpc>
              <a:spcBef>
                <a:spcPct val="0"/>
              </a:spcBef>
              <a:buFont typeface="Wingdings" panose="05000000000000000000" pitchFamily="2" charset="2"/>
              <a:buChar char="n"/>
            </a:pPr>
            <a:endParaRPr kumimoji="1" lang="en-US" altLang="zh-CN" sz="2800" dirty="0" smtClean="0"/>
          </a:p>
          <a:p>
            <a:pPr marL="285750" lvl="1" indent="-285750" eaLnBrk="1" hangingPunct="1">
              <a:lnSpc>
                <a:spcPct val="150000"/>
              </a:lnSpc>
              <a:spcBef>
                <a:spcPct val="0"/>
              </a:spcBef>
              <a:buFont typeface="Wingdings" panose="05000000000000000000" pitchFamily="2" charset="2"/>
              <a:buChar char="n"/>
            </a:pPr>
            <a:endParaRPr kumimoji="1" lang="en-US" altLang="zh-CN" sz="2800" dirty="0"/>
          </a:p>
          <a:p>
            <a:pPr marL="285750" lvl="1" indent="-285750" eaLnBrk="1" hangingPunct="1">
              <a:lnSpc>
                <a:spcPct val="150000"/>
              </a:lnSpc>
              <a:spcBef>
                <a:spcPct val="0"/>
              </a:spcBef>
              <a:buFont typeface="Wingdings" panose="05000000000000000000" pitchFamily="2" charset="2"/>
              <a:buChar char="n"/>
            </a:pPr>
            <a:endParaRPr kumimoji="1" lang="en-US" altLang="zh-CN" sz="2800" dirty="0" smtClean="0"/>
          </a:p>
          <a:p>
            <a:pPr marL="285750" lvl="1" indent="-285750" eaLnBrk="1" hangingPunct="1">
              <a:lnSpc>
                <a:spcPct val="150000"/>
              </a:lnSpc>
              <a:spcBef>
                <a:spcPct val="0"/>
              </a:spcBef>
              <a:buFont typeface="Wingdings" panose="05000000000000000000" pitchFamily="2" charset="2"/>
              <a:buChar char="n"/>
            </a:pPr>
            <a:r>
              <a:rPr kumimoji="1" lang="zh-CN" altLang="en-US" sz="2800" dirty="0"/>
              <a:t>更多请见</a:t>
            </a:r>
            <a:r>
              <a:rPr kumimoji="1" lang="en-US" altLang="zh-CN" sz="2800" dirty="0" err="1"/>
              <a:t>Scikit</a:t>
            </a:r>
            <a:r>
              <a:rPr kumimoji="1" lang="en-US" altLang="zh-CN" sz="2800" dirty="0"/>
              <a:t>-Learn</a:t>
            </a:r>
            <a:r>
              <a:rPr kumimoji="1" lang="zh-CN" altLang="en-US" sz="2800" dirty="0" smtClean="0"/>
              <a:t>文档</a:t>
            </a:r>
            <a:endParaRPr kumimoji="1" lang="en-US" altLang="zh-CN" sz="2800" dirty="0" smtClean="0"/>
          </a:p>
          <a:p>
            <a:pPr marL="742950" lvl="2" indent="-285750" eaLnBrk="1" hangingPunct="1">
              <a:lnSpc>
                <a:spcPct val="150000"/>
              </a:lnSpc>
              <a:spcBef>
                <a:spcPct val="0"/>
              </a:spcBef>
              <a:buFont typeface="Wingdings" panose="05000000000000000000" pitchFamily="2" charset="2"/>
              <a:buChar char="n"/>
            </a:pPr>
            <a:r>
              <a:rPr kumimoji="1" lang="zh-CN" altLang="en-US" dirty="0"/>
              <a:t> </a:t>
            </a:r>
            <a:r>
              <a:rPr lang="zh-CN" altLang="en-US" dirty="0">
                <a:latin typeface="Microsoft YaHei" charset="-122"/>
                <a:ea typeface="Microsoft YaHei" charset="-122"/>
                <a:cs typeface="Microsoft YaHei" charset="-122"/>
              </a:rPr>
              <a:t>http://scikit-learn.org/stable/modules/model_evaluation.html#classification-metrics</a:t>
            </a:r>
          </a:p>
          <a:p>
            <a:pPr marL="742950" lvl="2" indent="-285750" eaLnBrk="1" hangingPunct="1">
              <a:lnSpc>
                <a:spcPct val="150000"/>
              </a:lnSpc>
              <a:spcBef>
                <a:spcPct val="0"/>
              </a:spcBef>
              <a:buFont typeface="Wingdings" panose="05000000000000000000" pitchFamily="2" charset="2"/>
              <a:buChar char="n"/>
            </a:pPr>
            <a:endParaRPr kumimoji="1" lang="zh-CN" altLang="en-US" dirty="0"/>
          </a:p>
          <a:p>
            <a:endParaRPr kumimoji="1" lang="zh-CN" altLang="en-US" dirty="0"/>
          </a:p>
        </p:txBody>
      </p:sp>
      <p:sp>
        <p:nvSpPr>
          <p:cNvPr id="3" name="标题 2"/>
          <p:cNvSpPr>
            <a:spLocks noGrp="1"/>
          </p:cNvSpPr>
          <p:nvPr>
            <p:ph type="title"/>
          </p:nvPr>
        </p:nvSpPr>
        <p:spPr/>
        <p:txBody>
          <a:bodyPr/>
          <a:lstStyle/>
          <a:p>
            <a:endParaRPr kumimoji="1"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53922488"/>
              </p:ext>
            </p:extLst>
          </p:nvPr>
        </p:nvGraphicFramePr>
        <p:xfrm>
          <a:off x="746126" y="2021480"/>
          <a:ext cx="11299561" cy="1657606"/>
        </p:xfrm>
        <a:graphic>
          <a:graphicData uri="http://schemas.openxmlformats.org/drawingml/2006/table">
            <a:tbl>
              <a:tblPr/>
              <a:tblGrid>
                <a:gridCol w="5024624"/>
                <a:gridCol w="6274937"/>
              </a:tblGrid>
              <a:tr h="666243">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2" tooltip="sklearn.metrics.average_precision_score"/>
                        </a:rPr>
                        <a:t>average_precision_score</a:t>
                      </a:r>
                      <a:r>
                        <a:rPr lang="en-US" sz="1800" dirty="0">
                          <a:effectLst/>
                          <a:latin typeface="Microsoft YaHei" charset="-122"/>
                          <a:ea typeface="Microsoft YaHei" charset="-122"/>
                          <a:cs typeface="Microsoft YaHei" charset="-122"/>
                        </a:rPr>
                        <a:t>(</a:t>
                      </a:r>
                      <a:r>
                        <a:rPr lang="en-US" sz="1800" dirty="0" err="1">
                          <a:effectLst/>
                          <a:latin typeface="Microsoft YaHei" charset="-122"/>
                          <a:ea typeface="Microsoft YaHei" charset="-122"/>
                          <a:cs typeface="Microsoft YaHei" charset="-122"/>
                        </a:rPr>
                        <a:t>y_true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y_score</a:t>
                      </a:r>
                      <a:r>
                        <a:rPr lang="en-US" sz="1800" dirty="0">
                          <a:effectLst/>
                          <a:latin typeface="Microsoft YaHei" charset="-122"/>
                          <a:ea typeface="Microsoft YaHei" charset="-122"/>
                          <a:cs typeface="Microsoft YaHei" charset="-122"/>
                        </a:rPr>
                        <a:t>[, …])</a:t>
                      </a:r>
                    </a:p>
                  </a:txBody>
                  <a:tcPr marL="40005" marR="64009" marT="8001" marB="800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zh-CN" altLang="en-US" sz="1800" dirty="0" smtClean="0">
                          <a:effectLst/>
                          <a:latin typeface="Microsoft YaHei" charset="-122"/>
                          <a:ea typeface="Microsoft YaHei" charset="-122"/>
                          <a:cs typeface="Microsoft YaHei" charset="-122"/>
                        </a:rPr>
                        <a:t>计算平均精度</a:t>
                      </a:r>
                      <a:r>
                        <a:rPr lang="en-US" sz="1800" dirty="0" smtClean="0">
                          <a:effectLst/>
                          <a:latin typeface="Microsoft YaHei" charset="-122"/>
                          <a:ea typeface="Microsoft YaHei" charset="-122"/>
                          <a:cs typeface="Microsoft YaHei" charset="-122"/>
                        </a:rPr>
                        <a:t> (</a:t>
                      </a:r>
                      <a:r>
                        <a:rPr lang="en-US" sz="1800" dirty="0">
                          <a:effectLst/>
                          <a:latin typeface="Microsoft YaHei" charset="-122"/>
                          <a:ea typeface="Microsoft YaHei" charset="-122"/>
                          <a:cs typeface="Microsoft YaHei" charset="-122"/>
                        </a:rPr>
                        <a:t>AP</a:t>
                      </a:r>
                      <a:r>
                        <a:rPr lang="en-US" sz="1800" dirty="0" smtClean="0">
                          <a:effectLst/>
                          <a:latin typeface="Microsoft YaHei" charset="-122"/>
                          <a:ea typeface="Microsoft YaHei" charset="-122"/>
                          <a:cs typeface="Microsoft YaHei" charset="-122"/>
                        </a:rPr>
                        <a:t>)</a:t>
                      </a:r>
                      <a:endParaRPr lang="en-US" sz="1800" dirty="0">
                        <a:effectLst/>
                        <a:latin typeface="Microsoft YaHei" charset="-122"/>
                        <a:ea typeface="Microsoft YaHei" charset="-122"/>
                        <a:cs typeface="Microsoft YaHei" charset="-122"/>
                      </a:endParaRPr>
                    </a:p>
                  </a:txBody>
                  <a:tcPr marL="40005" marR="64009" marT="8001" marB="800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r>
              <a:tr h="991363">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3" tooltip="sklearn.metrics.roc_auc_score"/>
                        </a:rPr>
                        <a:t>roc_auc_score</a:t>
                      </a:r>
                      <a:r>
                        <a:rPr lang="en-US" sz="1800" dirty="0">
                          <a:effectLst/>
                          <a:latin typeface="Microsoft YaHei" charset="-122"/>
                          <a:ea typeface="Microsoft YaHei" charset="-122"/>
                          <a:cs typeface="Microsoft YaHei" charset="-122"/>
                        </a:rPr>
                        <a:t>(</a:t>
                      </a:r>
                      <a:r>
                        <a:rPr lang="en-US" sz="1800" dirty="0" err="1">
                          <a:effectLst/>
                          <a:latin typeface="Microsoft YaHei" charset="-122"/>
                          <a:ea typeface="Microsoft YaHei" charset="-122"/>
                          <a:cs typeface="Microsoft YaHei" charset="-122"/>
                        </a:rPr>
                        <a:t>y_true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y_score</a:t>
                      </a:r>
                      <a:r>
                        <a:rPr lang="en-US" sz="1800" dirty="0">
                          <a:effectLst/>
                          <a:latin typeface="Microsoft YaHei" charset="-122"/>
                          <a:ea typeface="Microsoft YaHei" charset="-122"/>
                          <a:cs typeface="Microsoft YaHei" charset="-122"/>
                        </a:rPr>
                        <a:t>[, average, …])</a:t>
                      </a:r>
                    </a:p>
                  </a:txBody>
                  <a:tcPr marL="40005" marR="64009" marT="8001" marB="800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zh-CN" altLang="en-US" sz="1800" dirty="0" smtClean="0">
                          <a:effectLst/>
                          <a:latin typeface="Microsoft YaHei" charset="-122"/>
                          <a:ea typeface="Microsoft YaHei" charset="-122"/>
                          <a:cs typeface="Microsoft YaHei" charset="-122"/>
                        </a:rPr>
                        <a:t>计算</a:t>
                      </a:r>
                      <a:r>
                        <a:rPr lang="en-US" altLang="zh-CN" sz="1800" dirty="0" smtClean="0">
                          <a:effectLst/>
                          <a:latin typeface="Microsoft YaHei" charset="-122"/>
                          <a:ea typeface="Microsoft YaHei" charset="-122"/>
                          <a:cs typeface="Microsoft YaHei" charset="-122"/>
                        </a:rPr>
                        <a:t>ROC</a:t>
                      </a:r>
                      <a:r>
                        <a:rPr lang="zh-CN" altLang="en-US" sz="1800" dirty="0" smtClean="0">
                          <a:effectLst/>
                          <a:latin typeface="Microsoft YaHei" charset="-122"/>
                          <a:ea typeface="Microsoft YaHei" charset="-122"/>
                          <a:cs typeface="Microsoft YaHei" charset="-122"/>
                        </a:rPr>
                        <a:t>曲线下的面积</a:t>
                      </a:r>
                      <a:r>
                        <a:rPr lang="en-US" sz="1800" dirty="0" smtClean="0">
                          <a:effectLst/>
                          <a:latin typeface="Microsoft YaHei" charset="-122"/>
                          <a:ea typeface="Microsoft YaHei" charset="-122"/>
                          <a:cs typeface="Microsoft YaHei" charset="-122"/>
                        </a:rPr>
                        <a:t> (AUC)</a:t>
                      </a:r>
                      <a:endParaRPr lang="en-US" sz="1800" dirty="0">
                        <a:effectLst/>
                        <a:latin typeface="Microsoft YaHei" charset="-122"/>
                        <a:ea typeface="Microsoft YaHei" charset="-122"/>
                        <a:cs typeface="Microsoft YaHei" charset="-122"/>
                      </a:endParaRPr>
                    </a:p>
                  </a:txBody>
                  <a:tcPr marL="40005" marR="64009" marT="8001" marB="800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r>
            </a:tbl>
          </a:graphicData>
        </a:graphic>
      </p:graphicFrame>
    </p:spTree>
    <p:extLst>
      <p:ext uri="{BB962C8B-B14F-4D97-AF65-F5344CB8AC3E}">
        <p14:creationId xmlns:p14="http://schemas.microsoft.com/office/powerpoint/2010/main" val="1951396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123613" cy="5237271"/>
          </a:xfrm>
        </p:spPr>
        <p:txBody>
          <a:bodyPr/>
          <a:lstStyle/>
          <a:p>
            <a:pPr>
              <a:lnSpc>
                <a:spcPct val="100000"/>
              </a:lnSpc>
            </a:pPr>
            <a:r>
              <a:rPr lang="zh-CN" altLang="en-US" dirty="0"/>
              <a:t>好些评价指标（如 </a:t>
            </a:r>
            <a:r>
              <a:rPr lang="en-US" altLang="zh-CN" dirty="0">
                <a:hlinkClick r:id="rId2" tooltip="sklearn.metrics.f1_score"/>
              </a:rPr>
              <a:t>f1_score</a:t>
            </a:r>
            <a:r>
              <a:rPr lang="en-US" altLang="zh-CN" dirty="0"/>
              <a:t>, </a:t>
            </a:r>
            <a:r>
              <a:rPr lang="en-US" altLang="zh-CN" dirty="0">
                <a:hlinkClick r:id="rId3" tooltip="sklearn.metrics.roc_auc_score"/>
              </a:rPr>
              <a:t>roc_auc_score</a:t>
            </a:r>
            <a:r>
              <a:rPr lang="zh-CN" altLang="en-US" dirty="0"/>
              <a:t>）</a:t>
            </a:r>
            <a:r>
              <a:rPr lang="en-US" altLang="zh-CN" dirty="0"/>
              <a:t> </a:t>
            </a:r>
            <a:r>
              <a:rPr lang="zh-CN" altLang="en-US" dirty="0"/>
              <a:t>都是用于二分类</a:t>
            </a:r>
            <a:r>
              <a:rPr lang="zh-CN" altLang="en-US" dirty="0" smtClean="0"/>
              <a:t>任务。</a:t>
            </a:r>
            <a:endParaRPr lang="en-US" altLang="zh-CN" dirty="0" smtClean="0"/>
          </a:p>
          <a:p>
            <a:pPr>
              <a:lnSpc>
                <a:spcPct val="100000"/>
              </a:lnSpc>
            </a:pPr>
            <a:r>
              <a:rPr lang="zh-CN" altLang="en-US" dirty="0"/>
              <a:t>将两类分类指标扩展到多类或多标签问题：在多类或多标签问题中，可将其视为多个两类分类问题的集合，每个类别一</a:t>
            </a:r>
            <a:r>
              <a:rPr lang="zh-CN" altLang="en-US" dirty="0" smtClean="0"/>
              <a:t>个</a:t>
            </a:r>
            <a:endParaRPr lang="en-US" altLang="zh-CN" dirty="0" smtClean="0"/>
          </a:p>
          <a:p>
            <a:pPr marL="285750" lvl="1" indent="-285750" eaLnBrk="1" hangingPunct="1">
              <a:lnSpc>
                <a:spcPct val="100000"/>
              </a:lnSpc>
              <a:spcBef>
                <a:spcPct val="0"/>
              </a:spcBef>
              <a:buFont typeface="Wingdings" panose="05000000000000000000" pitchFamily="2" charset="2"/>
              <a:buChar char="n"/>
            </a:pPr>
            <a:r>
              <a:rPr lang="zh-CN" altLang="en-US" sz="2800" dirty="0"/>
              <a:t>采用不同的平均方式（通过</a:t>
            </a:r>
            <a:r>
              <a:rPr lang="en-US" altLang="zh-CN" sz="2800" dirty="0"/>
              <a:t>average</a:t>
            </a:r>
            <a:r>
              <a:rPr lang="zh-CN" altLang="en-US" sz="2800" dirty="0"/>
              <a:t>参数指定），可将多个两类分类指标合并得到多类或多标签问题相应的评价</a:t>
            </a:r>
            <a:r>
              <a:rPr lang="zh-CN" altLang="en-US" sz="2800" dirty="0" smtClean="0"/>
              <a:t>指标：</a:t>
            </a:r>
            <a:endParaRPr lang="en-US" altLang="zh-CN" sz="2800" dirty="0" smtClean="0"/>
          </a:p>
          <a:p>
            <a:pPr marL="742950" lvl="2" indent="-285750" eaLnBrk="1" hangingPunct="1">
              <a:lnSpc>
                <a:spcPct val="100000"/>
              </a:lnSpc>
              <a:spcBef>
                <a:spcPct val="0"/>
              </a:spcBef>
              <a:buFont typeface="Wingdings" panose="05000000000000000000" pitchFamily="2" charset="2"/>
              <a:buChar char="n"/>
            </a:pPr>
            <a:r>
              <a:rPr lang="zh-CN" altLang="en-US" sz="2400" dirty="0">
                <a:solidFill>
                  <a:srgbClr val="09405E"/>
                </a:solidFill>
                <a:latin typeface="Microsoft YaHei" charset="-122"/>
                <a:ea typeface="Microsoft YaHei" charset="-122"/>
                <a:cs typeface="Microsoft YaHei" charset="-122"/>
              </a:rPr>
              <a:t>宏观</a:t>
            </a:r>
            <a:r>
              <a:rPr lang="en-US" altLang="zh-CN" sz="2400" dirty="0">
                <a:solidFill>
                  <a:srgbClr val="09405E"/>
                </a:solidFill>
                <a:latin typeface="Microsoft YaHei" charset="-122"/>
                <a:ea typeface="Microsoft YaHei" charset="-122"/>
                <a:cs typeface="Microsoft YaHei" charset="-122"/>
              </a:rPr>
              <a:t>“macro” </a:t>
            </a:r>
            <a:r>
              <a:rPr lang="zh-CN" altLang="en-US" sz="2400" dirty="0">
                <a:solidFill>
                  <a:srgbClr val="09405E"/>
                </a:solidFill>
                <a:latin typeface="Microsoft YaHei" charset="-122"/>
                <a:ea typeface="Microsoft YaHei" charset="-122"/>
                <a:cs typeface="Microsoft YaHei" charset="-122"/>
              </a:rPr>
              <a:t>：每个类别（二分类）评价指标，再求平均，每个类别的权重相同，会放大少数类（样本数目较少的类的影响</a:t>
            </a:r>
            <a:r>
              <a:rPr lang="zh-CN" altLang="en-US" sz="2400" dirty="0" smtClean="0">
                <a:solidFill>
                  <a:srgbClr val="09405E"/>
                </a:solidFill>
                <a:latin typeface="Microsoft YaHei" charset="-122"/>
                <a:ea typeface="Microsoft YaHei" charset="-122"/>
                <a:cs typeface="Microsoft YaHei" charset="-122"/>
              </a:rPr>
              <a:t>）</a:t>
            </a:r>
            <a:endParaRPr lang="en-US" altLang="zh-CN" sz="2400" dirty="0" smtClean="0">
              <a:solidFill>
                <a:srgbClr val="09405E"/>
              </a:solidFill>
              <a:latin typeface="Microsoft YaHei" charset="-122"/>
              <a:ea typeface="Microsoft YaHei" charset="-122"/>
              <a:cs typeface="Microsoft YaHei" charset="-122"/>
            </a:endParaRPr>
          </a:p>
          <a:p>
            <a:pPr marL="742950" lvl="2" indent="-285750" eaLnBrk="1" hangingPunct="1">
              <a:lnSpc>
                <a:spcPct val="100000"/>
              </a:lnSpc>
              <a:spcBef>
                <a:spcPct val="0"/>
              </a:spcBef>
              <a:buFont typeface="Wingdings" panose="05000000000000000000" pitchFamily="2" charset="2"/>
              <a:buChar char="n"/>
            </a:pPr>
            <a:r>
              <a:rPr lang="zh-CN" altLang="en-US" sz="2400" dirty="0">
                <a:solidFill>
                  <a:srgbClr val="09405E"/>
                </a:solidFill>
                <a:latin typeface="Microsoft YaHei" charset="-122"/>
                <a:ea typeface="Microsoft YaHei" charset="-122"/>
                <a:cs typeface="Microsoft YaHei" charset="-122"/>
              </a:rPr>
              <a:t>微观</a:t>
            </a:r>
            <a:r>
              <a:rPr lang="en-US" altLang="zh-CN" sz="2400" dirty="0">
                <a:solidFill>
                  <a:srgbClr val="09405E"/>
                </a:solidFill>
                <a:latin typeface="Microsoft YaHei" charset="-122"/>
                <a:ea typeface="Microsoft YaHei" charset="-122"/>
                <a:cs typeface="Microsoft YaHei" charset="-122"/>
              </a:rPr>
              <a:t>“micro” </a:t>
            </a:r>
            <a:r>
              <a:rPr lang="zh-CN" altLang="en-US" sz="2400" dirty="0">
                <a:solidFill>
                  <a:srgbClr val="09405E"/>
                </a:solidFill>
                <a:latin typeface="Microsoft YaHei" charset="-122"/>
                <a:ea typeface="Microsoft YaHei" charset="-122"/>
                <a:cs typeface="Microsoft YaHei" charset="-122"/>
              </a:rPr>
              <a:t>：对每个样本（不分类别）计算全局的评价指标，每个样本的权重相同。 多标签任务中首选，也可用于多类</a:t>
            </a:r>
            <a:r>
              <a:rPr lang="zh-CN" altLang="en-US" sz="2400" dirty="0" smtClean="0">
                <a:solidFill>
                  <a:srgbClr val="09405E"/>
                </a:solidFill>
                <a:latin typeface="Microsoft YaHei" charset="-122"/>
                <a:ea typeface="Microsoft YaHei" charset="-122"/>
                <a:cs typeface="Microsoft YaHei" charset="-122"/>
              </a:rPr>
              <a:t>分类</a:t>
            </a:r>
            <a:endParaRPr lang="en-US" altLang="zh-CN" sz="2400" dirty="0" smtClean="0">
              <a:solidFill>
                <a:srgbClr val="09405E"/>
              </a:solidFill>
              <a:latin typeface="Microsoft YaHei" charset="-122"/>
              <a:ea typeface="Microsoft YaHei" charset="-122"/>
              <a:cs typeface="Microsoft YaHei" charset="-122"/>
            </a:endParaRPr>
          </a:p>
          <a:p>
            <a:pPr marL="742950" lvl="2" indent="-285750" eaLnBrk="1" hangingPunct="1">
              <a:lnSpc>
                <a:spcPct val="100000"/>
              </a:lnSpc>
              <a:spcBef>
                <a:spcPct val="0"/>
              </a:spcBef>
              <a:buFont typeface="Wingdings" panose="05000000000000000000" pitchFamily="2" charset="2"/>
              <a:buChar char="n"/>
            </a:pPr>
            <a:r>
              <a:rPr lang="zh-CN" altLang="en-US" sz="2400" dirty="0">
                <a:solidFill>
                  <a:srgbClr val="09405E"/>
                </a:solidFill>
                <a:latin typeface="Microsoft YaHei" charset="-122"/>
                <a:ea typeface="Microsoft YaHei" charset="-122"/>
                <a:cs typeface="Microsoft YaHei" charset="-122"/>
              </a:rPr>
              <a:t>加权</a:t>
            </a:r>
            <a:r>
              <a:rPr lang="en-US" altLang="zh-CN" sz="2400" dirty="0">
                <a:solidFill>
                  <a:srgbClr val="09405E"/>
                </a:solidFill>
                <a:latin typeface="Microsoft YaHei" charset="-122"/>
                <a:ea typeface="Microsoft YaHei" charset="-122"/>
                <a:cs typeface="Microsoft YaHei" charset="-122"/>
              </a:rPr>
              <a:t>“weighted” </a:t>
            </a:r>
            <a:r>
              <a:rPr lang="zh-CN" altLang="en-US" sz="2400" dirty="0">
                <a:solidFill>
                  <a:srgbClr val="09405E"/>
                </a:solidFill>
                <a:latin typeface="Microsoft YaHei" charset="-122"/>
                <a:ea typeface="Microsoft YaHei" charset="-122"/>
                <a:cs typeface="Microsoft YaHei" charset="-122"/>
              </a:rPr>
              <a:t>：计算每个类别的指标，每类的权重与该类样本数目有关，可处理不同类别样本数目不均衡</a:t>
            </a:r>
            <a:r>
              <a:rPr lang="zh-CN" altLang="en-US" sz="2400" dirty="0" smtClean="0">
                <a:solidFill>
                  <a:srgbClr val="09405E"/>
                </a:solidFill>
                <a:latin typeface="Microsoft YaHei" charset="-122"/>
                <a:ea typeface="Microsoft YaHei" charset="-122"/>
                <a:cs typeface="Microsoft YaHei" charset="-122"/>
              </a:rPr>
              <a:t>问题</a:t>
            </a:r>
            <a:endParaRPr lang="en-US" altLang="zh-CN" sz="2400" dirty="0" smtClean="0">
              <a:solidFill>
                <a:srgbClr val="09405E"/>
              </a:solidFill>
              <a:latin typeface="Microsoft YaHei" charset="-122"/>
              <a:ea typeface="Microsoft YaHei" charset="-122"/>
              <a:cs typeface="Microsoft YaHei" charset="-122"/>
            </a:endParaRPr>
          </a:p>
          <a:p>
            <a:pPr marL="742950" lvl="2" indent="-285750" eaLnBrk="1" hangingPunct="1">
              <a:lnSpc>
                <a:spcPct val="100000"/>
              </a:lnSpc>
              <a:spcBef>
                <a:spcPct val="0"/>
              </a:spcBef>
              <a:buFont typeface="Wingdings" panose="05000000000000000000" pitchFamily="2" charset="2"/>
              <a:buChar char="n"/>
            </a:pPr>
            <a:r>
              <a:rPr lang="zh-CN" altLang="en-US" sz="2400" dirty="0">
                <a:solidFill>
                  <a:srgbClr val="09405E"/>
                </a:solidFill>
                <a:latin typeface="Microsoft YaHei" charset="-122"/>
                <a:ea typeface="Microsoft YaHei" charset="-122"/>
                <a:cs typeface="Microsoft YaHei" charset="-122"/>
              </a:rPr>
              <a:t>样本</a:t>
            </a:r>
            <a:r>
              <a:rPr lang="en-US" altLang="zh-CN" sz="2400" dirty="0">
                <a:solidFill>
                  <a:srgbClr val="09405E"/>
                </a:solidFill>
                <a:latin typeface="Microsoft YaHei" charset="-122"/>
                <a:ea typeface="Microsoft YaHei" charset="-122"/>
                <a:cs typeface="Microsoft YaHei" charset="-122"/>
              </a:rPr>
              <a:t>“samples” </a:t>
            </a:r>
            <a:r>
              <a:rPr lang="zh-CN" altLang="en-US" sz="2400" dirty="0">
                <a:solidFill>
                  <a:srgbClr val="09405E"/>
                </a:solidFill>
                <a:latin typeface="Microsoft YaHei" charset="-122"/>
                <a:ea typeface="Microsoft YaHei" charset="-122"/>
                <a:cs typeface="Microsoft YaHei" charset="-122"/>
              </a:rPr>
              <a:t>：计算每个样本的评价指标，然后再求平均，仅适用于多标签</a:t>
            </a:r>
            <a:r>
              <a:rPr lang="zh-CN" altLang="en-US" sz="2400" dirty="0" smtClean="0">
                <a:solidFill>
                  <a:srgbClr val="09405E"/>
                </a:solidFill>
                <a:latin typeface="Microsoft YaHei" charset="-122"/>
                <a:ea typeface="Microsoft YaHei" charset="-122"/>
                <a:cs typeface="Microsoft YaHei" charset="-122"/>
              </a:rPr>
              <a:t>问题</a:t>
            </a:r>
            <a:endParaRPr lang="en-US" altLang="zh-CN" sz="2400" dirty="0" smtClean="0">
              <a:solidFill>
                <a:srgbClr val="09405E"/>
              </a:solidFill>
              <a:latin typeface="Microsoft YaHei" charset="-122"/>
              <a:ea typeface="Microsoft YaHei" charset="-122"/>
              <a:cs typeface="Microsoft YaHei" charset="-122"/>
            </a:endParaRPr>
          </a:p>
          <a:p>
            <a:pPr marL="742950" lvl="2" indent="-285750" eaLnBrk="1" hangingPunct="1">
              <a:lnSpc>
                <a:spcPct val="100000"/>
              </a:lnSpc>
              <a:spcBef>
                <a:spcPct val="0"/>
              </a:spcBef>
              <a:buFont typeface="Wingdings" panose="05000000000000000000" pitchFamily="2" charset="2"/>
              <a:buChar char="n"/>
            </a:pPr>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average=None”:</a:t>
            </a:r>
            <a:r>
              <a:rPr lang="zh-CN" altLang="en-US" sz="2400" dirty="0">
                <a:solidFill>
                  <a:srgbClr val="09405E"/>
                </a:solidFill>
                <a:latin typeface="Microsoft YaHei" charset="-122"/>
                <a:ea typeface="Microsoft YaHei" charset="-122"/>
                <a:cs typeface="Microsoft YaHei" charset="-122"/>
              </a:rPr>
              <a:t>返回一个数组，包含每个类的</a:t>
            </a:r>
            <a:r>
              <a:rPr lang="zh-CN" altLang="en-US" sz="2400" dirty="0" smtClean="0">
                <a:solidFill>
                  <a:srgbClr val="09405E"/>
                </a:solidFill>
                <a:latin typeface="Microsoft YaHei" charset="-122"/>
                <a:ea typeface="Microsoft YaHei" charset="-122"/>
                <a:cs typeface="Microsoft YaHei" charset="-122"/>
              </a:rPr>
              <a:t>分数</a:t>
            </a:r>
            <a:endParaRPr lang="en-US" altLang="zh-CN" sz="2400" dirty="0">
              <a:solidFill>
                <a:srgbClr val="09405E"/>
              </a:solidFill>
            </a:endParaRPr>
          </a:p>
        </p:txBody>
      </p:sp>
      <p:sp>
        <p:nvSpPr>
          <p:cNvPr id="3" name="标题 2"/>
          <p:cNvSpPr>
            <a:spLocks noGrp="1"/>
          </p:cNvSpPr>
          <p:nvPr>
            <p:ph type="title"/>
          </p:nvPr>
        </p:nvSpPr>
        <p:spPr/>
        <p:txBody>
          <a:bodyPr/>
          <a:lstStyle/>
          <a:p>
            <a:r>
              <a:rPr kumimoji="1" lang="zh-CN" altLang="en-US" dirty="0"/>
              <a:t>从两类分类到多类分类和多标签</a:t>
            </a:r>
          </a:p>
        </p:txBody>
      </p:sp>
    </p:spTree>
    <p:extLst>
      <p:ext uri="{BB962C8B-B14F-4D97-AF65-F5344CB8AC3E}">
        <p14:creationId xmlns:p14="http://schemas.microsoft.com/office/powerpoint/2010/main" val="15841511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normAutofit/>
          </a:bodyPr>
          <a:lstStyle/>
          <a:p>
            <a:r>
              <a:rPr kumimoji="1" lang="en-US" altLang="zh-CN" dirty="0" err="1" smtClean="0"/>
              <a:t>Scikit</a:t>
            </a:r>
            <a:r>
              <a:rPr kumimoji="1" lang="en-US" altLang="zh-CN" dirty="0" smtClean="0"/>
              <a:t>-Learn</a:t>
            </a:r>
            <a:r>
              <a:rPr kumimoji="1" lang="zh-CN" altLang="en-US" dirty="0" smtClean="0"/>
              <a:t>中的</a:t>
            </a:r>
            <a:r>
              <a:rPr kumimoji="1" lang="en-US" altLang="zh-CN" dirty="0" smtClean="0"/>
              <a:t>Scoring</a:t>
            </a:r>
            <a:r>
              <a:rPr kumimoji="1" lang="zh-CN" altLang="en-US" dirty="0" smtClean="0"/>
              <a:t>参数</a:t>
            </a:r>
            <a:endParaRPr kumimoji="1" lang="zh-CN" altLang="en-US" dirty="0"/>
          </a:p>
        </p:txBody>
      </p:sp>
      <p:graphicFrame>
        <p:nvGraphicFramePr>
          <p:cNvPr id="6" name="表格 5"/>
          <p:cNvGraphicFramePr>
            <a:graphicFrameLocks noGrp="1"/>
          </p:cNvGraphicFramePr>
          <p:nvPr>
            <p:extLst/>
          </p:nvPr>
        </p:nvGraphicFramePr>
        <p:xfrm>
          <a:off x="407367" y="1182078"/>
          <a:ext cx="10513169" cy="4269900"/>
        </p:xfrm>
        <a:graphic>
          <a:graphicData uri="http://schemas.openxmlformats.org/drawingml/2006/table">
            <a:tbl>
              <a:tblPr/>
              <a:tblGrid>
                <a:gridCol w="3024337">
                  <a:extLst>
                    <a:ext uri="{9D8B030D-6E8A-4147-A177-3AD203B41FA5}">
                      <a16:colId xmlns="" xmlns:a16="http://schemas.microsoft.com/office/drawing/2014/main" val="20000"/>
                    </a:ext>
                  </a:extLst>
                </a:gridCol>
                <a:gridCol w="4231159">
                  <a:extLst>
                    <a:ext uri="{9D8B030D-6E8A-4147-A177-3AD203B41FA5}">
                      <a16:colId xmlns="" xmlns:a16="http://schemas.microsoft.com/office/drawing/2014/main" val="20001"/>
                    </a:ext>
                  </a:extLst>
                </a:gridCol>
                <a:gridCol w="3257673">
                  <a:extLst>
                    <a:ext uri="{9D8B030D-6E8A-4147-A177-3AD203B41FA5}">
                      <a16:colId xmlns="" xmlns:a16="http://schemas.microsoft.com/office/drawing/2014/main" val="20002"/>
                    </a:ext>
                  </a:extLst>
                </a:gridCol>
              </a:tblGrid>
              <a:tr h="276580">
                <a:tc>
                  <a:txBody>
                    <a:bodyPr/>
                    <a:lstStyle/>
                    <a:p>
                      <a:pPr algn="l"/>
                      <a:r>
                        <a:rPr lang="en-US" sz="1800" b="1" dirty="0">
                          <a:effectLst/>
                        </a:rPr>
                        <a:t>Scoring</a:t>
                      </a:r>
                    </a:p>
                  </a:txBody>
                  <a:tcPr marL="21892" marR="35027" marT="4379" marB="4379" anchor="ctr">
                    <a:lnL>
                      <a:noFill/>
                    </a:lnL>
                    <a:lnR>
                      <a:noFill/>
                    </a:lnR>
                    <a:lnT w="6350" cap="flat" cmpd="sng" algn="ctr">
                      <a:solidFill>
                        <a:srgbClr val="408801"/>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b="1" dirty="0">
                          <a:effectLst/>
                        </a:rPr>
                        <a:t>Function</a:t>
                      </a:r>
                    </a:p>
                  </a:txBody>
                  <a:tcPr marL="21892" marR="35027" marT="4379" marB="4379" anchor="ctr">
                    <a:lnL>
                      <a:noFill/>
                    </a:lnL>
                    <a:lnR>
                      <a:noFill/>
                    </a:lnR>
                    <a:lnT w="6350" cap="flat" cmpd="sng" algn="ctr">
                      <a:solidFill>
                        <a:srgbClr val="208C01"/>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b="1" dirty="0">
                          <a:effectLst/>
                        </a:rPr>
                        <a:t>Comment</a:t>
                      </a:r>
                    </a:p>
                  </a:txBody>
                  <a:tcPr marL="21892" marR="35027" marT="4379" marB="4379" anchor="ctr">
                    <a:lnL>
                      <a:noFill/>
                    </a:lnL>
                    <a:lnR>
                      <a:noFill/>
                    </a:lnR>
                    <a:lnT w="6350" cap="flat" cmpd="sng" algn="ctr">
                      <a:solidFill>
                        <a:srgbClr val="408801"/>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 xmlns:a16="http://schemas.microsoft.com/office/drawing/2014/main" val="10000"/>
                  </a:ext>
                </a:extLst>
              </a:tr>
              <a:tr h="276580">
                <a:tc>
                  <a:txBody>
                    <a:bodyPr/>
                    <a:lstStyle/>
                    <a:p>
                      <a:pPr algn="l"/>
                      <a:r>
                        <a:rPr lang="en-US" sz="1800" b="1" dirty="0">
                          <a:effectLst/>
                        </a:rPr>
                        <a:t>Classification</a:t>
                      </a:r>
                      <a:endParaRPr lang="en-US" sz="1800" dirty="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sk-SK" sz="1800">
                          <a:effectLst/>
                        </a:rPr>
                        <a:t> </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sk-SK" sz="1800">
                          <a:effectLst/>
                        </a:rPr>
                        <a:t> </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 xmlns:a16="http://schemas.microsoft.com/office/drawing/2014/main" val="10001"/>
                  </a:ext>
                </a:extLst>
              </a:tr>
              <a:tr h="276580">
                <a:tc>
                  <a:txBody>
                    <a:bodyPr/>
                    <a:lstStyle/>
                    <a:p>
                      <a:pPr algn="l"/>
                      <a:r>
                        <a:rPr lang="en-US" sz="1800" dirty="0">
                          <a:effectLst/>
                        </a:rPr>
                        <a:t>‘accuracy’</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3" tooltip="sklearn.metrics.accuracy_score"/>
                        </a:rPr>
                        <a:t>metrics.accuracy_score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sk-SK" sz="1800">
                          <a:effectLst/>
                        </a:rPr>
                        <a:t> </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 xmlns:a16="http://schemas.microsoft.com/office/drawing/2014/main" val="10002"/>
                  </a:ext>
                </a:extLst>
              </a:tr>
              <a:tr h="540924">
                <a:tc>
                  <a:txBody>
                    <a:bodyPr/>
                    <a:lstStyle/>
                    <a:p>
                      <a:pPr algn="l"/>
                      <a:r>
                        <a:rPr lang="en-US" sz="1800" dirty="0">
                          <a:effectLst/>
                        </a:rPr>
                        <a:t>‘</a:t>
                      </a:r>
                      <a:r>
                        <a:rPr lang="en-US" sz="1800" dirty="0" err="1" smtClean="0">
                          <a:effectLst/>
                        </a:rPr>
                        <a:t>average_precision</a:t>
                      </a:r>
                      <a:r>
                        <a:rPr lang="en-US" sz="1800" dirty="0">
                          <a:effectLst/>
                        </a:rPr>
                        <a:t>’</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u="none" strike="noStrike" dirty="0">
                          <a:solidFill>
                            <a:srgbClr val="2878A2"/>
                          </a:solidFill>
                          <a:effectLst/>
                          <a:hlinkClick r:id="rId4" tooltip="sklearn.metrics.average_precision_score"/>
                        </a:rPr>
                        <a:t>metrics.average_precision_score</a:t>
                      </a:r>
                      <a:endParaRPr lang="en-US" sz="1800" dirty="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sk-SK" sz="1800">
                          <a:effectLst/>
                        </a:rPr>
                        <a:t> </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 xmlns:a16="http://schemas.microsoft.com/office/drawing/2014/main" val="10003"/>
                  </a:ext>
                </a:extLst>
              </a:tr>
              <a:tr h="276580">
                <a:tc>
                  <a:txBody>
                    <a:bodyPr/>
                    <a:lstStyle/>
                    <a:p>
                      <a:pPr algn="l"/>
                      <a:r>
                        <a:rPr lang="mr-IN" sz="1800">
                          <a:effectLst/>
                        </a:rPr>
                        <a:t>‘f1’</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5" tooltip="sklearn.metrics.f1_score"/>
                        </a:rPr>
                        <a:t>metrics.f1_score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a:effectLst/>
                        </a:rPr>
                        <a:t>for binary targets</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 xmlns:a16="http://schemas.microsoft.com/office/drawing/2014/main" val="10004"/>
                  </a:ext>
                </a:extLst>
              </a:tr>
              <a:tr h="276580">
                <a:tc>
                  <a:txBody>
                    <a:bodyPr/>
                    <a:lstStyle/>
                    <a:p>
                      <a:pPr algn="l"/>
                      <a:r>
                        <a:rPr lang="mr-IN" sz="1800">
                          <a:effectLst/>
                        </a:rPr>
                        <a:t>‘f1_micro’</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u="none" strike="noStrike">
                          <a:solidFill>
                            <a:srgbClr val="2878A2"/>
                          </a:solidFill>
                          <a:effectLst/>
                          <a:hlinkClick r:id="rId5" tooltip="sklearn.metrics.f1_score"/>
                        </a:rPr>
                        <a:t>metrics.f1_score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dirty="0">
                          <a:effectLst/>
                        </a:rPr>
                        <a:t>micro-averaged</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 xmlns:a16="http://schemas.microsoft.com/office/drawing/2014/main" val="10005"/>
                  </a:ext>
                </a:extLst>
              </a:tr>
              <a:tr h="357272">
                <a:tc>
                  <a:txBody>
                    <a:bodyPr/>
                    <a:lstStyle/>
                    <a:p>
                      <a:pPr algn="l"/>
                      <a:r>
                        <a:rPr lang="mr-IN" sz="1800">
                          <a:effectLst/>
                        </a:rPr>
                        <a:t>‘f1_macro’</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5" tooltip="sklearn.metrics.f1_score"/>
                        </a:rPr>
                        <a:t>metrics.f1_score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a:effectLst/>
                        </a:rPr>
                        <a:t>macro-averaged</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 xmlns:a16="http://schemas.microsoft.com/office/drawing/2014/main" val="10006"/>
                  </a:ext>
                </a:extLst>
              </a:tr>
              <a:tr h="276580">
                <a:tc>
                  <a:txBody>
                    <a:bodyPr/>
                    <a:lstStyle/>
                    <a:p>
                      <a:pPr algn="l"/>
                      <a:r>
                        <a:rPr lang="en-US" sz="1800">
                          <a:effectLst/>
                        </a:rPr>
                        <a:t>‘f1_weighted’</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u="none" strike="noStrike">
                          <a:solidFill>
                            <a:srgbClr val="2878A2"/>
                          </a:solidFill>
                          <a:effectLst/>
                          <a:hlinkClick r:id="rId5" tooltip="sklearn.metrics.f1_score"/>
                        </a:rPr>
                        <a:t>metrics.f1_score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dirty="0">
                          <a:effectLst/>
                        </a:rPr>
                        <a:t>weighted average</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 xmlns:a16="http://schemas.microsoft.com/office/drawing/2014/main" val="10007"/>
                  </a:ext>
                </a:extLst>
              </a:tr>
              <a:tr h="276580">
                <a:tc>
                  <a:txBody>
                    <a:bodyPr/>
                    <a:lstStyle/>
                    <a:p>
                      <a:pPr algn="l"/>
                      <a:r>
                        <a:rPr lang="en-US" sz="1800">
                          <a:effectLst/>
                        </a:rPr>
                        <a:t>‘f1_samples’</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5" tooltip="sklearn.metrics.f1_score"/>
                        </a:rPr>
                        <a:t>metrics.f1_score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a:effectLst/>
                        </a:rPr>
                        <a:t>by multilabel sample</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 xmlns:a16="http://schemas.microsoft.com/office/drawing/2014/main" val="10008"/>
                  </a:ext>
                </a:extLst>
              </a:tr>
              <a:tr h="540924">
                <a:tc>
                  <a:txBody>
                    <a:bodyPr/>
                    <a:lstStyle/>
                    <a:p>
                      <a:pPr algn="l"/>
                      <a:r>
                        <a:rPr lang="en-US" sz="1800" dirty="0">
                          <a:effectLst/>
                        </a:rPr>
                        <a:t>‘</a:t>
                      </a:r>
                      <a:r>
                        <a:rPr lang="en-US" sz="1800" dirty="0" err="1">
                          <a:effectLst/>
                        </a:rPr>
                        <a:t>neg_log_loss</a:t>
                      </a:r>
                      <a:r>
                        <a:rPr lang="en-US" sz="1800" dirty="0">
                          <a:effectLst/>
                        </a:rPr>
                        <a:t>’</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u="none" strike="noStrike">
                          <a:solidFill>
                            <a:srgbClr val="2878A2"/>
                          </a:solidFill>
                          <a:effectLst/>
                          <a:hlinkClick r:id="rId6" tooltip="sklearn.metrics.log_loss"/>
                        </a:rPr>
                        <a:t>metrics.log_loss</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sk-SK" sz="1800">
                          <a:effectLst/>
                        </a:rPr>
                        <a:t>requires predict_proba support</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 xmlns:a16="http://schemas.microsoft.com/office/drawing/2014/main" val="10009"/>
                  </a:ext>
                </a:extLst>
              </a:tr>
              <a:tr h="276580">
                <a:tc>
                  <a:txBody>
                    <a:bodyPr/>
                    <a:lstStyle/>
                    <a:p>
                      <a:pPr algn="l"/>
                      <a:r>
                        <a:rPr lang="en-US" sz="1800" dirty="0">
                          <a:effectLst/>
                        </a:rPr>
                        <a:t>‘precision’ etc.</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7" tooltip="sklearn.metrics.precision_score"/>
                        </a:rPr>
                        <a:t>metrics.precision_score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a:effectLst/>
                        </a:rPr>
                        <a:t>suffixes apply as with ‘f1’</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 xmlns:a16="http://schemas.microsoft.com/office/drawing/2014/main" val="10010"/>
                  </a:ext>
                </a:extLst>
              </a:tr>
              <a:tr h="276580">
                <a:tc>
                  <a:txBody>
                    <a:bodyPr/>
                    <a:lstStyle/>
                    <a:p>
                      <a:pPr algn="l"/>
                      <a:r>
                        <a:rPr lang="it-IT" sz="1800" dirty="0">
                          <a:effectLst/>
                        </a:rPr>
                        <a:t>‘recall’ etc.</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u="none" strike="noStrike">
                          <a:solidFill>
                            <a:srgbClr val="2878A2"/>
                          </a:solidFill>
                          <a:effectLst/>
                          <a:hlinkClick r:id="rId8" tooltip="sklearn.metrics.recall_score"/>
                        </a:rPr>
                        <a:t>metrics.recall_score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a:effectLst/>
                        </a:rPr>
                        <a:t>suffixes apply as with ‘f1’</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 xmlns:a16="http://schemas.microsoft.com/office/drawing/2014/main" val="10011"/>
                  </a:ext>
                </a:extLst>
              </a:tr>
              <a:tr h="276580">
                <a:tc>
                  <a:txBody>
                    <a:bodyPr/>
                    <a:lstStyle/>
                    <a:p>
                      <a:pPr algn="l"/>
                      <a:r>
                        <a:rPr lang="mr-IN" sz="1800" dirty="0">
                          <a:effectLst/>
                        </a:rPr>
                        <a:t>‘roc_auc’</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9" tooltip="sklearn.metrics.roc_auc_score"/>
                        </a:rPr>
                        <a:t>metrics.roc_auc_score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sk-SK" sz="1800" dirty="0">
                          <a:effectLst/>
                        </a:rPr>
                        <a:t> </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 xmlns:a16="http://schemas.microsoft.com/office/drawing/2014/main" val="10012"/>
                  </a:ext>
                </a:extLst>
              </a:tr>
            </a:tbl>
          </a:graphicData>
        </a:graphic>
      </p:graphicFrame>
      <p:sp>
        <p:nvSpPr>
          <p:cNvPr id="7" name="矩形 6"/>
          <p:cNvSpPr/>
          <p:nvPr/>
        </p:nvSpPr>
        <p:spPr>
          <a:xfrm>
            <a:off x="402023" y="6021200"/>
            <a:ext cx="10416480" cy="369332"/>
          </a:xfrm>
          <a:prstGeom prst="rect">
            <a:avLst/>
          </a:prstGeom>
        </p:spPr>
        <p:txBody>
          <a:bodyPr wrap="square">
            <a:spAutoFit/>
          </a:bodyPr>
          <a:lstStyle/>
          <a:p>
            <a:r>
              <a:rPr kumimoji="1" lang="zh-CN" altLang="en-US" dirty="0">
                <a:solidFill>
                  <a:srgbClr val="09405E"/>
                </a:solidFill>
                <a:latin typeface="Microsoft YaHei" charset="-122"/>
                <a:ea typeface="Microsoft YaHei" charset="-122"/>
                <a:cs typeface="Microsoft YaHei" charset="-122"/>
              </a:rPr>
              <a:t>注意：</a:t>
            </a:r>
            <a:r>
              <a:rPr kumimoji="1" lang="en-US" altLang="zh-CN" dirty="0">
                <a:solidFill>
                  <a:srgbClr val="09405E"/>
                </a:solidFill>
                <a:latin typeface="Microsoft YaHei" charset="-122"/>
                <a:ea typeface="Microsoft YaHei" charset="-122"/>
                <a:cs typeface="Microsoft YaHei" charset="-122"/>
              </a:rPr>
              <a:t>scoring</a:t>
            </a:r>
            <a:r>
              <a:rPr kumimoji="1" lang="zh-CN" altLang="en-US" dirty="0">
                <a:solidFill>
                  <a:srgbClr val="09405E"/>
                </a:solidFill>
                <a:latin typeface="Microsoft YaHei" charset="-122"/>
                <a:ea typeface="Microsoft YaHei" charset="-122"/>
                <a:cs typeface="Microsoft YaHei" charset="-122"/>
              </a:rPr>
              <a:t>越大的模型性能越好，所以如果采用损失／误差，需要加</a:t>
            </a:r>
            <a:r>
              <a:rPr kumimoji="1" lang="en-US" altLang="zh-CN" dirty="0" err="1">
                <a:solidFill>
                  <a:srgbClr val="09405E"/>
                </a:solidFill>
                <a:latin typeface="Microsoft YaHei" charset="-122"/>
                <a:ea typeface="Microsoft YaHei" charset="-122"/>
                <a:cs typeface="Microsoft YaHei" charset="-122"/>
              </a:rPr>
              <a:t>neg</a:t>
            </a:r>
            <a:r>
              <a:rPr kumimoji="1" lang="zh-CN" altLang="en-US" dirty="0">
                <a:solidFill>
                  <a:srgbClr val="09405E"/>
                </a:solidFill>
                <a:latin typeface="Microsoft YaHei" charset="-122"/>
                <a:ea typeface="Microsoft YaHei" charset="-122"/>
                <a:cs typeface="Microsoft YaHei" charset="-122"/>
              </a:rPr>
              <a:t>，如</a:t>
            </a:r>
            <a:r>
              <a:rPr lang="en-US" altLang="zh-CN" dirty="0">
                <a:solidFill>
                  <a:srgbClr val="09405E"/>
                </a:solidFill>
                <a:latin typeface="Microsoft YaHei" charset="-122"/>
                <a:ea typeface="Microsoft YaHei" charset="-122"/>
                <a:cs typeface="Microsoft YaHei" charset="-122"/>
              </a:rPr>
              <a:t>‘</a:t>
            </a:r>
            <a:r>
              <a:rPr lang="en-US" altLang="zh-CN" dirty="0" err="1">
                <a:solidFill>
                  <a:srgbClr val="09405E"/>
                </a:solidFill>
                <a:latin typeface="Microsoft YaHei" charset="-122"/>
                <a:ea typeface="Microsoft YaHei" charset="-122"/>
                <a:cs typeface="Microsoft YaHei" charset="-122"/>
              </a:rPr>
              <a:t>neg_log_loss</a:t>
            </a:r>
            <a:r>
              <a:rPr lang="en-US" altLang="zh-CN" dirty="0">
                <a:solidFill>
                  <a:srgbClr val="09405E"/>
                </a:solidFill>
                <a:latin typeface="Microsoft YaHei" charset="-122"/>
                <a:ea typeface="Microsoft YaHei" charset="-122"/>
                <a:cs typeface="Microsoft YaHei" charset="-122"/>
              </a:rPr>
              <a:t>’</a:t>
            </a:r>
            <a:endParaRPr lang="zh-CN" altLang="en-US"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68134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434340"/>
            <a:ext cx="5653805"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分类任务</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的损失函数</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回归的</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优化</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算法</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回归的多类分类任务</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分类任务中的样本不均衡</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问题</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分类模型的评价指标</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rgbClr val="09405E"/>
                </a:solidFill>
                <a:latin typeface="微软雅黑" panose="020B0503020204020204" pitchFamily="34" charset="-122"/>
                <a:ea typeface="微软雅黑" panose="020B0503020204020204" pitchFamily="34" charset="-122"/>
              </a:rPr>
              <a:t>Sklearn</a:t>
            </a:r>
            <a:r>
              <a:rPr kumimoji="1" lang="zh-CN" altLang="en-US" sz="2800" dirty="0">
                <a:solidFill>
                  <a:srgbClr val="09405E"/>
                </a:solidFill>
                <a:latin typeface="微软雅黑" panose="020B0503020204020204" pitchFamily="34" charset="-122"/>
                <a:ea typeface="微软雅黑" panose="020B0503020204020204" pitchFamily="34" charset="-122"/>
              </a:rPr>
              <a:t>中的</a:t>
            </a:r>
            <a:r>
              <a:rPr kumimoji="1" lang="en-US" altLang="zh-CN" sz="2800" dirty="0">
                <a:solidFill>
                  <a:srgbClr val="09405E"/>
                </a:solidFill>
                <a:latin typeface="微软雅黑" panose="020B0503020204020204" pitchFamily="34" charset="-122"/>
                <a:ea typeface="微软雅黑" panose="020B0503020204020204" pitchFamily="34" charset="-122"/>
              </a:rPr>
              <a:t>Logistic</a:t>
            </a:r>
            <a:r>
              <a:rPr kumimoji="1" lang="zh-CN" altLang="en-US" sz="2800" dirty="0">
                <a:solidFill>
                  <a:srgbClr val="09405E"/>
                </a:solidFill>
                <a:latin typeface="微软雅黑" panose="020B0503020204020204" pitchFamily="34" charset="-122"/>
                <a:ea typeface="微软雅黑" panose="020B0503020204020204" pitchFamily="34" charset="-122"/>
              </a:rPr>
              <a:t>回归</a:t>
            </a:r>
            <a:r>
              <a:rPr kumimoji="1" lang="en-US" altLang="zh-CN" sz="2800" dirty="0" smtClean="0">
                <a:solidFill>
                  <a:srgbClr val="09405E"/>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回归案例分析</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2625718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561763" cy="5237271"/>
              </a:xfrm>
            </p:spPr>
            <p:txBody>
              <a:bodyPr/>
              <a:lstStyle/>
              <a:p>
                <a:pPr/>
                <a:r>
                  <a:rPr lang="zh-CN" altLang="en-US" dirty="0" smtClean="0">
                    <a:solidFill>
                      <a:srgbClr val="09405E"/>
                    </a:solidFill>
                  </a:rPr>
                  <a:t>对</a:t>
                </a:r>
                <a:r>
                  <a:rPr lang="zh-CN" altLang="en-US" dirty="0" smtClean="0">
                    <a:solidFill>
                      <a:srgbClr val="002060"/>
                    </a:solidFill>
                  </a:rPr>
                  <a:t>数几率：</a:t>
                </a:r>
                <a14:m>
                  <m:oMath xmlns:m="http://schemas.openxmlformats.org/officeDocument/2006/math">
                    <m:func>
                      <m:funcPr>
                        <m:ctrlPr>
                          <a:rPr lang="en-US" altLang="zh-CN" i="1">
                            <a:latin typeface="Cambria Math" charset="0"/>
                            <a:ea typeface="微软雅黑" pitchFamily="34" charset="-122"/>
                          </a:rPr>
                        </m:ctrlPr>
                      </m:funcPr>
                      <m:fName>
                        <m:r>
                          <m:rPr>
                            <m:sty m:val="p"/>
                          </m:rPr>
                          <a:rPr lang="en-US" altLang="zh-CN">
                            <a:latin typeface="Cambria Math" charset="0"/>
                            <a:ea typeface="微软雅黑" pitchFamily="34" charset="-122"/>
                          </a:rPr>
                          <m:t>ln</m:t>
                        </m:r>
                      </m:fName>
                      <m:e>
                        <m:f>
                          <m:fPr>
                            <m:ctrlPr>
                              <a:rPr lang="mr-IN" altLang="zh-CN" i="1">
                                <a:latin typeface="Cambria Math" charset="0"/>
                                <a:ea typeface="微软雅黑" pitchFamily="34" charset="-122"/>
                              </a:rPr>
                            </m:ctrlPr>
                          </m:fPr>
                          <m:num>
                            <m:r>
                              <a:rPr lang="en-US" altLang="zh-CN" i="1">
                                <a:latin typeface="Cambria Math" charset="0"/>
                                <a:ea typeface="微软雅黑" pitchFamily="34" charset="-122"/>
                              </a:rPr>
                              <m:t>𝑝</m:t>
                            </m:r>
                            <m:d>
                              <m:dPr>
                                <m:ctrlPr>
                                  <a:rPr lang="en-US" altLang="zh-CN" i="1">
                                    <a:latin typeface="Cambria Math" charset="0"/>
                                    <a:ea typeface="微软雅黑" pitchFamily="34" charset="-122"/>
                                  </a:rPr>
                                </m:ctrlPr>
                              </m:dPr>
                              <m:e>
                                <m:r>
                                  <a:rPr kumimoji="1" lang="en-US" altLang="zh-CN" i="1">
                                    <a:latin typeface="Cambria Math" charset="0"/>
                                    <a:ea typeface="微软雅黑" pitchFamily="34" charset="-122"/>
                                  </a:rPr>
                                  <m:t>𝑦</m:t>
                                </m:r>
                                <m:r>
                                  <a:rPr kumimoji="1" lang="en-US" altLang="zh-CN" i="1">
                                    <a:latin typeface="Cambria Math" charset="0"/>
                                    <a:ea typeface="微软雅黑" pitchFamily="34" charset="-122"/>
                                  </a:rPr>
                                  <m:t>=1|</m:t>
                                </m:r>
                                <m:r>
                                  <a:rPr kumimoji="1" lang="en-US" altLang="zh-CN" b="1" i="1">
                                    <a:latin typeface="Cambria Math" charset="0"/>
                                    <a:ea typeface="微软雅黑" pitchFamily="34" charset="-122"/>
                                  </a:rPr>
                                  <m:t>𝒙</m:t>
                                </m:r>
                              </m:e>
                            </m:d>
                          </m:num>
                          <m:den>
                            <m:r>
                              <a:rPr lang="en-US" altLang="zh-CN" i="1">
                                <a:latin typeface="Cambria Math" charset="0"/>
                                <a:ea typeface="微软雅黑" pitchFamily="34" charset="-122"/>
                              </a:rPr>
                              <m:t>𝑝</m:t>
                            </m:r>
                            <m:d>
                              <m:dPr>
                                <m:ctrlPr>
                                  <a:rPr lang="en-US" altLang="zh-CN" i="1">
                                    <a:latin typeface="Cambria Math" charset="0"/>
                                    <a:ea typeface="微软雅黑" pitchFamily="34" charset="-122"/>
                                  </a:rPr>
                                </m:ctrlPr>
                              </m:dPr>
                              <m:e>
                                <m:r>
                                  <a:rPr kumimoji="1" lang="en-US" altLang="zh-CN" i="1">
                                    <a:latin typeface="Cambria Math" charset="0"/>
                                    <a:ea typeface="微软雅黑" pitchFamily="34" charset="-122"/>
                                  </a:rPr>
                                  <m:t>𝑦</m:t>
                                </m:r>
                                <m:r>
                                  <a:rPr kumimoji="1" lang="en-US" altLang="zh-CN" i="1">
                                    <a:latin typeface="Cambria Math" charset="0"/>
                                    <a:ea typeface="微软雅黑" pitchFamily="34" charset="-122"/>
                                  </a:rPr>
                                  <m:t>=0|</m:t>
                                </m:r>
                                <m:r>
                                  <a:rPr kumimoji="1" lang="en-US" altLang="zh-CN" b="1" i="1">
                                    <a:latin typeface="Cambria Math" charset="0"/>
                                    <a:ea typeface="微软雅黑" pitchFamily="34" charset="-122"/>
                                  </a:rPr>
                                  <m:t>𝒙</m:t>
                                </m:r>
                              </m:e>
                            </m:d>
                          </m:den>
                        </m:f>
                      </m:e>
                    </m:func>
                    <m:r>
                      <a:rPr lang="en-US" altLang="zh-CN" i="1" dirty="0">
                        <a:latin typeface="Cambria Math" charset="0"/>
                      </a:rPr>
                      <m:t>=</m:t>
                    </m:r>
                    <m:func>
                      <m:funcPr>
                        <m:ctrlPr>
                          <a:rPr lang="en-US" altLang="zh-CN" i="1" dirty="0">
                            <a:latin typeface="Cambria Math" charset="0"/>
                          </a:rPr>
                        </m:ctrlPr>
                      </m:funcPr>
                      <m:fName>
                        <m:r>
                          <m:rPr>
                            <m:sty m:val="p"/>
                          </m:rPr>
                          <a:rPr lang="en-US" altLang="zh-CN" dirty="0">
                            <a:latin typeface="Cambria Math" charset="0"/>
                          </a:rPr>
                          <m:t>ln</m:t>
                        </m:r>
                      </m:fName>
                      <m:e>
                        <m:d>
                          <m:dPr>
                            <m:ctrlPr>
                              <a:rPr lang="mr-IN" altLang="zh-CN" i="1" dirty="0">
                                <a:latin typeface="Cambria Math" charset="0"/>
                              </a:rPr>
                            </m:ctrlPr>
                          </m:dPr>
                          <m:e>
                            <m:sSup>
                              <m:sSupPr>
                                <m:ctrlPr>
                                  <a:rPr lang="en-US" altLang="zh-CN" i="1">
                                    <a:latin typeface="Cambria Math" charset="0"/>
                                    <a:ea typeface="微软雅黑" pitchFamily="34" charset="-122"/>
                                  </a:rPr>
                                </m:ctrlPr>
                              </m:sSupPr>
                              <m:e>
                                <m:r>
                                  <a:rPr lang="en-US" altLang="zh-CN" i="1">
                                    <a:latin typeface="Cambria Math" charset="0"/>
                                    <a:ea typeface="微软雅黑" pitchFamily="34" charset="-122"/>
                                  </a:rPr>
                                  <m:t>𝑒</m:t>
                                </m:r>
                              </m:e>
                              <m:sup>
                                <m:sSup>
                                  <m:sSupPr>
                                    <m:ctrlPr>
                                      <a:rPr kumimoji="1" lang="en-US" altLang="zh-CN" i="1">
                                        <a:latin typeface="Cambria Math"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sup>
                            </m:sSup>
                          </m:e>
                        </m:d>
                      </m:e>
                    </m:func>
                    <m:r>
                      <a:rPr lang="en-US" altLang="zh-CN" i="1" dirty="0">
                        <a:latin typeface="Cambria Math" charset="0"/>
                      </a:rPr>
                      <m:t>=</m:t>
                    </m:r>
                    <m:sSup>
                      <m:sSupPr>
                        <m:ctrlPr>
                          <a:rPr kumimoji="1" lang="en-US" altLang="zh-CN" i="1">
                            <a:latin typeface="Cambria Math"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oMath>
                </a14:m>
                <a:endParaRPr lang="zh-CN" altLang="en-US" dirty="0"/>
              </a:p>
              <a:p>
                <a:r>
                  <a:rPr kumimoji="1" lang="zh-CN" altLang="en-US" dirty="0">
                    <a:solidFill>
                      <a:srgbClr val="002060"/>
                    </a:solidFill>
                  </a:rPr>
                  <a:t>当</a:t>
                </a:r>
                <a14:m>
                  <m:oMath xmlns:m="http://schemas.openxmlformats.org/officeDocument/2006/math">
                    <m:r>
                      <a:rPr lang="en-US" altLang="zh-CN" i="1">
                        <a:solidFill>
                          <a:srgbClr val="002060"/>
                        </a:solidFill>
                        <a:latin typeface="Cambria Math" charset="0"/>
                      </a:rPr>
                      <m:t>𝑝</m:t>
                    </m:r>
                    <m:d>
                      <m:dPr>
                        <m:ctrlPr>
                          <a:rPr lang="en-US" altLang="zh-CN" i="1">
                            <a:solidFill>
                              <a:srgbClr val="002060"/>
                            </a:solidFill>
                            <a:latin typeface="Cambria Math" charset="0"/>
                          </a:rPr>
                        </m:ctrlPr>
                      </m:dPr>
                      <m:e>
                        <m:r>
                          <a:rPr kumimoji="1" lang="en-US" altLang="zh-CN" i="1">
                            <a:solidFill>
                              <a:srgbClr val="002060"/>
                            </a:solidFill>
                            <a:latin typeface="Cambria Math" charset="0"/>
                          </a:rPr>
                          <m:t>𝑦</m:t>
                        </m:r>
                        <m:r>
                          <a:rPr kumimoji="1" lang="en-US" altLang="zh-CN" i="1">
                            <a:solidFill>
                              <a:srgbClr val="002060"/>
                            </a:solidFill>
                            <a:latin typeface="Cambria Math" charset="0"/>
                          </a:rPr>
                          <m:t>=1|</m:t>
                        </m:r>
                        <m:r>
                          <a:rPr kumimoji="1" lang="en-US" altLang="zh-CN" b="1" i="1">
                            <a:solidFill>
                              <a:srgbClr val="002060"/>
                            </a:solidFill>
                            <a:latin typeface="Cambria Math" charset="0"/>
                            <a:ea typeface="微软雅黑" pitchFamily="34" charset="-122"/>
                          </a:rPr>
                          <m:t>𝒙</m:t>
                        </m:r>
                      </m:e>
                    </m:d>
                    <m:r>
                      <a:rPr kumimoji="1" lang="en-US" altLang="zh-CN" i="1">
                        <a:solidFill>
                          <a:srgbClr val="002060"/>
                        </a:solidFill>
                        <a:latin typeface="Cambria Math" charset="0"/>
                      </a:rPr>
                      <m:t>&gt;</m:t>
                    </m:r>
                    <m:r>
                      <a:rPr lang="en-US" altLang="zh-CN" i="1">
                        <a:solidFill>
                          <a:srgbClr val="002060"/>
                        </a:solidFill>
                        <a:latin typeface="Cambria Math" charset="0"/>
                      </a:rPr>
                      <m:t>𝑝</m:t>
                    </m:r>
                    <m:d>
                      <m:dPr>
                        <m:ctrlPr>
                          <a:rPr lang="en-US" altLang="zh-CN" i="1">
                            <a:solidFill>
                              <a:srgbClr val="002060"/>
                            </a:solidFill>
                            <a:latin typeface="Cambria Math" charset="0"/>
                          </a:rPr>
                        </m:ctrlPr>
                      </m:dPr>
                      <m:e>
                        <m:r>
                          <a:rPr kumimoji="1" lang="en-US" altLang="zh-CN" i="1">
                            <a:solidFill>
                              <a:srgbClr val="002060"/>
                            </a:solidFill>
                            <a:latin typeface="Cambria Math" charset="0"/>
                          </a:rPr>
                          <m:t>𝑦</m:t>
                        </m:r>
                        <m:r>
                          <a:rPr kumimoji="1" lang="en-US" altLang="zh-CN" i="1">
                            <a:solidFill>
                              <a:srgbClr val="002060"/>
                            </a:solidFill>
                            <a:latin typeface="Cambria Math" charset="0"/>
                          </a:rPr>
                          <m:t>=0|</m:t>
                        </m:r>
                        <m:r>
                          <a:rPr kumimoji="1" lang="en-US" altLang="zh-CN" b="1" i="1">
                            <a:solidFill>
                              <a:srgbClr val="002060"/>
                            </a:solidFill>
                            <a:latin typeface="Cambria Math" charset="0"/>
                            <a:ea typeface="微软雅黑" pitchFamily="34" charset="-122"/>
                          </a:rPr>
                          <m:t>𝒙</m:t>
                        </m:r>
                      </m:e>
                    </m:d>
                  </m:oMath>
                </a14:m>
                <a:r>
                  <a:rPr kumimoji="1" lang="zh-CN" altLang="en-US" dirty="0">
                    <a:solidFill>
                      <a:srgbClr val="002060"/>
                    </a:solidFill>
                  </a:rPr>
                  <a:t>时，</a:t>
                </a:r>
                <a:r>
                  <a:rPr lang="zh-CN" altLang="en-US" dirty="0">
                    <a:solidFill>
                      <a:srgbClr val="002060"/>
                    </a:solidFill>
                  </a:rPr>
                  <a:t>如果取最大后验概率，</a:t>
                </a:r>
                <a14:m>
                  <m:oMath xmlns:m="http://schemas.openxmlformats.org/officeDocument/2006/math">
                    <m:r>
                      <a:rPr kumimoji="1" lang="en-US" altLang="zh-CN" b="1">
                        <a:solidFill>
                          <a:srgbClr val="002060"/>
                        </a:solidFill>
                        <a:latin typeface="Cambria Math" charset="0"/>
                        <a:ea typeface="微软雅黑" pitchFamily="34" charset="-122"/>
                      </a:rPr>
                      <m:t>𝐱</m:t>
                    </m:r>
                  </m:oMath>
                </a14:m>
                <a:r>
                  <a:rPr lang="zh-CN" altLang="en-US" dirty="0">
                    <a:solidFill>
                      <a:srgbClr val="002060"/>
                    </a:solidFill>
                  </a:rPr>
                  <a:t>的类别取</a:t>
                </a:r>
                <a14:m>
                  <m:oMath xmlns:m="http://schemas.openxmlformats.org/officeDocument/2006/math">
                    <m:r>
                      <a:rPr kumimoji="1" lang="en-US" altLang="zh-CN" i="1">
                        <a:solidFill>
                          <a:srgbClr val="002060"/>
                        </a:solidFill>
                        <a:latin typeface="Cambria Math" charset="0"/>
                      </a:rPr>
                      <m:t>𝑦</m:t>
                    </m:r>
                    <m:r>
                      <a:rPr kumimoji="1" lang="en-US" altLang="zh-CN" i="1">
                        <a:solidFill>
                          <a:srgbClr val="002060"/>
                        </a:solidFill>
                        <a:latin typeface="Cambria Math" charset="0"/>
                      </a:rPr>
                      <m:t>=1</m:t>
                    </m:r>
                  </m:oMath>
                </a14:m>
                <a:r>
                  <a:rPr kumimoji="1" lang="zh-CN" altLang="en-US" dirty="0" smtClean="0">
                    <a:solidFill>
                      <a:srgbClr val="002060"/>
                    </a:solidFill>
                  </a:rPr>
                  <a:t>：</a:t>
                </a:r>
                <a:endParaRPr kumimoji="1" lang="en-US" altLang="zh-CN" dirty="0">
                  <a:solidFill>
                    <a:srgbClr val="002060"/>
                  </a:solidFill>
                </a:endParaRPr>
              </a:p>
              <a:p>
                <a:endParaRPr kumimoji="1" lang="en-US" altLang="zh-CN" dirty="0" smtClean="0">
                  <a:solidFill>
                    <a:srgbClr val="002060"/>
                  </a:solidFill>
                </a:endParaRPr>
              </a:p>
              <a:p>
                <a:endParaRPr kumimoji="1" lang="en-US" altLang="zh-CN" dirty="0">
                  <a:solidFill>
                    <a:srgbClr val="002060"/>
                  </a:solidFill>
                </a:endParaRPr>
              </a:p>
              <a:p>
                <a:r>
                  <a:rPr lang="zh-CN" altLang="en-US" dirty="0" smtClean="0"/>
                  <a:t>当</a:t>
                </a:r>
                <a14:m>
                  <m:oMath xmlns:m="http://schemas.openxmlformats.org/officeDocument/2006/math">
                    <m:sSup>
                      <m:sSupPr>
                        <m:ctrlPr>
                          <a:rPr kumimoji="1" lang="en-US" altLang="zh-CN" i="1">
                            <a:latin typeface="Cambria Math"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r>
                      <a:rPr lang="en-US" altLang="zh-CN" dirty="0">
                        <a:latin typeface="Cambria Math" charset="0"/>
                      </a:rPr>
                      <m:t>&gt;0</m:t>
                    </m:r>
                  </m:oMath>
                </a14:m>
                <a:r>
                  <a:rPr lang="zh-CN" altLang="en-US" dirty="0"/>
                  <a:t>时，</a:t>
                </a:r>
                <a14:m>
                  <m:oMath xmlns:m="http://schemas.openxmlformats.org/officeDocument/2006/math">
                    <m:r>
                      <a:rPr lang="en-US" altLang="zh-CN" dirty="0">
                        <a:latin typeface="Cambria Math" charset="0"/>
                      </a:rPr>
                      <m:t>𝐱</m:t>
                    </m:r>
                  </m:oMath>
                </a14:m>
                <a:r>
                  <a:rPr lang="zh-CN" altLang="en-US" dirty="0"/>
                  <a:t>的类别取</a:t>
                </a:r>
                <a14:m>
                  <m:oMath xmlns:m="http://schemas.openxmlformats.org/officeDocument/2006/math">
                    <m:r>
                      <a:rPr lang="en-US" altLang="zh-CN" dirty="0">
                        <a:latin typeface="Cambria Math" charset="0"/>
                      </a:rPr>
                      <m:t>𝑦</m:t>
                    </m:r>
                    <m:r>
                      <a:rPr lang="en-US" altLang="zh-CN" dirty="0">
                        <a:latin typeface="Cambria Math" charset="0"/>
                      </a:rPr>
                      <m:t>=1</m:t>
                    </m:r>
                  </m:oMath>
                </a14:m>
                <a:r>
                  <a:rPr lang="zh-CN" altLang="en-US" dirty="0"/>
                  <a:t>； </a:t>
                </a:r>
                <a:endParaRPr lang="en-US" altLang="zh-CN" dirty="0" smtClean="0"/>
              </a:p>
              <a:p>
                <a:r>
                  <a:rPr lang="zh-CN" altLang="en-US" dirty="0" smtClean="0"/>
                  <a:t>当</a:t>
                </a:r>
                <a14:m>
                  <m:oMath xmlns:m="http://schemas.openxmlformats.org/officeDocument/2006/math">
                    <m:sSup>
                      <m:sSupPr>
                        <m:ctrlPr>
                          <a:rPr kumimoji="1" lang="en-US" altLang="zh-CN" i="1">
                            <a:latin typeface="Cambria Math"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r>
                      <a:rPr lang="en-US" altLang="zh-CN" dirty="0">
                        <a:latin typeface="Cambria Math" charset="0"/>
                      </a:rPr>
                      <m:t>&lt;0</m:t>
                    </m:r>
                  </m:oMath>
                </a14:m>
                <a:r>
                  <a:rPr lang="zh-CN" altLang="en-US" dirty="0"/>
                  <a:t>时，</a:t>
                </a:r>
                <a14:m>
                  <m:oMath xmlns:m="http://schemas.openxmlformats.org/officeDocument/2006/math">
                    <m:r>
                      <a:rPr lang="en-US" altLang="zh-CN" dirty="0">
                        <a:latin typeface="Cambria Math" charset="0"/>
                      </a:rPr>
                      <m:t>𝐱</m:t>
                    </m:r>
                  </m:oMath>
                </a14:m>
                <a:r>
                  <a:rPr lang="zh-CN" altLang="en-US" dirty="0"/>
                  <a:t>的类别取</a:t>
                </a:r>
                <a14:m>
                  <m:oMath xmlns:m="http://schemas.openxmlformats.org/officeDocument/2006/math">
                    <m:r>
                      <a:rPr lang="en-US" altLang="zh-CN" dirty="0">
                        <a:latin typeface="Cambria Math" charset="0"/>
                      </a:rPr>
                      <m:t>𝑦</m:t>
                    </m:r>
                    <m:r>
                      <a:rPr lang="en-US" altLang="zh-CN" dirty="0">
                        <a:latin typeface="Cambria Math" charset="0"/>
                      </a:rPr>
                      <m:t>=0</m:t>
                    </m:r>
                  </m:oMath>
                </a14:m>
                <a:r>
                  <a:rPr lang="zh-CN" altLang="en-US" dirty="0" smtClean="0"/>
                  <a:t>；</a:t>
                </a:r>
                <a:endParaRPr lang="en-US" altLang="zh-CN" dirty="0" smtClean="0"/>
              </a:p>
              <a:p>
                <a:r>
                  <a:rPr lang="zh-CN" altLang="en-US" dirty="0" smtClean="0"/>
                  <a:t>当</a:t>
                </a:r>
                <a14:m>
                  <m:oMath xmlns:m="http://schemas.openxmlformats.org/officeDocument/2006/math">
                    <m:sSup>
                      <m:sSupPr>
                        <m:ctrlPr>
                          <a:rPr kumimoji="1" lang="en-US" altLang="zh-CN" i="1">
                            <a:latin typeface="Cambria Math"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r>
                      <a:rPr lang="en-US" altLang="zh-CN" dirty="0">
                        <a:latin typeface="Cambria Math" charset="0"/>
                      </a:rPr>
                      <m:t>=0</m:t>
                    </m:r>
                  </m:oMath>
                </a14:m>
                <a:r>
                  <a:rPr lang="zh-CN" altLang="en-US" dirty="0"/>
                  <a:t>时，</a:t>
                </a:r>
                <a14:m>
                  <m:oMath xmlns:m="http://schemas.openxmlformats.org/officeDocument/2006/math">
                    <m:r>
                      <a:rPr lang="en-US" altLang="zh-CN" dirty="0">
                        <a:latin typeface="Cambria Math" charset="0"/>
                      </a:rPr>
                      <m:t>𝑦</m:t>
                    </m:r>
                    <m:r>
                      <a:rPr lang="en-US" altLang="zh-CN" dirty="0">
                        <a:latin typeface="Cambria Math" charset="0"/>
                      </a:rPr>
                      <m:t>=1</m:t>
                    </m:r>
                  </m:oMath>
                </a14:m>
                <a:r>
                  <a:rPr lang="zh-CN" altLang="en-US" dirty="0"/>
                  <a:t>的概率和</a:t>
                </a:r>
                <a14:m>
                  <m:oMath xmlns:m="http://schemas.openxmlformats.org/officeDocument/2006/math">
                    <m:r>
                      <a:rPr lang="en-US" altLang="zh-CN" dirty="0">
                        <a:latin typeface="Cambria Math" charset="0"/>
                      </a:rPr>
                      <m:t>𝑦</m:t>
                    </m:r>
                    <m:r>
                      <a:rPr lang="en-US" altLang="zh-CN" dirty="0">
                        <a:latin typeface="Cambria Math" charset="0"/>
                      </a:rPr>
                      <m:t>=0</m:t>
                    </m:r>
                  </m:oMath>
                </a14:m>
                <a:r>
                  <a:rPr lang="zh-CN" altLang="en-US" dirty="0"/>
                  <a:t>的概率相等，此时</a:t>
                </a:r>
                <a14:m>
                  <m:oMath xmlns:m="http://schemas.openxmlformats.org/officeDocument/2006/math">
                    <m:r>
                      <a:rPr lang="en-US" altLang="zh-CN" i="1" dirty="0">
                        <a:latin typeface="Cambria Math" charset="0"/>
                      </a:rPr>
                      <m:t>𝑥</m:t>
                    </m:r>
                  </m:oMath>
                </a14:m>
                <a:r>
                  <a:rPr lang="zh-CN" altLang="en-US" dirty="0"/>
                  <a:t>位于决策面上。可将</a:t>
                </a:r>
                <a14:m>
                  <m:oMath xmlns:m="http://schemas.openxmlformats.org/officeDocument/2006/math">
                    <m:r>
                      <a:rPr lang="en-US" altLang="zh-CN" i="1" dirty="0">
                        <a:latin typeface="Cambria Math" charset="0"/>
                      </a:rPr>
                      <m:t>𝑥</m:t>
                    </m:r>
                  </m:oMath>
                </a14:m>
                <a:r>
                  <a:rPr lang="zh-CN" altLang="en-US" dirty="0"/>
                  <a:t>分类到任意一类，或拒绝作出判断。</a:t>
                </a:r>
                <a:endParaRPr lang="en-US" altLang="zh-CN" dirty="0"/>
              </a:p>
              <a:p>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5237271"/>
              </a:xfrm>
              <a:blipFill rotWithShape="0">
                <a:blip r:embed="rId2"/>
                <a:stretch>
                  <a:fillRect l="-896" r="-4112" b="-954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smtClean="0"/>
              <a:t>决策边界</a:t>
            </a:r>
            <a:endParaRPr kumimoji="1" lang="zh-CN" altLang="en-US" dirty="0"/>
          </a:p>
        </p:txBody>
      </p:sp>
      <mc:AlternateContent xmlns:mc="http://schemas.openxmlformats.org/markup-compatibility/2006">
        <mc:Choice xmlns:a14="http://schemas.microsoft.com/office/drawing/2010/main" Requires="a14">
          <p:sp>
            <p:nvSpPr>
              <p:cNvPr id="5" name="矩形 4"/>
              <p:cNvSpPr/>
              <p:nvPr/>
            </p:nvSpPr>
            <p:spPr>
              <a:xfrm>
                <a:off x="1343472" y="2964058"/>
                <a:ext cx="6010876" cy="787010"/>
              </a:xfrm>
              <a:prstGeom prst="rect">
                <a:avLst/>
              </a:prstGeom>
            </p:spPr>
            <p:txBody>
              <a:bodyPr wrap="none">
                <a:spAutoFit/>
              </a:bodyPr>
              <a:lstStyle/>
              <a:p>
                <a14:m>
                  <m:oMath xmlns:m="http://schemas.openxmlformats.org/officeDocument/2006/math">
                    <m:f>
                      <m:fPr>
                        <m:ctrlPr>
                          <a:rPr lang="mr-IN" altLang="zh-CN" sz="2800" i="1" smtClean="0">
                            <a:solidFill>
                              <a:srgbClr val="002060"/>
                            </a:solidFill>
                            <a:latin typeface="Cambria Math" charset="0"/>
                            <a:ea typeface="Microsoft YaHei" charset="-122"/>
                            <a:cs typeface="Microsoft YaHei" charset="-122"/>
                          </a:rPr>
                        </m:ctrlPr>
                      </m:fPr>
                      <m:num>
                        <m:r>
                          <a:rPr lang="en-US" altLang="zh-CN" sz="2800" i="1">
                            <a:solidFill>
                              <a:srgbClr val="002060"/>
                            </a:solidFill>
                            <a:latin typeface="Cambria Math" charset="0"/>
                            <a:ea typeface="Microsoft YaHei" charset="-122"/>
                            <a:cs typeface="Microsoft YaHei" charset="-122"/>
                          </a:rPr>
                          <m:t>𝑝</m:t>
                        </m:r>
                        <m:d>
                          <m:dPr>
                            <m:ctrlPr>
                              <a:rPr lang="en-US" altLang="zh-CN" sz="2800" i="1">
                                <a:solidFill>
                                  <a:srgbClr val="002060"/>
                                </a:solidFill>
                                <a:latin typeface="Cambria Math" charset="0"/>
                                <a:ea typeface="Microsoft YaHei" charset="-122"/>
                                <a:cs typeface="Microsoft YaHei" charset="-122"/>
                              </a:rPr>
                            </m:ctrlPr>
                          </m:dPr>
                          <m:e>
                            <m:r>
                              <a:rPr kumimoji="1" lang="en-US" altLang="zh-CN" sz="2800" i="1">
                                <a:solidFill>
                                  <a:srgbClr val="002060"/>
                                </a:solidFill>
                                <a:latin typeface="Cambria Math" charset="0"/>
                                <a:ea typeface="Microsoft YaHei" charset="-122"/>
                                <a:cs typeface="Microsoft YaHei" charset="-122"/>
                              </a:rPr>
                              <m:t>𝑦</m:t>
                            </m:r>
                            <m:r>
                              <a:rPr kumimoji="1" lang="en-US" altLang="zh-CN" sz="2800" i="1">
                                <a:solidFill>
                                  <a:srgbClr val="002060"/>
                                </a:solidFill>
                                <a:latin typeface="Cambria Math" charset="0"/>
                                <a:ea typeface="Microsoft YaHei" charset="-122"/>
                                <a:cs typeface="Microsoft YaHei" charset="-122"/>
                              </a:rPr>
                              <m:t>=1|</m:t>
                            </m:r>
                            <m:r>
                              <a:rPr kumimoji="1" lang="en-US" altLang="zh-CN" sz="2800" b="1" i="0" smtClean="0">
                                <a:solidFill>
                                  <a:srgbClr val="002060"/>
                                </a:solidFill>
                                <a:latin typeface="Cambria Math" charset="0"/>
                                <a:ea typeface="微软雅黑" pitchFamily="34" charset="-122"/>
                              </a:rPr>
                              <m:t>𝐯</m:t>
                            </m:r>
                          </m:e>
                        </m:d>
                      </m:num>
                      <m:den>
                        <m:r>
                          <a:rPr lang="en-US" altLang="zh-CN" sz="2800" i="1">
                            <a:solidFill>
                              <a:srgbClr val="002060"/>
                            </a:solidFill>
                            <a:latin typeface="Cambria Math" charset="0"/>
                            <a:ea typeface="Microsoft YaHei" charset="-122"/>
                            <a:cs typeface="Microsoft YaHei" charset="-122"/>
                          </a:rPr>
                          <m:t>𝑝</m:t>
                        </m:r>
                        <m:d>
                          <m:dPr>
                            <m:ctrlPr>
                              <a:rPr lang="en-US" altLang="zh-CN" sz="2800" i="1">
                                <a:solidFill>
                                  <a:srgbClr val="002060"/>
                                </a:solidFill>
                                <a:latin typeface="Cambria Math" charset="0"/>
                                <a:ea typeface="Microsoft YaHei" charset="-122"/>
                                <a:cs typeface="Microsoft YaHei" charset="-122"/>
                              </a:rPr>
                            </m:ctrlPr>
                          </m:dPr>
                          <m:e>
                            <m:r>
                              <a:rPr kumimoji="1" lang="en-US" altLang="zh-CN" sz="2800" i="1">
                                <a:solidFill>
                                  <a:srgbClr val="002060"/>
                                </a:solidFill>
                                <a:latin typeface="Cambria Math" charset="0"/>
                                <a:ea typeface="Microsoft YaHei" charset="-122"/>
                                <a:cs typeface="Microsoft YaHei" charset="-122"/>
                              </a:rPr>
                              <m:t>𝑦</m:t>
                            </m:r>
                            <m:r>
                              <a:rPr kumimoji="1" lang="en-US" altLang="zh-CN" sz="2800" i="1">
                                <a:solidFill>
                                  <a:srgbClr val="002060"/>
                                </a:solidFill>
                                <a:latin typeface="Cambria Math" charset="0"/>
                                <a:ea typeface="Microsoft YaHei" charset="-122"/>
                                <a:cs typeface="Microsoft YaHei" charset="-122"/>
                              </a:rPr>
                              <m:t>=0|</m:t>
                            </m:r>
                            <m:r>
                              <a:rPr kumimoji="1" lang="en-US" altLang="zh-CN" sz="2800" b="1" i="1">
                                <a:solidFill>
                                  <a:srgbClr val="002060"/>
                                </a:solidFill>
                                <a:latin typeface="Cambria Math" charset="0"/>
                                <a:ea typeface="微软雅黑" pitchFamily="34" charset="-122"/>
                              </a:rPr>
                              <m:t>𝒙</m:t>
                            </m:r>
                          </m:e>
                        </m:d>
                      </m:den>
                    </m:f>
                    <m:r>
                      <a:rPr kumimoji="1" lang="en-US" altLang="zh-CN" sz="2800" b="0" i="0" smtClean="0">
                        <a:solidFill>
                          <a:srgbClr val="002060"/>
                        </a:solidFill>
                        <a:latin typeface="Cambria Math" charset="0"/>
                        <a:ea typeface="Microsoft YaHei" charset="-122"/>
                        <a:cs typeface="Microsoft YaHei" charset="-122"/>
                      </a:rPr>
                      <m:t>&gt;</m:t>
                    </m:r>
                    <m:r>
                      <a:rPr kumimoji="1" lang="en-US" altLang="zh-CN" sz="2800">
                        <a:solidFill>
                          <a:srgbClr val="002060"/>
                        </a:solidFill>
                        <a:latin typeface="Cambria Math" charset="0"/>
                        <a:ea typeface="Microsoft YaHei" charset="-122"/>
                        <a:cs typeface="Microsoft YaHei" charset="-122"/>
                      </a:rPr>
                      <m:t>1</m:t>
                    </m:r>
                  </m:oMath>
                </a14:m>
                <a:r>
                  <a:rPr kumimoji="1" lang="zh-CN" altLang="en-US" sz="2800" dirty="0">
                    <a:solidFill>
                      <a:srgbClr val="002060"/>
                    </a:solidFill>
                    <a:latin typeface="Microsoft YaHei" charset="-122"/>
                    <a:ea typeface="Microsoft YaHei" charset="-122"/>
                    <a:cs typeface="Microsoft YaHei" charset="-122"/>
                  </a:rPr>
                  <a:t>，</a:t>
                </a:r>
                <a14:m>
                  <m:oMath xmlns:m="http://schemas.openxmlformats.org/officeDocument/2006/math">
                    <m:func>
                      <m:funcPr>
                        <m:ctrlPr>
                          <a:rPr lang="en-US" altLang="zh-CN" sz="2800" i="1">
                            <a:latin typeface="Cambria Math" charset="0"/>
                            <a:ea typeface="微软雅黑" pitchFamily="34" charset="-122"/>
                          </a:rPr>
                        </m:ctrlPr>
                      </m:funcPr>
                      <m:fName>
                        <m:r>
                          <m:rPr>
                            <m:sty m:val="p"/>
                          </m:rPr>
                          <a:rPr lang="en-US" altLang="zh-CN" sz="2800">
                            <a:latin typeface="Cambria Math" charset="0"/>
                            <a:ea typeface="微软雅黑" pitchFamily="34" charset="-122"/>
                          </a:rPr>
                          <m:t>ln</m:t>
                        </m:r>
                      </m:fName>
                      <m:e>
                        <m:f>
                          <m:fPr>
                            <m:ctrlPr>
                              <a:rPr lang="mr-IN" altLang="zh-CN" sz="2800" i="1">
                                <a:latin typeface="Cambria Math" charset="0"/>
                                <a:ea typeface="微软雅黑" pitchFamily="34" charset="-122"/>
                              </a:rPr>
                            </m:ctrlPr>
                          </m:fPr>
                          <m:num>
                            <m:r>
                              <a:rPr lang="en-US" altLang="zh-CN" sz="2800" i="1">
                                <a:latin typeface="Cambria Math" charset="0"/>
                                <a:ea typeface="微软雅黑" pitchFamily="34" charset="-122"/>
                              </a:rPr>
                              <m:t>𝑝</m:t>
                            </m:r>
                            <m:d>
                              <m:dPr>
                                <m:ctrlPr>
                                  <a:rPr lang="en-US" altLang="zh-CN" sz="2800" i="1">
                                    <a:latin typeface="Cambria Math" charset="0"/>
                                    <a:ea typeface="微软雅黑" pitchFamily="34" charset="-122"/>
                                  </a:rPr>
                                </m:ctrlPr>
                              </m:dPr>
                              <m:e>
                                <m:r>
                                  <a:rPr kumimoji="1" lang="en-US" altLang="zh-CN" sz="2800" i="1">
                                    <a:latin typeface="Cambria Math" charset="0"/>
                                    <a:ea typeface="微软雅黑" pitchFamily="34" charset="-122"/>
                                  </a:rPr>
                                  <m:t>𝑦</m:t>
                                </m:r>
                                <m:r>
                                  <a:rPr kumimoji="1" lang="en-US" altLang="zh-CN" sz="2800" i="1">
                                    <a:latin typeface="Cambria Math" charset="0"/>
                                    <a:ea typeface="微软雅黑" pitchFamily="34" charset="-122"/>
                                  </a:rPr>
                                  <m:t>=1|</m:t>
                                </m:r>
                                <m:r>
                                  <a:rPr kumimoji="1" lang="en-US" altLang="zh-CN" sz="2800" b="1" i="1">
                                    <a:latin typeface="Cambria Math" charset="0"/>
                                    <a:ea typeface="微软雅黑" pitchFamily="34" charset="-122"/>
                                  </a:rPr>
                                  <m:t>𝒙</m:t>
                                </m:r>
                              </m:e>
                            </m:d>
                          </m:num>
                          <m:den>
                            <m:r>
                              <a:rPr lang="en-US" altLang="zh-CN" sz="2800" i="1">
                                <a:latin typeface="Cambria Math" charset="0"/>
                                <a:ea typeface="微软雅黑" pitchFamily="34" charset="-122"/>
                              </a:rPr>
                              <m:t>𝑝</m:t>
                            </m:r>
                            <m:d>
                              <m:dPr>
                                <m:ctrlPr>
                                  <a:rPr lang="en-US" altLang="zh-CN" sz="2800" i="1">
                                    <a:latin typeface="Cambria Math" charset="0"/>
                                    <a:ea typeface="微软雅黑" pitchFamily="34" charset="-122"/>
                                  </a:rPr>
                                </m:ctrlPr>
                              </m:dPr>
                              <m:e>
                                <m:r>
                                  <a:rPr kumimoji="1" lang="en-US" altLang="zh-CN" sz="2800" i="1">
                                    <a:latin typeface="Cambria Math" charset="0"/>
                                    <a:ea typeface="微软雅黑" pitchFamily="34" charset="-122"/>
                                  </a:rPr>
                                  <m:t>𝑦</m:t>
                                </m:r>
                                <m:r>
                                  <a:rPr kumimoji="1" lang="en-US" altLang="zh-CN" sz="2800" i="1">
                                    <a:latin typeface="Cambria Math" charset="0"/>
                                    <a:ea typeface="微软雅黑" pitchFamily="34" charset="-122"/>
                                  </a:rPr>
                                  <m:t>=0|</m:t>
                                </m:r>
                                <m:r>
                                  <a:rPr kumimoji="1" lang="en-US" altLang="zh-CN" sz="2800" b="1" i="1">
                                    <a:latin typeface="Cambria Math" charset="0"/>
                                    <a:ea typeface="微软雅黑" pitchFamily="34" charset="-122"/>
                                  </a:rPr>
                                  <m:t>𝒙</m:t>
                                </m:r>
                              </m:e>
                            </m:d>
                          </m:den>
                        </m:f>
                      </m:e>
                    </m:func>
                    <m:r>
                      <a:rPr lang="en-US" altLang="zh-CN" sz="2800" i="1" dirty="0">
                        <a:solidFill>
                          <a:srgbClr val="002060"/>
                        </a:solidFill>
                        <a:latin typeface="Cambria Math" charset="0"/>
                        <a:ea typeface="Microsoft YaHei" charset="-122"/>
                        <a:cs typeface="Microsoft YaHei" charset="-122"/>
                      </a:rPr>
                      <m:t>=</m:t>
                    </m:r>
                    <m:sSup>
                      <m:sSupPr>
                        <m:ctrlPr>
                          <a:rPr kumimoji="1" lang="en-US" altLang="zh-CN" sz="2800" i="1">
                            <a:latin typeface="Cambria Math" charset="0"/>
                            <a:ea typeface="微软雅黑" pitchFamily="34" charset="-122"/>
                          </a:rPr>
                        </m:ctrlPr>
                      </m:sSupPr>
                      <m:e>
                        <m:r>
                          <a:rPr kumimoji="1" lang="en-US" altLang="zh-CN" sz="2800" b="1" i="1">
                            <a:latin typeface="Cambria Math" charset="0"/>
                            <a:ea typeface="微软雅黑" pitchFamily="34" charset="-122"/>
                          </a:rPr>
                          <m:t>𝒘</m:t>
                        </m:r>
                      </m:e>
                      <m:sup>
                        <m:r>
                          <m:rPr>
                            <m:sty m:val="p"/>
                          </m:rPr>
                          <a:rPr kumimoji="1" lang="en-US" altLang="zh-CN" sz="2800">
                            <a:latin typeface="Cambria Math" charset="0"/>
                            <a:ea typeface="微软雅黑" pitchFamily="34" charset="-122"/>
                          </a:rPr>
                          <m:t>T</m:t>
                        </m:r>
                      </m:sup>
                    </m:sSup>
                    <m:r>
                      <a:rPr kumimoji="1" lang="en-US" altLang="zh-CN" sz="2800" b="1" i="1">
                        <a:latin typeface="Cambria Math" charset="0"/>
                        <a:ea typeface="微软雅黑" pitchFamily="34" charset="-122"/>
                      </a:rPr>
                      <m:t>𝒙</m:t>
                    </m:r>
                    <m:r>
                      <a:rPr kumimoji="1" lang="en-US" altLang="zh-CN" sz="2800" b="0" i="1" smtClean="0">
                        <a:solidFill>
                          <a:srgbClr val="002060"/>
                        </a:solidFill>
                        <a:latin typeface="Cambria Math" charset="0"/>
                        <a:ea typeface="Microsoft YaHei" charset="-122"/>
                        <a:cs typeface="Microsoft YaHei" charset="-122"/>
                      </a:rPr>
                      <m:t>&gt;</m:t>
                    </m:r>
                    <m:r>
                      <a:rPr kumimoji="1" lang="en-US" altLang="zh-CN" sz="2800" i="1">
                        <a:solidFill>
                          <a:srgbClr val="002060"/>
                        </a:solidFill>
                        <a:latin typeface="Cambria Math" charset="0"/>
                        <a:ea typeface="Microsoft YaHei" charset="-122"/>
                        <a:cs typeface="Microsoft YaHei" charset="-122"/>
                      </a:rPr>
                      <m:t>0</m:t>
                    </m:r>
                  </m:oMath>
                </a14:m>
                <a:r>
                  <a:rPr lang="zh-CN" altLang="en-US" sz="2800" dirty="0" smtClean="0">
                    <a:solidFill>
                      <a:srgbClr val="002060"/>
                    </a:solidFill>
                  </a:rPr>
                  <a:t>。</a:t>
                </a:r>
                <a:endParaRPr lang="zh-CN" altLang="en-US" sz="2800" dirty="0">
                  <a:solidFill>
                    <a:srgbClr val="002060"/>
                  </a:solidFill>
                </a:endParaRPr>
              </a:p>
            </p:txBody>
          </p:sp>
        </mc:Choice>
        <mc:Fallback>
          <p:sp>
            <p:nvSpPr>
              <p:cNvPr id="5" name="矩形 4"/>
              <p:cNvSpPr>
                <a:spLocks noRot="1" noChangeAspect="1" noMove="1" noResize="1" noEditPoints="1" noAdjustHandles="1" noChangeArrowheads="1" noChangeShapeType="1" noTextEdit="1"/>
              </p:cNvSpPr>
              <p:nvPr/>
            </p:nvSpPr>
            <p:spPr>
              <a:xfrm>
                <a:off x="1343472" y="2964058"/>
                <a:ext cx="6010876" cy="787010"/>
              </a:xfrm>
              <a:prstGeom prst="rect">
                <a:avLst/>
              </a:prstGeom>
              <a:blipFill rotWithShape="0">
                <a:blip r:embed="rId3"/>
                <a:stretch>
                  <a:fillRect r="-1116" b="-2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463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295063" cy="5237271"/>
          </a:xfrm>
        </p:spPr>
        <p:txBody>
          <a:bodyPr/>
          <a:lstStyle/>
          <a:p>
            <a:r>
              <a:rPr lang="en-US" altLang="zh-CN" dirty="0" err="1"/>
              <a:t>LogisticRegression</a:t>
            </a:r>
            <a:r>
              <a:rPr lang="zh-CN" altLang="en-US" dirty="0"/>
              <a:t>：给定正则参数</a:t>
            </a:r>
            <a:r>
              <a:rPr lang="en-US" altLang="zh-CN" dirty="0"/>
              <a:t>C</a:t>
            </a:r>
            <a:r>
              <a:rPr lang="zh-CN" altLang="en-US" dirty="0"/>
              <a:t>对应的</a:t>
            </a:r>
            <a:r>
              <a:rPr lang="en-US" altLang="zh-CN" dirty="0"/>
              <a:t>Logistic</a:t>
            </a:r>
            <a:r>
              <a:rPr lang="zh-CN" altLang="en-US" dirty="0" smtClean="0"/>
              <a:t>回归</a:t>
            </a:r>
            <a:endParaRPr lang="en-US" altLang="zh-CN" dirty="0" smtClean="0"/>
          </a:p>
          <a:p>
            <a:pPr lvl="1"/>
            <a:r>
              <a:rPr lang="zh-CN" altLang="en-US" dirty="0" smtClean="0"/>
              <a:t>可以和</a:t>
            </a:r>
            <a:r>
              <a:rPr lang="en-US" altLang="zh-CN" dirty="0" err="1" smtClean="0"/>
              <a:t>GridSearchCV</a:t>
            </a:r>
            <a:r>
              <a:rPr lang="zh-CN" altLang="en-US" dirty="0" smtClean="0"/>
              <a:t>结合进行正则超参数调优</a:t>
            </a:r>
            <a:endParaRPr lang="en-US" altLang="zh-CN" dirty="0" smtClean="0"/>
          </a:p>
          <a:p>
            <a:pPr lvl="1"/>
            <a:endParaRPr lang="en-US" altLang="zh-CN" dirty="0" smtClean="0"/>
          </a:p>
          <a:p>
            <a:r>
              <a:rPr lang="en-US" altLang="zh-CN" dirty="0" err="1"/>
              <a:t>LogisticRegressionCV</a:t>
            </a:r>
            <a:r>
              <a:rPr lang="zh-CN" altLang="en-US" dirty="0"/>
              <a:t>：在一组正则参数</a:t>
            </a:r>
            <a:r>
              <a:rPr lang="en-US" altLang="zh-CN" dirty="0"/>
              <a:t>Cs</a:t>
            </a:r>
            <a:r>
              <a:rPr lang="zh-CN" altLang="en-US" dirty="0"/>
              <a:t>中寻找最佳</a:t>
            </a:r>
            <a:r>
              <a:rPr lang="en-US" altLang="zh-CN" dirty="0"/>
              <a:t>C</a:t>
            </a:r>
            <a:r>
              <a:rPr lang="zh-CN" altLang="en-US" dirty="0"/>
              <a:t>的</a:t>
            </a:r>
            <a:r>
              <a:rPr lang="en-US" altLang="zh-CN" dirty="0"/>
              <a:t>Logistic</a:t>
            </a:r>
            <a:r>
              <a:rPr lang="zh-CN" altLang="en-US" dirty="0" smtClean="0"/>
              <a:t>回归</a:t>
            </a:r>
            <a:endParaRPr lang="en-US" altLang="zh-CN" dirty="0" smtClean="0"/>
          </a:p>
          <a:p>
            <a:pPr lvl="1"/>
            <a:endParaRPr lang="en-US" altLang="zh-CN" dirty="0" smtClean="0"/>
          </a:p>
          <a:p>
            <a:r>
              <a:rPr lang="en-US" altLang="zh-CN" dirty="0" err="1"/>
              <a:t>SGDClassifier</a:t>
            </a:r>
            <a:r>
              <a:rPr lang="zh-CN" altLang="en-US" dirty="0"/>
              <a:t>：可实现采用随机梯度下降优化的</a:t>
            </a:r>
            <a:r>
              <a:rPr lang="en-US" altLang="zh-CN" dirty="0"/>
              <a:t>Logistic</a:t>
            </a:r>
            <a:r>
              <a:rPr lang="zh-CN" altLang="en-US" dirty="0"/>
              <a:t>回归</a:t>
            </a:r>
            <a:endParaRPr kumimoji="1" lang="en-US" altLang="zh-CN" dirty="0"/>
          </a:p>
          <a:p>
            <a:endParaRPr kumimoji="1" lang="zh-CN" altLang="en-US" dirty="0"/>
          </a:p>
        </p:txBody>
      </p:sp>
      <p:sp>
        <p:nvSpPr>
          <p:cNvPr id="3" name="标题 2"/>
          <p:cNvSpPr>
            <a:spLocks noGrp="1"/>
          </p:cNvSpPr>
          <p:nvPr>
            <p:ph type="title"/>
          </p:nvPr>
        </p:nvSpPr>
        <p:spPr/>
        <p:txBody>
          <a:bodyPr/>
          <a:lstStyle/>
          <a:p>
            <a:r>
              <a:rPr lang="en-US" altLang="zh-CN" dirty="0" err="1"/>
              <a:t>Scikit</a:t>
            </a:r>
            <a:r>
              <a:rPr lang="en-US" altLang="zh-CN" dirty="0"/>
              <a:t>-Learn</a:t>
            </a:r>
            <a:r>
              <a:rPr lang="zh-CN" altLang="en-US" dirty="0"/>
              <a:t>中</a:t>
            </a:r>
            <a:r>
              <a:rPr lang="en-US" altLang="zh-CN" dirty="0"/>
              <a:t>Logistic</a:t>
            </a:r>
            <a:r>
              <a:rPr lang="zh-CN" altLang="en-US" dirty="0"/>
              <a:t>回归分类</a:t>
            </a:r>
            <a:r>
              <a:rPr lang="zh-CN" altLang="en-US" dirty="0" smtClean="0"/>
              <a:t>器</a:t>
            </a:r>
            <a:endParaRPr kumimoji="1" lang="zh-CN" altLang="en-US" dirty="0"/>
          </a:p>
        </p:txBody>
      </p:sp>
    </p:spTree>
    <p:extLst>
      <p:ext uri="{BB962C8B-B14F-4D97-AF65-F5344CB8AC3E}">
        <p14:creationId xmlns:p14="http://schemas.microsoft.com/office/powerpoint/2010/main" val="900547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82387" cy="5237271"/>
          </a:xfrm>
        </p:spPr>
        <p:txBody>
          <a:bodyPr/>
          <a:lstStyle/>
          <a:p>
            <a:pPr>
              <a:lnSpc>
                <a:spcPct val="100000"/>
              </a:lnSpc>
            </a:pPr>
            <a:endParaRPr kumimoji="1"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r>
              <a:rPr lang="zh-CN" altLang="en-US" sz="2400" dirty="0"/>
              <a:t>支持两种正则：</a:t>
            </a:r>
            <a:r>
              <a:rPr lang="en-US" altLang="zh-CN" sz="2400" dirty="0"/>
              <a:t>L2</a:t>
            </a:r>
            <a:r>
              <a:rPr lang="zh-CN" altLang="en-US" sz="2400" dirty="0"/>
              <a:t>正则和</a:t>
            </a:r>
            <a:r>
              <a:rPr lang="en-US" altLang="zh-CN" sz="2400" dirty="0"/>
              <a:t>L1</a:t>
            </a:r>
            <a:r>
              <a:rPr lang="zh-CN" altLang="en-US" sz="2400" dirty="0"/>
              <a:t>正则。但</a:t>
            </a:r>
            <a:r>
              <a:rPr lang="en-US" altLang="zh-CN" sz="2400" dirty="0"/>
              <a:t>L1</a:t>
            </a:r>
            <a:r>
              <a:rPr lang="zh-CN" altLang="en-US" sz="2400" dirty="0"/>
              <a:t>正则函数不连续，优化器只能选择</a:t>
            </a:r>
            <a:r>
              <a:rPr lang="en-US" altLang="zh-CN" sz="2400" dirty="0"/>
              <a:t>‘</a:t>
            </a:r>
            <a:r>
              <a:rPr lang="en-US" altLang="zh-CN" sz="2400" dirty="0" err="1"/>
              <a:t>liblinear</a:t>
            </a:r>
            <a:r>
              <a:rPr lang="en-US" altLang="zh-CN" sz="2400" dirty="0"/>
              <a:t>’</a:t>
            </a:r>
            <a:r>
              <a:rPr lang="zh-CN" altLang="en-US" sz="2400" dirty="0"/>
              <a:t>和</a:t>
            </a:r>
            <a:r>
              <a:rPr lang="mr-IN" altLang="zh-CN" sz="2400" dirty="0"/>
              <a:t>‘</a:t>
            </a:r>
            <a:r>
              <a:rPr lang="mr-IN" altLang="zh-CN" sz="2400" dirty="0" err="1"/>
              <a:t>saga</a:t>
            </a:r>
            <a:r>
              <a:rPr lang="mr-IN" altLang="zh-CN" sz="2400" dirty="0"/>
              <a:t>’</a:t>
            </a:r>
            <a:r>
              <a:rPr lang="zh-CN" altLang="en-US" sz="2400" dirty="0"/>
              <a:t>。</a:t>
            </a:r>
            <a:r>
              <a:rPr kumimoji="1" lang="zh-CN" altLang="en-US" sz="2400" dirty="0"/>
              <a:t>正则参数为：</a:t>
            </a:r>
            <a:r>
              <a:rPr lang="en-US" altLang="zh-CN" sz="2400" i="1" dirty="0"/>
              <a:t>penalty</a:t>
            </a:r>
            <a:r>
              <a:rPr lang="zh-CN" altLang="en-US" sz="2400" i="1" dirty="0"/>
              <a:t>、</a:t>
            </a:r>
            <a:r>
              <a:rPr lang="en-US" altLang="zh-CN" sz="2400" i="1" dirty="0" smtClean="0"/>
              <a:t>C</a:t>
            </a:r>
          </a:p>
          <a:p>
            <a:pPr lvl="1">
              <a:lnSpc>
                <a:spcPct val="100000"/>
              </a:lnSpc>
            </a:pPr>
            <a:endParaRPr lang="en-US" altLang="zh-CN" sz="2000" dirty="0" smtClean="0"/>
          </a:p>
          <a:p>
            <a:pPr>
              <a:lnSpc>
                <a:spcPct val="100000"/>
              </a:lnSpc>
            </a:pPr>
            <a:r>
              <a:rPr lang="zh-CN" altLang="en-US" sz="2400" dirty="0" smtClean="0"/>
              <a:t>支持</a:t>
            </a:r>
            <a:r>
              <a:rPr lang="zh-CN" altLang="en-US" sz="2400" dirty="0"/>
              <a:t>两种多类分类方式：</a:t>
            </a:r>
            <a:r>
              <a:rPr lang="it-IT" altLang="zh-CN" sz="2400" dirty="0"/>
              <a:t>‘</a:t>
            </a:r>
            <a:r>
              <a:rPr lang="it-IT" altLang="zh-CN" sz="2400" dirty="0" err="1"/>
              <a:t>ovr</a:t>
            </a:r>
            <a:r>
              <a:rPr lang="it-IT" altLang="zh-CN" sz="2400" dirty="0"/>
              <a:t>’</a:t>
            </a:r>
            <a:r>
              <a:rPr lang="zh-CN" altLang="en-US" sz="2400" dirty="0"/>
              <a:t>和</a:t>
            </a:r>
            <a:r>
              <a:rPr lang="it-IT" altLang="zh-CN" sz="2400" dirty="0"/>
              <a:t>‘</a:t>
            </a:r>
            <a:r>
              <a:rPr lang="it-IT" altLang="zh-CN" sz="2400" dirty="0" err="1"/>
              <a:t>multinomial</a:t>
            </a:r>
            <a:r>
              <a:rPr lang="it-IT" altLang="zh-CN" sz="2400" dirty="0"/>
              <a:t>’</a:t>
            </a:r>
            <a:r>
              <a:rPr lang="zh-CN" altLang="en-US" sz="2400" dirty="0"/>
              <a:t> 。</a:t>
            </a:r>
            <a:r>
              <a:rPr kumimoji="1" lang="zh-CN" altLang="en-US" sz="2400" dirty="0"/>
              <a:t>模型参数为</a:t>
            </a:r>
            <a:r>
              <a:rPr lang="en-US" altLang="zh-CN" sz="2400" i="1" dirty="0" err="1" smtClean="0"/>
              <a:t>multi_class</a:t>
            </a:r>
            <a:r>
              <a:rPr lang="zh-CN" altLang="en-US" sz="2400" i="1" dirty="0" smtClean="0"/>
              <a:t>。</a:t>
            </a:r>
            <a:endParaRPr lang="en-US" altLang="zh-CN" sz="2400" i="1" dirty="0" smtClean="0"/>
          </a:p>
          <a:p>
            <a:pPr lvl="1">
              <a:lnSpc>
                <a:spcPct val="100000"/>
              </a:lnSpc>
            </a:pPr>
            <a:endParaRPr lang="en-US" altLang="zh-CN" sz="2000" i="1" dirty="0" smtClean="0"/>
          </a:p>
          <a:p>
            <a:pPr>
              <a:lnSpc>
                <a:spcPct val="100000"/>
              </a:lnSpc>
            </a:pPr>
            <a:r>
              <a:rPr lang="zh-CN" altLang="en-US" sz="2400" dirty="0"/>
              <a:t>支持多种优化方式，需注意不同优化方法的适用范围。</a:t>
            </a:r>
            <a:r>
              <a:rPr kumimoji="1" lang="zh-CN" altLang="en-US" sz="2400" dirty="0"/>
              <a:t>优化器参数为：</a:t>
            </a:r>
            <a:r>
              <a:rPr lang="en-US" altLang="zh-CN" sz="2400" dirty="0"/>
              <a:t> </a:t>
            </a:r>
            <a:r>
              <a:rPr lang="en-US" altLang="zh-CN" sz="2400" i="1" dirty="0" smtClean="0"/>
              <a:t>solver</a:t>
            </a:r>
          </a:p>
          <a:p>
            <a:pPr lvl="1">
              <a:lnSpc>
                <a:spcPct val="100000"/>
              </a:lnSpc>
            </a:pPr>
            <a:endParaRPr lang="en-US" altLang="zh-CN" sz="2000" i="1" dirty="0" smtClean="0"/>
          </a:p>
          <a:p>
            <a:pPr>
              <a:lnSpc>
                <a:spcPct val="100000"/>
              </a:lnSpc>
            </a:pPr>
            <a:r>
              <a:rPr lang="zh-CN" altLang="en-US" sz="2400" dirty="0"/>
              <a:t>支持对不同类别样本权重设置，权重参数：</a:t>
            </a:r>
            <a:r>
              <a:rPr lang="en-US" altLang="zh-CN" sz="2400" i="1" dirty="0" err="1"/>
              <a:t>class_weight</a:t>
            </a:r>
            <a:endParaRPr kumimoji="1" lang="zh-CN" altLang="en-US" sz="2400" dirty="0"/>
          </a:p>
        </p:txBody>
      </p:sp>
      <p:sp>
        <p:nvSpPr>
          <p:cNvPr id="3" name="标题 2"/>
          <p:cNvSpPr>
            <a:spLocks noGrp="1"/>
          </p:cNvSpPr>
          <p:nvPr>
            <p:ph type="title"/>
          </p:nvPr>
        </p:nvSpPr>
        <p:spPr/>
        <p:txBody>
          <a:bodyPr/>
          <a:lstStyle/>
          <a:p>
            <a:r>
              <a:rPr lang="en-US" altLang="zh-CN" dirty="0" err="1"/>
              <a:t>LogisticRegression</a:t>
            </a:r>
            <a:endParaRPr kumimoji="1" lang="zh-CN" altLang="en-US" dirty="0"/>
          </a:p>
        </p:txBody>
      </p:sp>
      <p:sp>
        <p:nvSpPr>
          <p:cNvPr id="4" name="矩形 3"/>
          <p:cNvSpPr/>
          <p:nvPr/>
        </p:nvSpPr>
        <p:spPr>
          <a:xfrm>
            <a:off x="263923" y="1124744"/>
            <a:ext cx="11448701" cy="1015663"/>
          </a:xfrm>
          <a:prstGeom prst="rect">
            <a:avLst/>
          </a:prstGeom>
        </p:spPr>
        <p:txBody>
          <a:bodyPr wrap="square">
            <a:spAutoFit/>
          </a:bodyPr>
          <a:lstStyle/>
          <a:p>
            <a:r>
              <a:rPr lang="en-US" altLang="zh-CN" sz="2000" i="1" dirty="0">
                <a:solidFill>
                  <a:srgbClr val="09405E"/>
                </a:solidFill>
                <a:latin typeface="Microsoft YaHei" charset="-122"/>
                <a:ea typeface="Microsoft YaHei" charset="-122"/>
                <a:cs typeface="Microsoft YaHei" charset="-122"/>
              </a:rPr>
              <a:t>class </a:t>
            </a:r>
            <a:r>
              <a:rPr lang="en-US" altLang="zh-CN" sz="2000" dirty="0" err="1">
                <a:solidFill>
                  <a:srgbClr val="09405E"/>
                </a:solidFill>
                <a:latin typeface="Microsoft YaHei" charset="-122"/>
                <a:ea typeface="Microsoft YaHei" charset="-122"/>
                <a:cs typeface="Microsoft YaHei" charset="-122"/>
              </a:rPr>
              <a:t>sklearn.linear_model.LogisticRegression</a:t>
            </a:r>
            <a:r>
              <a:rPr lang="en-US" altLang="zh-CN" sz="2000" dirty="0">
                <a:solidFill>
                  <a:srgbClr val="09405E"/>
                </a:solidFill>
                <a:latin typeface="Microsoft YaHei" charset="-122"/>
                <a:ea typeface="Microsoft YaHei" charset="-122"/>
                <a:cs typeface="Microsoft YaHei" charset="-122"/>
              </a:rPr>
              <a:t>(</a:t>
            </a:r>
            <a:r>
              <a:rPr lang="en-US" altLang="zh-CN" sz="2000" i="1" dirty="0">
                <a:solidFill>
                  <a:srgbClr val="09405E"/>
                </a:solidFill>
                <a:latin typeface="Microsoft YaHei" charset="-122"/>
                <a:ea typeface="Microsoft YaHei" charset="-122"/>
                <a:cs typeface="Microsoft YaHei" charset="-122"/>
              </a:rPr>
              <a:t>penalty=’l2’</a:t>
            </a:r>
            <a:r>
              <a:rPr lang="en-US" altLang="zh-CN" sz="2000" dirty="0">
                <a:solidFill>
                  <a:srgbClr val="09405E"/>
                </a:solidFill>
                <a:latin typeface="Microsoft YaHei" charset="-122"/>
                <a:ea typeface="Microsoft YaHei" charset="-122"/>
                <a:cs typeface="Microsoft YaHei" charset="-122"/>
              </a:rPr>
              <a:t>, </a:t>
            </a:r>
            <a:r>
              <a:rPr lang="en-US" altLang="zh-CN" sz="2000" i="1" dirty="0">
                <a:solidFill>
                  <a:srgbClr val="09405E"/>
                </a:solidFill>
                <a:latin typeface="Microsoft YaHei" charset="-122"/>
                <a:ea typeface="Microsoft YaHei" charset="-122"/>
                <a:cs typeface="Microsoft YaHei" charset="-122"/>
              </a:rPr>
              <a:t>dual=False</a:t>
            </a:r>
            <a:r>
              <a:rPr lang="en-US" altLang="zh-CN" sz="2000" dirty="0">
                <a:solidFill>
                  <a:srgbClr val="09405E"/>
                </a:solidFill>
                <a:latin typeface="Microsoft YaHei" charset="-122"/>
                <a:ea typeface="Microsoft YaHei" charset="-122"/>
                <a:cs typeface="Microsoft YaHei" charset="-122"/>
              </a:rPr>
              <a:t>, </a:t>
            </a:r>
            <a:r>
              <a:rPr lang="en-US" altLang="zh-CN" sz="2000" i="1" dirty="0" err="1">
                <a:solidFill>
                  <a:srgbClr val="09405E"/>
                </a:solidFill>
                <a:latin typeface="Microsoft YaHei" charset="-122"/>
                <a:ea typeface="Microsoft YaHei" charset="-122"/>
                <a:cs typeface="Microsoft YaHei" charset="-122"/>
              </a:rPr>
              <a:t>tol</a:t>
            </a:r>
            <a:r>
              <a:rPr lang="en-US" altLang="zh-CN" sz="2000" i="1" dirty="0">
                <a:solidFill>
                  <a:srgbClr val="09405E"/>
                </a:solidFill>
                <a:latin typeface="Microsoft YaHei" charset="-122"/>
                <a:ea typeface="Microsoft YaHei" charset="-122"/>
                <a:cs typeface="Microsoft YaHei" charset="-122"/>
              </a:rPr>
              <a:t>=0.0001</a:t>
            </a:r>
            <a:r>
              <a:rPr lang="en-US" altLang="zh-CN" sz="2000" dirty="0">
                <a:solidFill>
                  <a:srgbClr val="09405E"/>
                </a:solidFill>
                <a:latin typeface="Microsoft YaHei" charset="-122"/>
                <a:ea typeface="Microsoft YaHei" charset="-122"/>
                <a:cs typeface="Microsoft YaHei" charset="-122"/>
              </a:rPr>
              <a:t>, </a:t>
            </a:r>
            <a:r>
              <a:rPr lang="en-US" altLang="zh-CN" sz="2000" i="1" dirty="0">
                <a:solidFill>
                  <a:srgbClr val="09405E"/>
                </a:solidFill>
                <a:latin typeface="Microsoft YaHei" charset="-122"/>
                <a:ea typeface="Microsoft YaHei" charset="-122"/>
                <a:cs typeface="Microsoft YaHei" charset="-122"/>
              </a:rPr>
              <a:t>C=1.0</a:t>
            </a:r>
            <a:r>
              <a:rPr lang="en-US" altLang="zh-CN" sz="2000" dirty="0">
                <a:solidFill>
                  <a:srgbClr val="09405E"/>
                </a:solidFill>
                <a:latin typeface="Microsoft YaHei" charset="-122"/>
                <a:ea typeface="Microsoft YaHei" charset="-122"/>
                <a:cs typeface="Microsoft YaHei" charset="-122"/>
              </a:rPr>
              <a:t>, </a:t>
            </a:r>
            <a:r>
              <a:rPr lang="en-US" altLang="zh-CN" sz="2000" i="1" dirty="0" err="1">
                <a:solidFill>
                  <a:srgbClr val="09405E"/>
                </a:solidFill>
                <a:latin typeface="Microsoft YaHei" charset="-122"/>
                <a:ea typeface="Microsoft YaHei" charset="-122"/>
                <a:cs typeface="Microsoft YaHei" charset="-122"/>
              </a:rPr>
              <a:t>fit_intercept</a:t>
            </a:r>
            <a:r>
              <a:rPr lang="en-US" altLang="zh-CN" sz="2000" i="1" dirty="0">
                <a:solidFill>
                  <a:srgbClr val="09405E"/>
                </a:solidFill>
                <a:latin typeface="Microsoft YaHei" charset="-122"/>
                <a:ea typeface="Microsoft YaHei" charset="-122"/>
                <a:cs typeface="Microsoft YaHei" charset="-122"/>
              </a:rPr>
              <a:t>=True</a:t>
            </a:r>
            <a:r>
              <a:rPr lang="en-US" altLang="zh-CN" sz="2000" dirty="0">
                <a:solidFill>
                  <a:srgbClr val="09405E"/>
                </a:solidFill>
                <a:latin typeface="Microsoft YaHei" charset="-122"/>
                <a:ea typeface="Microsoft YaHei" charset="-122"/>
                <a:cs typeface="Microsoft YaHei" charset="-122"/>
              </a:rPr>
              <a:t>, </a:t>
            </a:r>
            <a:r>
              <a:rPr lang="en-US" altLang="zh-CN" sz="2000" i="1" dirty="0" err="1">
                <a:solidFill>
                  <a:srgbClr val="09405E"/>
                </a:solidFill>
                <a:latin typeface="Microsoft YaHei" charset="-122"/>
                <a:ea typeface="Microsoft YaHei" charset="-122"/>
                <a:cs typeface="Microsoft YaHei" charset="-122"/>
              </a:rPr>
              <a:t>intercept_scaling</a:t>
            </a:r>
            <a:r>
              <a:rPr lang="en-US" altLang="zh-CN" sz="2000" i="1" dirty="0">
                <a:solidFill>
                  <a:srgbClr val="09405E"/>
                </a:solidFill>
                <a:latin typeface="Microsoft YaHei" charset="-122"/>
                <a:ea typeface="Microsoft YaHei" charset="-122"/>
                <a:cs typeface="Microsoft YaHei" charset="-122"/>
              </a:rPr>
              <a:t>=1</a:t>
            </a:r>
            <a:r>
              <a:rPr lang="en-US" altLang="zh-CN" sz="2000" dirty="0">
                <a:solidFill>
                  <a:srgbClr val="09405E"/>
                </a:solidFill>
                <a:latin typeface="Microsoft YaHei" charset="-122"/>
                <a:ea typeface="Microsoft YaHei" charset="-122"/>
                <a:cs typeface="Microsoft YaHei" charset="-122"/>
              </a:rPr>
              <a:t>, </a:t>
            </a:r>
            <a:r>
              <a:rPr lang="en-US" altLang="zh-CN" sz="2000" i="1" dirty="0" err="1">
                <a:solidFill>
                  <a:srgbClr val="09405E"/>
                </a:solidFill>
                <a:latin typeface="Microsoft YaHei" charset="-122"/>
                <a:ea typeface="Microsoft YaHei" charset="-122"/>
                <a:cs typeface="Microsoft YaHei" charset="-122"/>
              </a:rPr>
              <a:t>class_weight</a:t>
            </a:r>
            <a:r>
              <a:rPr lang="en-US" altLang="zh-CN" sz="2000" i="1" dirty="0">
                <a:solidFill>
                  <a:srgbClr val="09405E"/>
                </a:solidFill>
                <a:latin typeface="Microsoft YaHei" charset="-122"/>
                <a:ea typeface="Microsoft YaHei" charset="-122"/>
                <a:cs typeface="Microsoft YaHei" charset="-122"/>
              </a:rPr>
              <a:t>=None</a:t>
            </a:r>
            <a:r>
              <a:rPr lang="en-US" altLang="zh-CN" sz="2000" dirty="0">
                <a:solidFill>
                  <a:srgbClr val="09405E"/>
                </a:solidFill>
                <a:latin typeface="Microsoft YaHei" charset="-122"/>
                <a:ea typeface="Microsoft YaHei" charset="-122"/>
                <a:cs typeface="Microsoft YaHei" charset="-122"/>
              </a:rPr>
              <a:t>, </a:t>
            </a:r>
            <a:r>
              <a:rPr lang="en-US" altLang="zh-CN" sz="2000" i="1" dirty="0" err="1">
                <a:solidFill>
                  <a:srgbClr val="09405E"/>
                </a:solidFill>
                <a:latin typeface="Microsoft YaHei" charset="-122"/>
                <a:ea typeface="Microsoft YaHei" charset="-122"/>
                <a:cs typeface="Microsoft YaHei" charset="-122"/>
              </a:rPr>
              <a:t>random_state</a:t>
            </a:r>
            <a:r>
              <a:rPr lang="en-US" altLang="zh-CN" sz="2000" i="1" dirty="0">
                <a:solidFill>
                  <a:srgbClr val="09405E"/>
                </a:solidFill>
                <a:latin typeface="Microsoft YaHei" charset="-122"/>
                <a:ea typeface="Microsoft YaHei" charset="-122"/>
                <a:cs typeface="Microsoft YaHei" charset="-122"/>
              </a:rPr>
              <a:t>=None</a:t>
            </a:r>
            <a:r>
              <a:rPr lang="en-US" altLang="zh-CN" sz="2000" dirty="0">
                <a:solidFill>
                  <a:srgbClr val="09405E"/>
                </a:solidFill>
                <a:latin typeface="Microsoft YaHei" charset="-122"/>
                <a:ea typeface="Microsoft YaHei" charset="-122"/>
                <a:cs typeface="Microsoft YaHei" charset="-122"/>
              </a:rPr>
              <a:t>, </a:t>
            </a:r>
            <a:r>
              <a:rPr lang="en-US" altLang="zh-CN" sz="2000" i="1" dirty="0">
                <a:solidFill>
                  <a:srgbClr val="09405E"/>
                </a:solidFill>
                <a:latin typeface="Microsoft YaHei" charset="-122"/>
                <a:ea typeface="Microsoft YaHei" charset="-122"/>
                <a:cs typeface="Microsoft YaHei" charset="-122"/>
              </a:rPr>
              <a:t>solver=’</a:t>
            </a:r>
            <a:r>
              <a:rPr lang="en-US" altLang="zh-CN" sz="2000" i="1" dirty="0" err="1">
                <a:solidFill>
                  <a:srgbClr val="09405E"/>
                </a:solidFill>
                <a:latin typeface="Microsoft YaHei" charset="-122"/>
                <a:ea typeface="Microsoft YaHei" charset="-122"/>
                <a:cs typeface="Microsoft YaHei" charset="-122"/>
              </a:rPr>
              <a:t>liblinear</a:t>
            </a:r>
            <a:r>
              <a:rPr lang="en-US" altLang="zh-CN" sz="2000" i="1" dirty="0">
                <a:solidFill>
                  <a:srgbClr val="09405E"/>
                </a:solidFill>
                <a:latin typeface="Microsoft YaHei" charset="-122"/>
                <a:ea typeface="Microsoft YaHei" charset="-122"/>
                <a:cs typeface="Microsoft YaHei" charset="-122"/>
              </a:rPr>
              <a:t>’</a:t>
            </a:r>
            <a:r>
              <a:rPr lang="en-US" altLang="zh-CN" sz="2000" dirty="0">
                <a:solidFill>
                  <a:srgbClr val="09405E"/>
                </a:solidFill>
                <a:latin typeface="Microsoft YaHei" charset="-122"/>
                <a:ea typeface="Microsoft YaHei" charset="-122"/>
                <a:cs typeface="Microsoft YaHei" charset="-122"/>
              </a:rPr>
              <a:t>, </a:t>
            </a:r>
            <a:r>
              <a:rPr lang="en-US" altLang="zh-CN" sz="2000" i="1" dirty="0" err="1">
                <a:solidFill>
                  <a:srgbClr val="09405E"/>
                </a:solidFill>
                <a:latin typeface="Microsoft YaHei" charset="-122"/>
                <a:ea typeface="Microsoft YaHei" charset="-122"/>
                <a:cs typeface="Microsoft YaHei" charset="-122"/>
              </a:rPr>
              <a:t>max_iter</a:t>
            </a:r>
            <a:r>
              <a:rPr lang="en-US" altLang="zh-CN" sz="2000" i="1" dirty="0">
                <a:solidFill>
                  <a:srgbClr val="09405E"/>
                </a:solidFill>
                <a:latin typeface="Microsoft YaHei" charset="-122"/>
                <a:ea typeface="Microsoft YaHei" charset="-122"/>
                <a:cs typeface="Microsoft YaHei" charset="-122"/>
              </a:rPr>
              <a:t>=100</a:t>
            </a:r>
            <a:r>
              <a:rPr lang="en-US" altLang="zh-CN" sz="2000" dirty="0">
                <a:solidFill>
                  <a:srgbClr val="09405E"/>
                </a:solidFill>
                <a:latin typeface="Microsoft YaHei" charset="-122"/>
                <a:ea typeface="Microsoft YaHei" charset="-122"/>
                <a:cs typeface="Microsoft YaHei" charset="-122"/>
              </a:rPr>
              <a:t>, </a:t>
            </a:r>
            <a:r>
              <a:rPr lang="en-US" altLang="zh-CN" sz="2000" i="1" dirty="0" err="1">
                <a:solidFill>
                  <a:srgbClr val="09405E"/>
                </a:solidFill>
                <a:latin typeface="Microsoft YaHei" charset="-122"/>
                <a:ea typeface="Microsoft YaHei" charset="-122"/>
                <a:cs typeface="Microsoft YaHei" charset="-122"/>
              </a:rPr>
              <a:t>multi_class</a:t>
            </a:r>
            <a:r>
              <a:rPr lang="en-US" altLang="zh-CN" sz="2000" i="1" dirty="0">
                <a:solidFill>
                  <a:srgbClr val="09405E"/>
                </a:solidFill>
                <a:latin typeface="Microsoft YaHei" charset="-122"/>
                <a:ea typeface="Microsoft YaHei" charset="-122"/>
                <a:cs typeface="Microsoft YaHei" charset="-122"/>
              </a:rPr>
              <a:t>=’</a:t>
            </a:r>
            <a:r>
              <a:rPr lang="en-US" altLang="zh-CN" sz="2000" i="1" dirty="0" err="1">
                <a:solidFill>
                  <a:srgbClr val="09405E"/>
                </a:solidFill>
                <a:latin typeface="Microsoft YaHei" charset="-122"/>
                <a:ea typeface="Microsoft YaHei" charset="-122"/>
                <a:cs typeface="Microsoft YaHei" charset="-122"/>
              </a:rPr>
              <a:t>ovr</a:t>
            </a:r>
            <a:r>
              <a:rPr lang="en-US" altLang="zh-CN" sz="2000" i="1" dirty="0">
                <a:solidFill>
                  <a:srgbClr val="09405E"/>
                </a:solidFill>
                <a:latin typeface="Microsoft YaHei" charset="-122"/>
                <a:ea typeface="Microsoft YaHei" charset="-122"/>
                <a:cs typeface="Microsoft YaHei" charset="-122"/>
              </a:rPr>
              <a:t>’</a:t>
            </a:r>
            <a:r>
              <a:rPr lang="en-US" altLang="zh-CN" sz="2000" dirty="0">
                <a:solidFill>
                  <a:srgbClr val="09405E"/>
                </a:solidFill>
                <a:latin typeface="Microsoft YaHei" charset="-122"/>
                <a:ea typeface="Microsoft YaHei" charset="-122"/>
                <a:cs typeface="Microsoft YaHei" charset="-122"/>
              </a:rPr>
              <a:t>, </a:t>
            </a:r>
            <a:r>
              <a:rPr lang="en-US" altLang="zh-CN" sz="2000" i="1" dirty="0">
                <a:solidFill>
                  <a:srgbClr val="09405E"/>
                </a:solidFill>
                <a:latin typeface="Microsoft YaHei" charset="-122"/>
                <a:ea typeface="Microsoft YaHei" charset="-122"/>
                <a:cs typeface="Microsoft YaHei" charset="-122"/>
              </a:rPr>
              <a:t>verbose=0</a:t>
            </a:r>
            <a:r>
              <a:rPr lang="en-US" altLang="zh-CN" sz="2000" dirty="0">
                <a:solidFill>
                  <a:srgbClr val="09405E"/>
                </a:solidFill>
                <a:latin typeface="Microsoft YaHei" charset="-122"/>
                <a:ea typeface="Microsoft YaHei" charset="-122"/>
                <a:cs typeface="Microsoft YaHei" charset="-122"/>
              </a:rPr>
              <a:t>, </a:t>
            </a:r>
            <a:r>
              <a:rPr lang="en-US" altLang="zh-CN" sz="2000" i="1" dirty="0" err="1">
                <a:solidFill>
                  <a:srgbClr val="09405E"/>
                </a:solidFill>
                <a:latin typeface="Microsoft YaHei" charset="-122"/>
                <a:ea typeface="Microsoft YaHei" charset="-122"/>
                <a:cs typeface="Microsoft YaHei" charset="-122"/>
              </a:rPr>
              <a:t>warm_start</a:t>
            </a:r>
            <a:r>
              <a:rPr lang="en-US" altLang="zh-CN" sz="2000" i="1" dirty="0">
                <a:solidFill>
                  <a:srgbClr val="09405E"/>
                </a:solidFill>
                <a:latin typeface="Microsoft YaHei" charset="-122"/>
                <a:ea typeface="Microsoft YaHei" charset="-122"/>
                <a:cs typeface="Microsoft YaHei" charset="-122"/>
              </a:rPr>
              <a:t>=False</a:t>
            </a:r>
            <a:r>
              <a:rPr lang="en-US" altLang="zh-CN" sz="2000" dirty="0">
                <a:solidFill>
                  <a:srgbClr val="09405E"/>
                </a:solidFill>
                <a:latin typeface="Microsoft YaHei" charset="-122"/>
                <a:ea typeface="Microsoft YaHei" charset="-122"/>
                <a:cs typeface="Microsoft YaHei" charset="-122"/>
              </a:rPr>
              <a:t>, </a:t>
            </a:r>
            <a:r>
              <a:rPr lang="en-US" altLang="zh-CN" sz="2000" i="1" dirty="0" err="1">
                <a:solidFill>
                  <a:srgbClr val="09405E"/>
                </a:solidFill>
                <a:latin typeface="Microsoft YaHei" charset="-122"/>
                <a:ea typeface="Microsoft YaHei" charset="-122"/>
                <a:cs typeface="Microsoft YaHei" charset="-122"/>
              </a:rPr>
              <a:t>n_jobs</a:t>
            </a:r>
            <a:r>
              <a:rPr lang="en-US" altLang="zh-CN" sz="2000" i="1" dirty="0">
                <a:solidFill>
                  <a:srgbClr val="09405E"/>
                </a:solidFill>
                <a:latin typeface="Microsoft YaHei" charset="-122"/>
                <a:ea typeface="Microsoft YaHei" charset="-122"/>
                <a:cs typeface="Microsoft YaHei" charset="-122"/>
              </a:rPr>
              <a:t>=1</a:t>
            </a:r>
            <a:r>
              <a:rPr lang="en-US" altLang="zh-CN" sz="2000" dirty="0">
                <a:solidFill>
                  <a:srgbClr val="09405E"/>
                </a:solidFill>
                <a:latin typeface="Microsoft YaHei" charset="-122"/>
                <a:ea typeface="Microsoft YaHei" charset="-122"/>
                <a:cs typeface="Microsoft YaHei" charset="-122"/>
              </a:rPr>
              <a:t>)</a:t>
            </a:r>
            <a:endParaRPr lang="zh-CN" altLang="en-US" sz="20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930364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参数</a:t>
            </a:r>
            <a:r>
              <a:rPr lang="en-US" altLang="zh-CN" dirty="0"/>
              <a:t>solver</a:t>
            </a:r>
            <a:r>
              <a:rPr lang="zh-CN" altLang="en-US" dirty="0"/>
              <a:t>表示优化算法，可选</a:t>
            </a:r>
            <a:endParaRPr kumimoji="1" lang="zh-CN" altLang="en-US" dirty="0"/>
          </a:p>
        </p:txBody>
      </p:sp>
      <p:sp>
        <p:nvSpPr>
          <p:cNvPr id="3" name="标题 2"/>
          <p:cNvSpPr>
            <a:spLocks noGrp="1"/>
          </p:cNvSpPr>
          <p:nvPr>
            <p:ph type="title"/>
          </p:nvPr>
        </p:nvSpPr>
        <p:spPr/>
        <p:txBody>
          <a:bodyPr/>
          <a:lstStyle/>
          <a:p>
            <a:r>
              <a:rPr lang="en-US" altLang="zh-CN" dirty="0" err="1">
                <a:solidFill>
                  <a:schemeClr val="bg1">
                    <a:lumMod val="95000"/>
                  </a:schemeClr>
                </a:solidFill>
                <a:latin typeface="Microsoft YaHei" charset="-122"/>
                <a:ea typeface="Microsoft YaHei" charset="-122"/>
                <a:cs typeface="Microsoft YaHei" charset="-122"/>
              </a:rPr>
              <a:t>Scikit</a:t>
            </a:r>
            <a:r>
              <a:rPr lang="en-US" altLang="zh-CN" dirty="0">
                <a:solidFill>
                  <a:schemeClr val="bg1">
                    <a:lumMod val="95000"/>
                  </a:schemeClr>
                </a:solidFill>
                <a:latin typeface="Microsoft YaHei" charset="-122"/>
                <a:ea typeface="Microsoft YaHei" charset="-122"/>
                <a:cs typeface="Microsoft YaHei" charset="-122"/>
              </a:rPr>
              <a:t>-Learn</a:t>
            </a:r>
            <a:r>
              <a:rPr lang="zh-CN" altLang="en-US" dirty="0">
                <a:solidFill>
                  <a:schemeClr val="bg1">
                    <a:lumMod val="95000"/>
                  </a:schemeClr>
                </a:solidFill>
                <a:latin typeface="Microsoft YaHei" charset="-122"/>
                <a:ea typeface="Microsoft YaHei" charset="-122"/>
                <a:cs typeface="Microsoft YaHei" charset="-122"/>
              </a:rPr>
              <a:t>中实现</a:t>
            </a:r>
            <a:r>
              <a:rPr lang="en-US" altLang="zh-CN" dirty="0">
                <a:solidFill>
                  <a:schemeClr val="bg1">
                    <a:lumMod val="95000"/>
                  </a:schemeClr>
                </a:solidFill>
                <a:latin typeface="Microsoft YaHei" charset="-122"/>
                <a:ea typeface="Microsoft YaHei" charset="-122"/>
                <a:cs typeface="Microsoft YaHei" charset="-122"/>
              </a:rPr>
              <a:t>Logistic</a:t>
            </a:r>
            <a:r>
              <a:rPr lang="zh-CN" altLang="en-US" dirty="0">
                <a:solidFill>
                  <a:schemeClr val="bg1">
                    <a:lumMod val="95000"/>
                  </a:schemeClr>
                </a:solidFill>
                <a:latin typeface="Microsoft YaHei" charset="-122"/>
                <a:ea typeface="Microsoft YaHei" charset="-122"/>
                <a:cs typeface="Microsoft YaHei" charset="-122"/>
              </a:rPr>
              <a:t>回归的类</a:t>
            </a:r>
            <a:endParaRPr kumimoji="1" lang="zh-CN" altLang="en-US" dirty="0">
              <a:solidFill>
                <a:schemeClr val="bg1">
                  <a:lumMod val="95000"/>
                </a:schemeClr>
              </a:solidFill>
            </a:endParaRPr>
          </a:p>
        </p:txBody>
      </p:sp>
      <p:sp>
        <p:nvSpPr>
          <p:cNvPr id="5" name="矩形 4"/>
          <p:cNvSpPr/>
          <p:nvPr/>
        </p:nvSpPr>
        <p:spPr>
          <a:xfrm>
            <a:off x="630237" y="2242904"/>
            <a:ext cx="11221516" cy="3046988"/>
          </a:xfrm>
          <a:prstGeom prst="rect">
            <a:avLst/>
          </a:prstGeom>
        </p:spPr>
        <p:txBody>
          <a:bodyPr wrap="square">
            <a:spAutoFit/>
          </a:bodyPr>
          <a:lstStyle/>
          <a:p>
            <a:r>
              <a:rPr lang="en-US" altLang="zh-CN" sz="2400" dirty="0">
                <a:solidFill>
                  <a:srgbClr val="09405E"/>
                </a:solidFill>
                <a:latin typeface="Microsoft YaHei" charset="-122"/>
                <a:ea typeface="Microsoft YaHei" charset="-122"/>
                <a:cs typeface="Microsoft YaHei" charset="-122"/>
              </a:rPr>
              <a:t>a) </a:t>
            </a:r>
            <a:r>
              <a:rPr lang="en-US" altLang="zh-CN" sz="2400" dirty="0" err="1">
                <a:solidFill>
                  <a:srgbClr val="09405E"/>
                </a:solidFill>
                <a:latin typeface="Microsoft YaHei" charset="-122"/>
                <a:ea typeface="Microsoft YaHei" charset="-122"/>
                <a:cs typeface="Microsoft YaHei" charset="-122"/>
              </a:rPr>
              <a:t>liblinear</a:t>
            </a:r>
            <a:r>
              <a:rPr lang="zh-CN" altLang="en-US" sz="2400" dirty="0">
                <a:solidFill>
                  <a:srgbClr val="09405E"/>
                </a:solidFill>
                <a:latin typeface="Microsoft YaHei" charset="-122"/>
                <a:ea typeface="Microsoft YaHei" charset="-122"/>
                <a:cs typeface="Microsoft YaHei" charset="-122"/>
              </a:rPr>
              <a:t>：</a:t>
            </a:r>
            <a:r>
              <a:rPr lang="zh-CN" altLang="en-US" sz="2400" dirty="0" smtClean="0">
                <a:solidFill>
                  <a:srgbClr val="09405E"/>
                </a:solidFill>
                <a:latin typeface="Microsoft YaHei" charset="-122"/>
                <a:ea typeface="Microsoft YaHei" charset="-122"/>
                <a:cs typeface="Microsoft YaHei" charset="-122"/>
              </a:rPr>
              <a:t>使用开</a:t>
            </a:r>
            <a:r>
              <a:rPr lang="zh-CN" altLang="en-US" sz="2400" dirty="0">
                <a:solidFill>
                  <a:srgbClr val="09405E"/>
                </a:solidFill>
                <a:latin typeface="Microsoft YaHei" charset="-122"/>
                <a:ea typeface="Microsoft YaHei" charset="-122"/>
                <a:cs typeface="Microsoft YaHei" charset="-122"/>
              </a:rPr>
              <a:t>源的</a:t>
            </a:r>
            <a:r>
              <a:rPr lang="en-US" altLang="zh-CN" sz="2400" dirty="0" err="1">
                <a:solidFill>
                  <a:srgbClr val="09405E"/>
                </a:solidFill>
                <a:latin typeface="Microsoft YaHei" charset="-122"/>
                <a:ea typeface="Microsoft YaHei" charset="-122"/>
                <a:cs typeface="Microsoft YaHei" charset="-122"/>
              </a:rPr>
              <a:t>liblinear</a:t>
            </a:r>
            <a:r>
              <a:rPr lang="zh-CN" altLang="en-US" sz="2400" dirty="0">
                <a:solidFill>
                  <a:srgbClr val="09405E"/>
                </a:solidFill>
                <a:latin typeface="Microsoft YaHei" charset="-122"/>
                <a:ea typeface="Microsoft YaHei" charset="-122"/>
                <a:cs typeface="Microsoft YaHei" charset="-122"/>
              </a:rPr>
              <a:t>库实现，内部使用了坐标轴下降法来迭代优化损失</a:t>
            </a:r>
            <a:r>
              <a:rPr lang="zh-CN" altLang="en-US" sz="2400" dirty="0" smtClean="0">
                <a:solidFill>
                  <a:srgbClr val="09405E"/>
                </a:solidFill>
                <a:latin typeface="Microsoft YaHei" charset="-122"/>
                <a:ea typeface="Microsoft YaHei" charset="-122"/>
                <a:cs typeface="Microsoft YaHei" charset="-122"/>
              </a:rPr>
              <a:t>函数，支持</a:t>
            </a:r>
            <a:r>
              <a:rPr lang="en-US" altLang="zh-CN" sz="2400" dirty="0" smtClean="0">
                <a:solidFill>
                  <a:srgbClr val="09405E"/>
                </a:solidFill>
                <a:latin typeface="Microsoft YaHei" charset="-122"/>
                <a:ea typeface="Microsoft YaHei" charset="-122"/>
                <a:cs typeface="Microsoft YaHei" charset="-122"/>
              </a:rPr>
              <a:t>L1</a:t>
            </a:r>
            <a:r>
              <a:rPr lang="zh-CN" altLang="en-US" sz="2400" dirty="0" smtClean="0">
                <a:solidFill>
                  <a:srgbClr val="09405E"/>
                </a:solidFill>
                <a:latin typeface="Microsoft YaHei" charset="-122"/>
                <a:ea typeface="Microsoft YaHei" charset="-122"/>
                <a:cs typeface="Microsoft YaHei" charset="-122"/>
              </a:rPr>
              <a:t>正则和</a:t>
            </a:r>
            <a:r>
              <a:rPr lang="en-US" altLang="zh-CN" sz="2400" dirty="0" smtClean="0">
                <a:solidFill>
                  <a:srgbClr val="09405E"/>
                </a:solidFill>
                <a:latin typeface="Microsoft YaHei" charset="-122"/>
                <a:ea typeface="Microsoft YaHei" charset="-122"/>
                <a:cs typeface="Microsoft YaHei" charset="-122"/>
              </a:rPr>
              <a:t>L2</a:t>
            </a:r>
            <a:r>
              <a:rPr lang="zh-CN" altLang="en-US" sz="2400" dirty="0" smtClean="0">
                <a:solidFill>
                  <a:srgbClr val="09405E"/>
                </a:solidFill>
                <a:latin typeface="Microsoft YaHei" charset="-122"/>
                <a:ea typeface="Microsoft YaHei" charset="-122"/>
                <a:cs typeface="Microsoft YaHei" charset="-122"/>
              </a:rPr>
              <a:t>正则。</a:t>
            </a:r>
            <a:endParaRPr lang="zh-CN" altLang="en-US" sz="2400" dirty="0">
              <a:solidFill>
                <a:srgbClr val="09405E"/>
              </a:solidFill>
              <a:latin typeface="Microsoft YaHei" charset="-122"/>
              <a:ea typeface="Microsoft YaHei" charset="-122"/>
              <a:cs typeface="Microsoft YaHei" charset="-122"/>
            </a:endParaRPr>
          </a:p>
          <a:p>
            <a:r>
              <a:rPr lang="en-US" altLang="zh-CN" sz="2400" dirty="0" smtClean="0">
                <a:solidFill>
                  <a:srgbClr val="09405E"/>
                </a:solidFill>
                <a:latin typeface="Microsoft YaHei" charset="-122"/>
                <a:ea typeface="Microsoft YaHei" charset="-122"/>
                <a:cs typeface="Microsoft YaHei" charset="-122"/>
              </a:rPr>
              <a:t>b</a:t>
            </a:r>
            <a:r>
              <a:rPr lang="en-US" altLang="zh-CN" sz="2400" dirty="0">
                <a:solidFill>
                  <a:srgbClr val="09405E"/>
                </a:solidFill>
                <a:latin typeface="Microsoft YaHei" charset="-122"/>
                <a:ea typeface="Microsoft YaHei" charset="-122"/>
                <a:cs typeface="Microsoft YaHei" charset="-122"/>
              </a:rPr>
              <a:t>) </a:t>
            </a:r>
            <a:r>
              <a:rPr lang="en-US" altLang="zh-CN" sz="2400" dirty="0" err="1">
                <a:solidFill>
                  <a:srgbClr val="09405E"/>
                </a:solidFill>
                <a:latin typeface="Microsoft YaHei" charset="-122"/>
                <a:ea typeface="Microsoft YaHei" charset="-122"/>
                <a:cs typeface="Microsoft YaHei" charset="-122"/>
              </a:rPr>
              <a:t>lbfgs</a:t>
            </a:r>
            <a:r>
              <a:rPr lang="zh-CN" altLang="en-US" sz="2400" dirty="0">
                <a:solidFill>
                  <a:srgbClr val="09405E"/>
                </a:solidFill>
                <a:latin typeface="Microsoft YaHei" charset="-122"/>
                <a:ea typeface="Microsoft YaHei" charset="-122"/>
                <a:cs typeface="Microsoft YaHei" charset="-122"/>
              </a:rPr>
              <a:t>：拟牛顿</a:t>
            </a:r>
            <a:r>
              <a:rPr lang="zh-CN" altLang="en-US" sz="2400" dirty="0" smtClean="0">
                <a:solidFill>
                  <a:srgbClr val="09405E"/>
                </a:solidFill>
                <a:latin typeface="Microsoft YaHei" charset="-122"/>
                <a:ea typeface="Microsoft YaHei" charset="-122"/>
                <a:cs typeface="Microsoft YaHei" charset="-122"/>
              </a:rPr>
              <a:t>法，只支持</a:t>
            </a:r>
            <a:r>
              <a:rPr lang="en-US" altLang="zh-CN" sz="2400" dirty="0" smtClean="0">
                <a:solidFill>
                  <a:srgbClr val="09405E"/>
                </a:solidFill>
                <a:latin typeface="Microsoft YaHei" charset="-122"/>
                <a:ea typeface="Microsoft YaHei" charset="-122"/>
                <a:cs typeface="Microsoft YaHei" charset="-122"/>
              </a:rPr>
              <a:t>L2</a:t>
            </a:r>
            <a:r>
              <a:rPr lang="zh-CN" altLang="en-US" sz="2400" dirty="0">
                <a:solidFill>
                  <a:srgbClr val="09405E"/>
                </a:solidFill>
                <a:latin typeface="Microsoft YaHei" charset="-122"/>
                <a:ea typeface="Microsoft YaHei" charset="-122"/>
                <a:cs typeface="Microsoft YaHei" charset="-122"/>
              </a:rPr>
              <a:t>正则</a:t>
            </a:r>
            <a:r>
              <a:rPr lang="zh-CN" altLang="en-US" sz="2400" dirty="0" smtClean="0">
                <a:solidFill>
                  <a:srgbClr val="09405E"/>
                </a:solidFill>
                <a:latin typeface="Microsoft YaHei" charset="-122"/>
                <a:ea typeface="Microsoft YaHei" charset="-122"/>
                <a:cs typeface="Microsoft YaHei" charset="-122"/>
              </a:rPr>
              <a:t>。</a:t>
            </a:r>
            <a:endParaRPr lang="zh-CN" altLang="en-US" sz="2400" dirty="0">
              <a:solidFill>
                <a:srgbClr val="09405E"/>
              </a:solidFill>
              <a:latin typeface="Microsoft YaHei" charset="-122"/>
              <a:ea typeface="Microsoft YaHei" charset="-122"/>
              <a:cs typeface="Microsoft YaHei" charset="-122"/>
            </a:endParaRPr>
          </a:p>
          <a:p>
            <a:r>
              <a:rPr lang="en-US" altLang="zh-CN" sz="2400" dirty="0" smtClean="0">
                <a:solidFill>
                  <a:srgbClr val="09405E"/>
                </a:solidFill>
                <a:latin typeface="Microsoft YaHei" charset="-122"/>
                <a:ea typeface="Microsoft YaHei" charset="-122"/>
                <a:cs typeface="Microsoft YaHei" charset="-122"/>
              </a:rPr>
              <a:t>c</a:t>
            </a:r>
            <a:r>
              <a:rPr lang="en-US" altLang="zh-CN" sz="2400" dirty="0">
                <a:solidFill>
                  <a:srgbClr val="09405E"/>
                </a:solidFill>
                <a:latin typeface="Microsoft YaHei" charset="-122"/>
                <a:ea typeface="Microsoft YaHei" charset="-122"/>
                <a:cs typeface="Microsoft YaHei" charset="-122"/>
              </a:rPr>
              <a:t>) newton-cg</a:t>
            </a:r>
            <a:r>
              <a:rPr lang="zh-CN" altLang="en-US" sz="2400" dirty="0" smtClean="0">
                <a:solidFill>
                  <a:srgbClr val="09405E"/>
                </a:solidFill>
                <a:latin typeface="Microsoft YaHei" charset="-122"/>
                <a:ea typeface="Microsoft YaHei" charset="-122"/>
                <a:cs typeface="Microsoft YaHei" charset="-122"/>
              </a:rPr>
              <a:t>：牛顿法（</a:t>
            </a:r>
            <a:r>
              <a:rPr lang="en-US" altLang="zh-CN" sz="2400" dirty="0" smtClean="0">
                <a:solidFill>
                  <a:srgbClr val="09405E"/>
                </a:solidFill>
                <a:latin typeface="Microsoft YaHei" charset="-122"/>
                <a:ea typeface="Microsoft YaHei" charset="-122"/>
                <a:cs typeface="Microsoft YaHei" charset="-122"/>
              </a:rPr>
              <a:t> </a:t>
            </a:r>
            <a:r>
              <a:rPr lang="zh-CN" altLang="en-US" sz="2400" dirty="0">
                <a:solidFill>
                  <a:srgbClr val="09405E"/>
                </a:solidFill>
                <a:latin typeface="Microsoft YaHei" charset="-122"/>
                <a:ea typeface="Microsoft YaHei" charset="-122"/>
                <a:cs typeface="Microsoft YaHei" charset="-122"/>
              </a:rPr>
              <a:t>每个大迭代中的加权最小二乘回归部分采用共轭梯度算法实现） </a:t>
            </a:r>
            <a:r>
              <a:rPr lang="zh-CN" altLang="en-US" sz="2400" dirty="0" smtClean="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只支持</a:t>
            </a:r>
            <a:r>
              <a:rPr lang="en-US" altLang="zh-CN" sz="2400" dirty="0">
                <a:solidFill>
                  <a:srgbClr val="09405E"/>
                </a:solidFill>
                <a:latin typeface="Microsoft YaHei" charset="-122"/>
                <a:ea typeface="Microsoft YaHei" charset="-122"/>
                <a:cs typeface="Microsoft YaHei" charset="-122"/>
              </a:rPr>
              <a:t>L2</a:t>
            </a:r>
            <a:r>
              <a:rPr lang="zh-CN" altLang="en-US" sz="2400" dirty="0">
                <a:solidFill>
                  <a:srgbClr val="09405E"/>
                </a:solidFill>
                <a:latin typeface="Microsoft YaHei" charset="-122"/>
                <a:ea typeface="Microsoft YaHei" charset="-122"/>
                <a:cs typeface="Microsoft YaHei" charset="-122"/>
              </a:rPr>
              <a:t>正则</a:t>
            </a:r>
            <a:r>
              <a:rPr lang="zh-CN" altLang="en-US" sz="2400" dirty="0" smtClean="0">
                <a:solidFill>
                  <a:srgbClr val="09405E"/>
                </a:solidFill>
                <a:latin typeface="Microsoft YaHei" charset="-122"/>
                <a:ea typeface="Microsoft YaHei" charset="-122"/>
                <a:cs typeface="Microsoft YaHei" charset="-122"/>
              </a:rPr>
              <a:t>。</a:t>
            </a:r>
            <a:endParaRPr lang="zh-CN" altLang="en-US" sz="2400" dirty="0">
              <a:solidFill>
                <a:srgbClr val="09405E"/>
              </a:solidFill>
              <a:latin typeface="Microsoft YaHei" charset="-122"/>
              <a:ea typeface="Microsoft YaHei" charset="-122"/>
              <a:cs typeface="Microsoft YaHei" charset="-122"/>
            </a:endParaRPr>
          </a:p>
          <a:p>
            <a:r>
              <a:rPr lang="en-US" altLang="zh-CN" sz="2400" dirty="0" smtClean="0">
                <a:solidFill>
                  <a:srgbClr val="09405E"/>
                </a:solidFill>
                <a:latin typeface="Microsoft YaHei" charset="-122"/>
                <a:ea typeface="Microsoft YaHei" charset="-122"/>
                <a:cs typeface="Microsoft YaHei" charset="-122"/>
              </a:rPr>
              <a:t>d</a:t>
            </a:r>
            <a:r>
              <a:rPr lang="en-US" altLang="zh-CN" sz="2400" dirty="0">
                <a:solidFill>
                  <a:srgbClr val="09405E"/>
                </a:solidFill>
                <a:latin typeface="Microsoft YaHei" charset="-122"/>
                <a:ea typeface="Microsoft YaHei" charset="-122"/>
                <a:cs typeface="Microsoft YaHei" charset="-122"/>
              </a:rPr>
              <a:t>) sag</a:t>
            </a:r>
            <a:r>
              <a:rPr lang="zh-CN" altLang="en-US" sz="2400" dirty="0" smtClean="0">
                <a:solidFill>
                  <a:srgbClr val="09405E"/>
                </a:solidFill>
                <a:latin typeface="Microsoft YaHei" charset="-122"/>
                <a:ea typeface="Microsoft YaHei" charset="-122"/>
                <a:cs typeface="Microsoft YaHei" charset="-122"/>
              </a:rPr>
              <a:t>：随机</a:t>
            </a:r>
            <a:r>
              <a:rPr lang="zh-CN" altLang="en-US" sz="2400" dirty="0">
                <a:solidFill>
                  <a:srgbClr val="09405E"/>
                </a:solidFill>
                <a:latin typeface="Microsoft YaHei" charset="-122"/>
                <a:ea typeface="Microsoft YaHei" charset="-122"/>
                <a:cs typeface="Microsoft YaHei" charset="-122"/>
              </a:rPr>
              <a:t>平均梯度下降</a:t>
            </a:r>
            <a:r>
              <a:rPr lang="zh-CN" altLang="en-US" sz="2400" dirty="0" smtClean="0">
                <a:solidFill>
                  <a:srgbClr val="09405E"/>
                </a:solidFill>
                <a:latin typeface="Microsoft YaHei" charset="-122"/>
                <a:ea typeface="Microsoft YaHei" charset="-122"/>
                <a:cs typeface="Microsoft YaHei" charset="-122"/>
              </a:rPr>
              <a:t>，梯度</a:t>
            </a:r>
            <a:r>
              <a:rPr lang="zh-CN" altLang="en-US" sz="2400" dirty="0">
                <a:solidFill>
                  <a:srgbClr val="09405E"/>
                </a:solidFill>
                <a:latin typeface="Microsoft YaHei" charset="-122"/>
                <a:ea typeface="Microsoft YaHei" charset="-122"/>
                <a:cs typeface="Microsoft YaHei" charset="-122"/>
              </a:rPr>
              <a:t>下降法的变种</a:t>
            </a:r>
            <a:r>
              <a:rPr lang="zh-CN" altLang="en-US" sz="2400" dirty="0" smtClean="0">
                <a:solidFill>
                  <a:srgbClr val="09405E"/>
                </a:solidFill>
                <a:latin typeface="Microsoft YaHei" charset="-122"/>
                <a:ea typeface="Microsoft YaHei" charset="-122"/>
                <a:cs typeface="Microsoft YaHei" charset="-122"/>
              </a:rPr>
              <a:t>，适合</a:t>
            </a:r>
            <a:r>
              <a:rPr lang="zh-CN" altLang="en-US" sz="2400" dirty="0">
                <a:solidFill>
                  <a:srgbClr val="09405E"/>
                </a:solidFill>
                <a:latin typeface="Microsoft YaHei" charset="-122"/>
                <a:ea typeface="Microsoft YaHei" charset="-122"/>
                <a:cs typeface="Microsoft YaHei" charset="-122"/>
              </a:rPr>
              <a:t>于样本数据</a:t>
            </a:r>
            <a:r>
              <a:rPr lang="zh-CN" altLang="en-US" sz="2400" dirty="0" smtClean="0">
                <a:solidFill>
                  <a:srgbClr val="09405E"/>
                </a:solidFill>
                <a:latin typeface="Microsoft YaHei" charset="-122"/>
                <a:ea typeface="Microsoft YaHei" charset="-122"/>
                <a:cs typeface="Microsoft YaHei" charset="-122"/>
              </a:rPr>
              <a:t>多（如大于</a:t>
            </a:r>
            <a:r>
              <a:rPr lang="en-US" altLang="zh-CN" sz="2400" dirty="0" smtClean="0">
                <a:solidFill>
                  <a:srgbClr val="09405E"/>
                </a:solidFill>
                <a:latin typeface="Microsoft YaHei" charset="-122"/>
                <a:ea typeface="Microsoft YaHei" charset="-122"/>
                <a:cs typeface="Microsoft YaHei" charset="-122"/>
              </a:rPr>
              <a:t>5</a:t>
            </a:r>
            <a:r>
              <a:rPr lang="zh-CN" altLang="en-US" sz="2400" dirty="0" smtClean="0">
                <a:solidFill>
                  <a:srgbClr val="09405E"/>
                </a:solidFill>
                <a:latin typeface="Microsoft YaHei" charset="-122"/>
                <a:ea typeface="Microsoft YaHei" charset="-122"/>
                <a:cs typeface="Microsoft YaHei" charset="-122"/>
              </a:rPr>
              <a:t>万）的时候，</a:t>
            </a:r>
            <a:r>
              <a:rPr lang="zh-CN" altLang="en-US" sz="2400" dirty="0">
                <a:solidFill>
                  <a:srgbClr val="09405E"/>
                </a:solidFill>
                <a:latin typeface="Microsoft YaHei" charset="-122"/>
                <a:ea typeface="Microsoft YaHei" charset="-122"/>
                <a:cs typeface="Microsoft YaHei" charset="-122"/>
              </a:rPr>
              <a:t>只支持</a:t>
            </a:r>
            <a:r>
              <a:rPr lang="en-US" altLang="zh-CN" sz="2400" dirty="0">
                <a:solidFill>
                  <a:srgbClr val="09405E"/>
                </a:solidFill>
                <a:latin typeface="Microsoft YaHei" charset="-122"/>
                <a:ea typeface="Microsoft YaHei" charset="-122"/>
                <a:cs typeface="Microsoft YaHei" charset="-122"/>
              </a:rPr>
              <a:t>L2</a:t>
            </a:r>
            <a:r>
              <a:rPr lang="zh-CN" altLang="en-US" sz="2400" dirty="0">
                <a:solidFill>
                  <a:srgbClr val="09405E"/>
                </a:solidFill>
                <a:latin typeface="Microsoft YaHei" charset="-122"/>
                <a:ea typeface="Microsoft YaHei" charset="-122"/>
                <a:cs typeface="Microsoft YaHei" charset="-122"/>
              </a:rPr>
              <a:t>正则</a:t>
            </a:r>
            <a:r>
              <a:rPr lang="zh-CN" altLang="en-US" sz="2400" dirty="0" smtClean="0">
                <a:solidFill>
                  <a:srgbClr val="09405E"/>
                </a:solidFill>
                <a:latin typeface="Microsoft YaHei" charset="-122"/>
                <a:ea typeface="Microsoft YaHei" charset="-122"/>
                <a:cs typeface="Microsoft YaHei" charset="-122"/>
              </a:rPr>
              <a:t>。</a:t>
            </a:r>
            <a:endParaRPr lang="en-US" altLang="zh-CN" sz="2400" dirty="0" smtClean="0">
              <a:solidFill>
                <a:srgbClr val="09405E"/>
              </a:solidFill>
              <a:latin typeface="Microsoft YaHei" charset="-122"/>
              <a:ea typeface="Microsoft YaHei" charset="-122"/>
              <a:cs typeface="Microsoft YaHei" charset="-122"/>
            </a:endParaRPr>
          </a:p>
          <a:p>
            <a:r>
              <a:rPr lang="en-US" altLang="zh-CN" sz="2400" dirty="0" smtClean="0">
                <a:solidFill>
                  <a:srgbClr val="09405E"/>
                </a:solidFill>
                <a:latin typeface="Microsoft YaHei" charset="-122"/>
                <a:ea typeface="Microsoft YaHei" charset="-122"/>
                <a:cs typeface="Microsoft YaHei" charset="-122"/>
              </a:rPr>
              <a:t>f) saga</a:t>
            </a:r>
            <a:r>
              <a:rPr lang="zh-CN" altLang="en-US" sz="2400" dirty="0" smtClean="0">
                <a:solidFill>
                  <a:srgbClr val="09405E"/>
                </a:solidFill>
                <a:latin typeface="Microsoft YaHei" charset="-122"/>
                <a:ea typeface="Microsoft YaHei" charset="-122"/>
                <a:cs typeface="Microsoft YaHei" charset="-122"/>
              </a:rPr>
              <a:t>：改进的随机</a:t>
            </a:r>
            <a:r>
              <a:rPr lang="zh-CN" altLang="en-US" sz="2400" dirty="0">
                <a:solidFill>
                  <a:srgbClr val="09405E"/>
                </a:solidFill>
                <a:latin typeface="Microsoft YaHei" charset="-122"/>
                <a:ea typeface="Microsoft YaHei" charset="-122"/>
                <a:cs typeface="Microsoft YaHei" charset="-122"/>
              </a:rPr>
              <a:t>平均梯度下降</a:t>
            </a:r>
            <a:r>
              <a:rPr lang="zh-CN" altLang="en-US" sz="2400" dirty="0" smtClean="0">
                <a:solidFill>
                  <a:srgbClr val="09405E"/>
                </a:solidFill>
                <a:latin typeface="Microsoft YaHei" charset="-122"/>
                <a:ea typeface="Microsoft YaHei" charset="-122"/>
                <a:cs typeface="Microsoft YaHei" charset="-122"/>
              </a:rPr>
              <a:t>，支持</a:t>
            </a:r>
            <a:r>
              <a:rPr lang="en-US" altLang="zh-CN" sz="2400" dirty="0" smtClean="0">
                <a:solidFill>
                  <a:srgbClr val="09405E"/>
                </a:solidFill>
                <a:latin typeface="Microsoft YaHei" charset="-122"/>
                <a:ea typeface="Microsoft YaHei" charset="-122"/>
                <a:cs typeface="Microsoft YaHei" charset="-122"/>
              </a:rPr>
              <a:t>L1</a:t>
            </a:r>
            <a:r>
              <a:rPr lang="zh-CN" altLang="en-US" sz="2400" dirty="0" smtClean="0">
                <a:solidFill>
                  <a:srgbClr val="09405E"/>
                </a:solidFill>
                <a:latin typeface="Microsoft YaHei" charset="-122"/>
                <a:ea typeface="Microsoft YaHei" charset="-122"/>
                <a:cs typeface="Microsoft YaHei" charset="-122"/>
              </a:rPr>
              <a:t>正则。</a:t>
            </a:r>
            <a:endParaRPr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037047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r>
              <a:rPr lang="en-US" altLang="zh-CN" dirty="0" err="1">
                <a:solidFill>
                  <a:schemeClr val="bg1">
                    <a:lumMod val="95000"/>
                  </a:schemeClr>
                </a:solidFill>
                <a:latin typeface="Microsoft YaHei" charset="-122"/>
                <a:ea typeface="Microsoft YaHei" charset="-122"/>
                <a:cs typeface="Microsoft YaHei" charset="-122"/>
              </a:rPr>
              <a:t>Scikit</a:t>
            </a:r>
            <a:r>
              <a:rPr lang="en-US" altLang="zh-CN" dirty="0">
                <a:solidFill>
                  <a:schemeClr val="bg1">
                    <a:lumMod val="95000"/>
                  </a:schemeClr>
                </a:solidFill>
                <a:latin typeface="Microsoft YaHei" charset="-122"/>
                <a:ea typeface="Microsoft YaHei" charset="-122"/>
                <a:cs typeface="Microsoft YaHei" charset="-122"/>
              </a:rPr>
              <a:t>-Learn</a:t>
            </a:r>
            <a:r>
              <a:rPr lang="zh-CN" altLang="en-US" dirty="0">
                <a:solidFill>
                  <a:schemeClr val="bg1">
                    <a:lumMod val="95000"/>
                  </a:schemeClr>
                </a:solidFill>
                <a:latin typeface="Microsoft YaHei" charset="-122"/>
                <a:ea typeface="Microsoft YaHei" charset="-122"/>
                <a:cs typeface="Microsoft YaHei" charset="-122"/>
              </a:rPr>
              <a:t>中实现</a:t>
            </a:r>
            <a:r>
              <a:rPr lang="en-US" altLang="zh-CN" dirty="0">
                <a:solidFill>
                  <a:schemeClr val="bg1">
                    <a:lumMod val="95000"/>
                  </a:schemeClr>
                </a:solidFill>
                <a:latin typeface="Microsoft YaHei" charset="-122"/>
                <a:ea typeface="Microsoft YaHei" charset="-122"/>
                <a:cs typeface="Microsoft YaHei" charset="-122"/>
              </a:rPr>
              <a:t>Logistic</a:t>
            </a:r>
            <a:r>
              <a:rPr lang="zh-CN" altLang="en-US" dirty="0">
                <a:solidFill>
                  <a:schemeClr val="bg1">
                    <a:lumMod val="95000"/>
                  </a:schemeClr>
                </a:solidFill>
                <a:latin typeface="Microsoft YaHei" charset="-122"/>
                <a:ea typeface="Microsoft YaHei" charset="-122"/>
                <a:cs typeface="Microsoft YaHei" charset="-122"/>
              </a:rPr>
              <a:t>回归的类</a:t>
            </a:r>
            <a:endParaRPr kumimoji="1" lang="zh-CN" altLang="en-US" dirty="0"/>
          </a:p>
        </p:txBody>
      </p:sp>
      <p:graphicFrame>
        <p:nvGraphicFramePr>
          <p:cNvPr id="4" name="表格 3"/>
          <p:cNvGraphicFramePr>
            <a:graphicFrameLocks noGrp="1"/>
          </p:cNvGraphicFramePr>
          <p:nvPr>
            <p:extLst/>
          </p:nvPr>
        </p:nvGraphicFramePr>
        <p:xfrm>
          <a:off x="423976" y="1028733"/>
          <a:ext cx="11528675" cy="3765590"/>
        </p:xfrm>
        <a:graphic>
          <a:graphicData uri="http://schemas.openxmlformats.org/drawingml/2006/table">
            <a:tbl>
              <a:tblPr/>
              <a:tblGrid>
                <a:gridCol w="1088515">
                  <a:extLst>
                    <a:ext uri="{9D8B030D-6E8A-4147-A177-3AD203B41FA5}">
                      <a16:colId xmlns="" xmlns:a16="http://schemas.microsoft.com/office/drawing/2014/main" val="20000"/>
                    </a:ext>
                  </a:extLst>
                </a:gridCol>
                <a:gridCol w="2667867">
                  <a:extLst>
                    <a:ext uri="{9D8B030D-6E8A-4147-A177-3AD203B41FA5}">
                      <a16:colId xmlns="" xmlns:a16="http://schemas.microsoft.com/office/drawing/2014/main" val="20001"/>
                    </a:ext>
                  </a:extLst>
                </a:gridCol>
                <a:gridCol w="7772293">
                  <a:extLst>
                    <a:ext uri="{9D8B030D-6E8A-4147-A177-3AD203B41FA5}">
                      <a16:colId xmlns="" xmlns:a16="http://schemas.microsoft.com/office/drawing/2014/main" val="20002"/>
                    </a:ext>
                  </a:extLst>
                </a:gridCol>
              </a:tblGrid>
              <a:tr h="501227">
                <a:tc>
                  <a:txBody>
                    <a:bodyPr/>
                    <a:lstStyle/>
                    <a:p>
                      <a:pPr marL="0" marR="0" algn="l" defTabSz="914400" rtl="0" eaLnBrk="1" fontAlgn="t" latinLnBrk="0" hangingPunct="1">
                        <a:spcBef>
                          <a:spcPts val="0"/>
                        </a:spcBef>
                        <a:spcAft>
                          <a:spcPts val="0"/>
                        </a:spcAft>
                      </a:pPr>
                      <a:r>
                        <a:rPr lang="zh-CN" altLang="en-US" sz="1800" b="1" kern="1200" dirty="0" smtClean="0">
                          <a:solidFill>
                            <a:srgbClr val="09405E"/>
                          </a:solidFill>
                          <a:effectLst/>
                          <a:latin typeface="Microsoft YaHei" charset="-122"/>
                          <a:ea typeface="Microsoft YaHei" charset="-122"/>
                          <a:cs typeface="Microsoft YaHei" charset="-122"/>
                        </a:rPr>
                        <a:t>正则</a:t>
                      </a:r>
                      <a:endParaRPr lang="en-US" sz="1800" b="1"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zh-CN" altLang="en-US" sz="1800" b="1" kern="1200" dirty="0" smtClean="0">
                          <a:solidFill>
                            <a:srgbClr val="09405E"/>
                          </a:solidFill>
                          <a:effectLst/>
                          <a:latin typeface="Microsoft YaHei" charset="-122"/>
                          <a:ea typeface="Microsoft YaHei" charset="-122"/>
                          <a:cs typeface="Microsoft YaHei" charset="-122"/>
                        </a:rPr>
                        <a:t>求解算法</a:t>
                      </a:r>
                      <a:endParaRPr lang="en-US" sz="1800" b="1"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zh-CN" altLang="en-US" sz="1800" b="1" kern="1200" dirty="0" smtClean="0">
                          <a:solidFill>
                            <a:srgbClr val="09405E"/>
                          </a:solidFill>
                          <a:effectLst/>
                          <a:latin typeface="Microsoft YaHei" charset="-122"/>
                          <a:ea typeface="Microsoft YaHei" charset="-122"/>
                          <a:cs typeface="Microsoft YaHei" charset="-122"/>
                        </a:rPr>
                        <a:t>应用场景</a:t>
                      </a:r>
                      <a:endParaRPr lang="zh-CN" altLang="en-US" sz="1800" b="1"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746912">
                <a:tc>
                  <a:txBody>
                    <a:bodyPr/>
                    <a:lstStyle/>
                    <a:p>
                      <a:pPr marL="0" marR="0" algn="l" defTabSz="914400" rtl="0" eaLnBrk="1" fontAlgn="t" latinLnBrk="0" hangingPunct="1">
                        <a:spcBef>
                          <a:spcPts val="0"/>
                        </a:spcBef>
                        <a:spcAft>
                          <a:spcPts val="0"/>
                        </a:spcAft>
                      </a:pPr>
                      <a:r>
                        <a:rPr lang="en-US" sz="1800" kern="1200" dirty="0" smtClean="0">
                          <a:solidFill>
                            <a:srgbClr val="09405E"/>
                          </a:solidFill>
                          <a:effectLst/>
                          <a:latin typeface="Microsoft YaHei" charset="-122"/>
                          <a:ea typeface="Microsoft YaHei" charset="-122"/>
                          <a:cs typeface="Microsoft YaHei" charset="-122"/>
                        </a:rPr>
                        <a:t>L1</a:t>
                      </a:r>
                      <a:endParaRPr lang="en-US" sz="1800"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en-US" sz="1800" kern="1200" dirty="0" err="1">
                          <a:solidFill>
                            <a:srgbClr val="09405E"/>
                          </a:solidFill>
                          <a:effectLst/>
                          <a:latin typeface="Microsoft YaHei" charset="-122"/>
                          <a:ea typeface="Microsoft YaHei" charset="-122"/>
                          <a:cs typeface="Microsoft YaHei" charset="-122"/>
                        </a:rPr>
                        <a:t>liblinear</a:t>
                      </a:r>
                      <a:endParaRPr lang="en-US" sz="1800"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zh-CN" altLang="en-US" sz="1800" kern="1200" dirty="0" smtClean="0">
                          <a:solidFill>
                            <a:srgbClr val="09405E"/>
                          </a:solidFill>
                          <a:effectLst/>
                          <a:latin typeface="Microsoft YaHei" charset="-122"/>
                          <a:ea typeface="Microsoft YaHei" charset="-122"/>
                          <a:cs typeface="Microsoft YaHei" charset="-122"/>
                        </a:rPr>
                        <a:t>如果</a:t>
                      </a:r>
                      <a:r>
                        <a:rPr lang="zh-CN" altLang="en-US" sz="1800" kern="1200" dirty="0">
                          <a:solidFill>
                            <a:srgbClr val="09405E"/>
                          </a:solidFill>
                          <a:effectLst/>
                          <a:latin typeface="Microsoft YaHei" charset="-122"/>
                          <a:ea typeface="Microsoft YaHei" charset="-122"/>
                          <a:cs typeface="Microsoft YaHei" charset="-122"/>
                        </a:rPr>
                        <a:t>模型的特征非常多，希望一些不重要的特征系数归零，从而让模型系数</a:t>
                      </a:r>
                      <a:r>
                        <a:rPr lang="zh-CN" altLang="en-US" sz="1800" kern="1200" dirty="0" smtClean="0">
                          <a:solidFill>
                            <a:srgbClr val="09405E"/>
                          </a:solidFill>
                          <a:effectLst/>
                          <a:latin typeface="Microsoft YaHei" charset="-122"/>
                          <a:ea typeface="Microsoft YaHei" charset="-122"/>
                          <a:cs typeface="Microsoft YaHei" charset="-122"/>
                        </a:rPr>
                        <a:t>稀疏的话，可以</a:t>
                      </a:r>
                      <a:r>
                        <a:rPr lang="zh-CN" altLang="en-US" sz="1800" kern="1200" dirty="0">
                          <a:solidFill>
                            <a:srgbClr val="09405E"/>
                          </a:solidFill>
                          <a:effectLst/>
                          <a:latin typeface="Microsoft YaHei" charset="-122"/>
                          <a:ea typeface="Microsoft YaHei" charset="-122"/>
                          <a:cs typeface="Microsoft YaHei" charset="-122"/>
                        </a:rPr>
                        <a:t>使用</a:t>
                      </a:r>
                      <a:r>
                        <a:rPr lang="en-US" altLang="zh-CN" sz="1800" kern="1200" dirty="0">
                          <a:solidFill>
                            <a:srgbClr val="09405E"/>
                          </a:solidFill>
                          <a:effectLst/>
                          <a:latin typeface="Microsoft YaHei" charset="-122"/>
                          <a:ea typeface="Microsoft YaHei" charset="-122"/>
                          <a:cs typeface="Microsoft YaHei" charset="-122"/>
                        </a:rPr>
                        <a:t>L1</a:t>
                      </a:r>
                      <a:r>
                        <a:rPr lang="zh-CN" altLang="en-US" sz="1800" kern="1200" dirty="0">
                          <a:solidFill>
                            <a:srgbClr val="09405E"/>
                          </a:solidFill>
                          <a:effectLst/>
                          <a:latin typeface="Microsoft YaHei" charset="-122"/>
                          <a:ea typeface="Microsoft YaHei" charset="-122"/>
                          <a:cs typeface="Microsoft YaHei" charset="-122"/>
                        </a:rPr>
                        <a:t>正则化</a:t>
                      </a:r>
                      <a:r>
                        <a:rPr lang="zh-CN" altLang="en-US" sz="1800" kern="1200" dirty="0" smtClean="0">
                          <a:solidFill>
                            <a:srgbClr val="09405E"/>
                          </a:solidFill>
                          <a:effectLst/>
                          <a:latin typeface="Microsoft YaHei" charset="-122"/>
                          <a:ea typeface="Microsoft YaHei" charset="-122"/>
                          <a:cs typeface="Microsoft YaHei" charset="-122"/>
                        </a:rPr>
                        <a:t>。</a:t>
                      </a:r>
                      <a:r>
                        <a:rPr lang="en-US" altLang="zh-CN" sz="1800" kern="1200" dirty="0" err="1" smtClean="0">
                          <a:solidFill>
                            <a:srgbClr val="09405E"/>
                          </a:solidFill>
                          <a:effectLst/>
                          <a:latin typeface="Microsoft YaHei" charset="-122"/>
                          <a:ea typeface="Microsoft YaHei" charset="-122"/>
                          <a:cs typeface="Microsoft YaHei" charset="-122"/>
                        </a:rPr>
                        <a:t>liblinear</a:t>
                      </a:r>
                      <a:r>
                        <a:rPr lang="zh-CN" altLang="en-US" sz="1800" kern="1200" dirty="0" smtClean="0">
                          <a:solidFill>
                            <a:srgbClr val="09405E"/>
                          </a:solidFill>
                          <a:effectLst/>
                          <a:latin typeface="Microsoft YaHei" charset="-122"/>
                          <a:ea typeface="Microsoft YaHei" charset="-122"/>
                          <a:cs typeface="Microsoft YaHei" charset="-122"/>
                        </a:rPr>
                        <a:t>适用于小数据集。</a:t>
                      </a:r>
                      <a:endParaRPr lang="zh-CN" altLang="en-US" sz="1800"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01227">
                <a:tc>
                  <a:txBody>
                    <a:bodyPr/>
                    <a:lstStyle/>
                    <a:p>
                      <a:pPr marL="0" marR="0" algn="l" defTabSz="914400" rtl="0" eaLnBrk="1" fontAlgn="t" latinLnBrk="0" hangingPunct="1">
                        <a:spcBef>
                          <a:spcPts val="0"/>
                        </a:spcBef>
                        <a:spcAft>
                          <a:spcPts val="0"/>
                        </a:spcAft>
                      </a:pPr>
                      <a:r>
                        <a:rPr lang="en-US" sz="1800" kern="1200" dirty="0" smtClean="0">
                          <a:solidFill>
                            <a:srgbClr val="09405E"/>
                          </a:solidFill>
                          <a:effectLst/>
                          <a:latin typeface="Microsoft YaHei" charset="-122"/>
                          <a:ea typeface="Microsoft YaHei" charset="-122"/>
                          <a:cs typeface="Microsoft YaHei" charset="-122"/>
                        </a:rPr>
                        <a:t>L1</a:t>
                      </a:r>
                      <a:endParaRPr lang="en-US" sz="1800"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en-US" altLang="zh-CN" sz="1800" kern="1200" dirty="0" smtClean="0">
                          <a:solidFill>
                            <a:srgbClr val="09405E"/>
                          </a:solidFill>
                          <a:effectLst/>
                          <a:latin typeface="Microsoft YaHei" charset="-122"/>
                          <a:ea typeface="Microsoft YaHei" charset="-122"/>
                          <a:cs typeface="Microsoft YaHei" charset="-122"/>
                        </a:rPr>
                        <a:t>saga</a:t>
                      </a:r>
                      <a:endParaRPr lang="en-US" sz="1800"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zh-CN" altLang="en-US" sz="1800" kern="1200" dirty="0" smtClean="0">
                          <a:solidFill>
                            <a:srgbClr val="09405E"/>
                          </a:solidFill>
                          <a:effectLst/>
                          <a:latin typeface="Microsoft YaHei" charset="-122"/>
                          <a:ea typeface="Microsoft YaHei" charset="-122"/>
                          <a:cs typeface="Microsoft YaHei" charset="-122"/>
                        </a:rPr>
                        <a:t>当数据量较大，且选择</a:t>
                      </a:r>
                      <a:r>
                        <a:rPr lang="en-US" altLang="zh-CN" sz="1800" kern="1200" dirty="0" smtClean="0">
                          <a:solidFill>
                            <a:srgbClr val="09405E"/>
                          </a:solidFill>
                          <a:effectLst/>
                          <a:latin typeface="Microsoft YaHei" charset="-122"/>
                          <a:ea typeface="Microsoft YaHei" charset="-122"/>
                          <a:cs typeface="Microsoft YaHei" charset="-122"/>
                        </a:rPr>
                        <a:t>L1</a:t>
                      </a:r>
                      <a:r>
                        <a:rPr lang="zh-CN" altLang="en-US" sz="1800" kern="1200" dirty="0" smtClean="0">
                          <a:solidFill>
                            <a:srgbClr val="09405E"/>
                          </a:solidFill>
                          <a:effectLst/>
                          <a:latin typeface="Microsoft YaHei" charset="-122"/>
                          <a:ea typeface="Microsoft YaHei" charset="-122"/>
                          <a:cs typeface="Microsoft YaHei" charset="-122"/>
                        </a:rPr>
                        <a:t>，只能采用</a:t>
                      </a:r>
                      <a:r>
                        <a:rPr lang="en-US" altLang="zh-CN" sz="1800" kern="1200" dirty="0" smtClean="0">
                          <a:solidFill>
                            <a:srgbClr val="09405E"/>
                          </a:solidFill>
                          <a:effectLst/>
                          <a:latin typeface="Microsoft YaHei" charset="-122"/>
                          <a:ea typeface="Microsoft YaHei" charset="-122"/>
                          <a:cs typeface="Microsoft YaHei" charset="-122"/>
                        </a:rPr>
                        <a:t>saga</a:t>
                      </a:r>
                      <a:endParaRPr lang="zh-CN" altLang="en-US" sz="1800"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866987">
                <a:tc>
                  <a:txBody>
                    <a:bodyPr/>
                    <a:lstStyle/>
                    <a:p>
                      <a:pPr marL="0" marR="0" algn="l" defTabSz="914400" rtl="0" eaLnBrk="1" fontAlgn="t" latinLnBrk="0" hangingPunct="1">
                        <a:spcBef>
                          <a:spcPts val="0"/>
                        </a:spcBef>
                        <a:spcAft>
                          <a:spcPts val="0"/>
                        </a:spcAft>
                      </a:pPr>
                      <a:r>
                        <a:rPr lang="is-IS" sz="1800" kern="1200" dirty="0">
                          <a:solidFill>
                            <a:srgbClr val="09405E"/>
                          </a:solidFill>
                          <a:effectLst/>
                          <a:latin typeface="Microsoft YaHei" charset="-122"/>
                          <a:ea typeface="Microsoft YaHei" charset="-122"/>
                          <a:cs typeface="Microsoft YaHei" charset="-122"/>
                        </a:rPr>
                        <a:t>L2</a:t>
                      </a: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en-US" sz="1800" kern="1200" dirty="0" err="1">
                          <a:solidFill>
                            <a:srgbClr val="09405E"/>
                          </a:solidFill>
                          <a:effectLst/>
                          <a:latin typeface="Microsoft YaHei" charset="-122"/>
                          <a:ea typeface="Microsoft YaHei" charset="-122"/>
                          <a:cs typeface="Microsoft YaHei" charset="-122"/>
                        </a:rPr>
                        <a:t>liblinear</a:t>
                      </a:r>
                      <a:endParaRPr lang="en-US" sz="1800"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en-US" altLang="zh-CN" sz="1800" kern="1200" dirty="0" err="1">
                          <a:solidFill>
                            <a:srgbClr val="09405E"/>
                          </a:solidFill>
                          <a:effectLst/>
                          <a:latin typeface="Microsoft YaHei" charset="-122"/>
                          <a:ea typeface="Microsoft YaHei" charset="-122"/>
                          <a:cs typeface="Microsoft YaHei" charset="-122"/>
                        </a:rPr>
                        <a:t>libniear</a:t>
                      </a:r>
                      <a:r>
                        <a:rPr lang="zh-CN" altLang="en-US" sz="1800" kern="1200" dirty="0">
                          <a:solidFill>
                            <a:srgbClr val="09405E"/>
                          </a:solidFill>
                          <a:effectLst/>
                          <a:latin typeface="Microsoft YaHei" charset="-122"/>
                          <a:ea typeface="Microsoft YaHei" charset="-122"/>
                          <a:cs typeface="Microsoft YaHei" charset="-122"/>
                        </a:rPr>
                        <a:t>只支持</a:t>
                      </a:r>
                      <a:r>
                        <a:rPr lang="zh-CN" altLang="en-US" sz="1800" kern="1200" dirty="0" smtClean="0">
                          <a:solidFill>
                            <a:srgbClr val="09405E"/>
                          </a:solidFill>
                          <a:effectLst/>
                          <a:latin typeface="Microsoft YaHei" charset="-122"/>
                          <a:ea typeface="Microsoft YaHei" charset="-122"/>
                          <a:cs typeface="Microsoft YaHei" charset="-122"/>
                        </a:rPr>
                        <a:t>多类</a:t>
                      </a:r>
                      <a:r>
                        <a:rPr lang="en-US" altLang="zh-CN" sz="1800" kern="1200" dirty="0" smtClean="0">
                          <a:solidFill>
                            <a:srgbClr val="09405E"/>
                          </a:solidFill>
                          <a:effectLst/>
                          <a:latin typeface="Microsoft YaHei" charset="-122"/>
                          <a:ea typeface="Microsoft YaHei" charset="-122"/>
                          <a:cs typeface="Microsoft YaHei" charset="-122"/>
                        </a:rPr>
                        <a:t>Logistic</a:t>
                      </a:r>
                      <a:r>
                        <a:rPr lang="zh-CN" altLang="en-US" sz="1800" kern="1200" dirty="0" smtClean="0">
                          <a:solidFill>
                            <a:srgbClr val="09405E"/>
                          </a:solidFill>
                          <a:effectLst/>
                          <a:latin typeface="Microsoft YaHei" charset="-122"/>
                          <a:ea typeface="Microsoft YaHei" charset="-122"/>
                          <a:cs typeface="Microsoft YaHei" charset="-122"/>
                        </a:rPr>
                        <a:t>回归的</a:t>
                      </a:r>
                      <a:r>
                        <a:rPr lang="en-US" altLang="zh-CN" sz="1800" kern="1200" dirty="0" err="1" smtClean="0">
                          <a:solidFill>
                            <a:srgbClr val="09405E"/>
                          </a:solidFill>
                          <a:effectLst/>
                          <a:latin typeface="Microsoft YaHei" charset="-122"/>
                          <a:ea typeface="Microsoft YaHei" charset="-122"/>
                          <a:cs typeface="Microsoft YaHei" charset="-122"/>
                        </a:rPr>
                        <a:t>OvR</a:t>
                      </a:r>
                      <a:r>
                        <a:rPr lang="zh-CN" altLang="en-US" sz="1800" kern="1200" dirty="0" smtClean="0">
                          <a:solidFill>
                            <a:srgbClr val="09405E"/>
                          </a:solidFill>
                          <a:effectLst/>
                          <a:latin typeface="Microsoft YaHei" charset="-122"/>
                          <a:ea typeface="Microsoft YaHei" charset="-122"/>
                          <a:cs typeface="Microsoft YaHei" charset="-122"/>
                        </a:rPr>
                        <a:t>，</a:t>
                      </a:r>
                      <a:r>
                        <a:rPr lang="zh-CN" altLang="en-US" sz="1800" kern="1200" dirty="0">
                          <a:solidFill>
                            <a:srgbClr val="09405E"/>
                          </a:solidFill>
                          <a:effectLst/>
                          <a:latin typeface="Microsoft YaHei" charset="-122"/>
                          <a:ea typeface="Microsoft YaHei" charset="-122"/>
                          <a:cs typeface="Microsoft YaHei" charset="-122"/>
                        </a:rPr>
                        <a:t>不</a:t>
                      </a:r>
                      <a:r>
                        <a:rPr lang="zh-CN" altLang="en-US" sz="1800" kern="1200" dirty="0" smtClean="0">
                          <a:solidFill>
                            <a:srgbClr val="09405E"/>
                          </a:solidFill>
                          <a:effectLst/>
                          <a:latin typeface="Microsoft YaHei" charset="-122"/>
                          <a:ea typeface="Microsoft YaHei" charset="-122"/>
                          <a:cs typeface="Microsoft YaHei" charset="-122"/>
                        </a:rPr>
                        <a:t>支持多项分布损失（</a:t>
                      </a:r>
                      <a:r>
                        <a:rPr lang="en-US" altLang="zh-CN" sz="1800" kern="1200" dirty="0" err="1" smtClean="0">
                          <a:solidFill>
                            <a:srgbClr val="09405E"/>
                          </a:solidFill>
                          <a:effectLst/>
                          <a:latin typeface="Microsoft YaHei" charset="-122"/>
                          <a:ea typeface="Microsoft YaHei" charset="-122"/>
                          <a:cs typeface="Microsoft YaHei" charset="-122"/>
                        </a:rPr>
                        <a:t>MvM</a:t>
                      </a:r>
                      <a:r>
                        <a:rPr lang="zh-CN" altLang="en-US" sz="1800" kern="1200" dirty="0" smtClean="0">
                          <a:solidFill>
                            <a:srgbClr val="09405E"/>
                          </a:solidFill>
                          <a:effectLst/>
                          <a:latin typeface="Microsoft YaHei" charset="-122"/>
                          <a:ea typeface="Microsoft YaHei" charset="-122"/>
                          <a:cs typeface="Microsoft YaHei" charset="-122"/>
                        </a:rPr>
                        <a:t>），</a:t>
                      </a:r>
                      <a:r>
                        <a:rPr lang="zh-CN" altLang="en-US" sz="1800" kern="1200" dirty="0">
                          <a:solidFill>
                            <a:srgbClr val="09405E"/>
                          </a:solidFill>
                          <a:effectLst/>
                          <a:latin typeface="Microsoft YaHei" charset="-122"/>
                          <a:ea typeface="Microsoft YaHei" charset="-122"/>
                          <a:cs typeface="Microsoft YaHei" charset="-122"/>
                        </a:rPr>
                        <a:t>但</a:t>
                      </a:r>
                      <a:r>
                        <a:rPr lang="en-US" altLang="zh-CN" sz="1800" kern="1200" dirty="0">
                          <a:solidFill>
                            <a:srgbClr val="09405E"/>
                          </a:solidFill>
                          <a:effectLst/>
                          <a:latin typeface="Microsoft YaHei" charset="-122"/>
                          <a:ea typeface="Microsoft YaHei" charset="-122"/>
                          <a:cs typeface="Microsoft YaHei" charset="-122"/>
                        </a:rPr>
                        <a:t>MVM</a:t>
                      </a:r>
                      <a:r>
                        <a:rPr lang="zh-CN" altLang="en-US" sz="1800" kern="1200" dirty="0">
                          <a:solidFill>
                            <a:srgbClr val="09405E"/>
                          </a:solidFill>
                          <a:effectLst/>
                          <a:latin typeface="Microsoft YaHei" charset="-122"/>
                          <a:ea typeface="Microsoft YaHei" charset="-122"/>
                          <a:cs typeface="Microsoft YaHei" charset="-122"/>
                        </a:rPr>
                        <a:t>相对精确。</a:t>
                      </a: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648010">
                <a:tc>
                  <a:txBody>
                    <a:bodyPr/>
                    <a:lstStyle/>
                    <a:p>
                      <a:pPr marL="0" marR="0" algn="l" defTabSz="914400" rtl="0" eaLnBrk="1" fontAlgn="t" latinLnBrk="0" hangingPunct="1">
                        <a:spcBef>
                          <a:spcPts val="0"/>
                        </a:spcBef>
                        <a:spcAft>
                          <a:spcPts val="0"/>
                        </a:spcAft>
                      </a:pPr>
                      <a:r>
                        <a:rPr lang="is-IS" sz="1800" kern="1200">
                          <a:solidFill>
                            <a:srgbClr val="09405E"/>
                          </a:solidFill>
                          <a:effectLst/>
                          <a:latin typeface="Microsoft YaHei" charset="-122"/>
                          <a:ea typeface="Microsoft YaHei" charset="-122"/>
                          <a:cs typeface="Microsoft YaHei" charset="-122"/>
                        </a:rPr>
                        <a:t>L2</a:t>
                      </a: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en-US" sz="1800" kern="1200" dirty="0" err="1">
                          <a:solidFill>
                            <a:srgbClr val="09405E"/>
                          </a:solidFill>
                          <a:effectLst/>
                          <a:latin typeface="Microsoft YaHei" charset="-122"/>
                          <a:ea typeface="Microsoft YaHei" charset="-122"/>
                          <a:cs typeface="Microsoft YaHei" charset="-122"/>
                        </a:rPr>
                        <a:t>lbfgs</a:t>
                      </a:r>
                      <a:r>
                        <a:rPr lang="en-US" sz="1800" kern="1200" dirty="0">
                          <a:solidFill>
                            <a:srgbClr val="09405E"/>
                          </a:solidFill>
                          <a:effectLst/>
                          <a:latin typeface="Microsoft YaHei" charset="-122"/>
                          <a:ea typeface="Microsoft YaHei" charset="-122"/>
                          <a:cs typeface="Microsoft YaHei" charset="-122"/>
                        </a:rPr>
                        <a:t>/newton-cg/sag</a:t>
                      </a: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zh-CN" altLang="en-US" sz="1800" kern="1200" dirty="0">
                          <a:solidFill>
                            <a:srgbClr val="09405E"/>
                          </a:solidFill>
                          <a:effectLst/>
                          <a:latin typeface="Microsoft YaHei" charset="-122"/>
                          <a:ea typeface="Microsoft YaHei" charset="-122"/>
                          <a:cs typeface="Microsoft YaHei" charset="-122"/>
                        </a:rPr>
                        <a:t>较大数据集，</a:t>
                      </a:r>
                      <a:r>
                        <a:rPr lang="zh-CN" altLang="en-US" sz="1800" kern="1200" dirty="0" smtClean="0">
                          <a:solidFill>
                            <a:srgbClr val="09405E"/>
                          </a:solidFill>
                          <a:effectLst/>
                          <a:latin typeface="Microsoft YaHei" charset="-122"/>
                          <a:ea typeface="Microsoft YaHei" charset="-122"/>
                          <a:cs typeface="Microsoft YaHei" charset="-122"/>
                        </a:rPr>
                        <a:t>支持</a:t>
                      </a:r>
                      <a:r>
                        <a:rPr lang="en-US" altLang="zh-CN" sz="1800" kern="1200" dirty="0" err="1" smtClean="0">
                          <a:solidFill>
                            <a:srgbClr val="09405E"/>
                          </a:solidFill>
                          <a:effectLst/>
                          <a:latin typeface="Microsoft YaHei" charset="-122"/>
                          <a:ea typeface="Microsoft YaHei" charset="-122"/>
                          <a:cs typeface="Microsoft YaHei" charset="-122"/>
                        </a:rPr>
                        <a:t>OvR</a:t>
                      </a:r>
                      <a:r>
                        <a:rPr lang="zh-CN" altLang="en-US" sz="1800" kern="1200" dirty="0" smtClean="0">
                          <a:solidFill>
                            <a:srgbClr val="09405E"/>
                          </a:solidFill>
                          <a:effectLst/>
                          <a:latin typeface="Microsoft YaHei" charset="-122"/>
                          <a:ea typeface="Microsoft YaHei" charset="-122"/>
                          <a:cs typeface="Microsoft YaHei" charset="-122"/>
                        </a:rPr>
                        <a:t>和</a:t>
                      </a:r>
                      <a:r>
                        <a:rPr lang="en-US" altLang="zh-CN" sz="1800" kern="1200" dirty="0" smtClean="0">
                          <a:solidFill>
                            <a:srgbClr val="09405E"/>
                          </a:solidFill>
                          <a:effectLst/>
                          <a:latin typeface="Microsoft YaHei" charset="-122"/>
                          <a:ea typeface="Microsoft YaHei" charset="-122"/>
                          <a:cs typeface="Microsoft YaHei" charset="-122"/>
                        </a:rPr>
                        <a:t> </a:t>
                      </a:r>
                      <a:r>
                        <a:rPr lang="en-US" altLang="zh-CN" sz="1800" kern="1200" dirty="0" err="1" smtClean="0">
                          <a:solidFill>
                            <a:srgbClr val="09405E"/>
                          </a:solidFill>
                          <a:effectLst/>
                          <a:latin typeface="Microsoft YaHei" charset="-122"/>
                          <a:ea typeface="Microsoft YaHei" charset="-122"/>
                          <a:cs typeface="Microsoft YaHei" charset="-122"/>
                        </a:rPr>
                        <a:t>MvM</a:t>
                      </a:r>
                      <a:r>
                        <a:rPr lang="zh-CN" altLang="en-US" sz="1800" kern="1200" dirty="0" smtClean="0">
                          <a:solidFill>
                            <a:srgbClr val="09405E"/>
                          </a:solidFill>
                          <a:effectLst/>
                          <a:latin typeface="Microsoft YaHei" charset="-122"/>
                          <a:ea typeface="Microsoft YaHei" charset="-122"/>
                          <a:cs typeface="Microsoft YaHei" charset="-122"/>
                        </a:rPr>
                        <a:t>两</a:t>
                      </a:r>
                      <a:r>
                        <a:rPr lang="zh-CN" altLang="en-US" sz="1800" kern="1200" dirty="0">
                          <a:solidFill>
                            <a:srgbClr val="09405E"/>
                          </a:solidFill>
                          <a:effectLst/>
                          <a:latin typeface="Microsoft YaHei" charset="-122"/>
                          <a:ea typeface="Microsoft YaHei" charset="-122"/>
                          <a:cs typeface="Microsoft YaHei" charset="-122"/>
                        </a:rPr>
                        <a:t>种</a:t>
                      </a:r>
                      <a:r>
                        <a:rPr lang="zh-CN" altLang="en-US" sz="1800" kern="1200" dirty="0" smtClean="0">
                          <a:solidFill>
                            <a:srgbClr val="09405E"/>
                          </a:solidFill>
                          <a:effectLst/>
                          <a:latin typeface="Microsoft YaHei" charset="-122"/>
                          <a:ea typeface="Microsoft YaHei" charset="-122"/>
                          <a:cs typeface="Microsoft YaHei" charset="-122"/>
                        </a:rPr>
                        <a:t>多类</a:t>
                      </a:r>
                      <a:r>
                        <a:rPr lang="en-US" altLang="zh-CN" sz="1800" kern="1200" dirty="0" smtClean="0">
                          <a:solidFill>
                            <a:srgbClr val="09405E"/>
                          </a:solidFill>
                          <a:effectLst/>
                          <a:latin typeface="Microsoft YaHei" charset="-122"/>
                          <a:ea typeface="Microsoft YaHei" charset="-122"/>
                          <a:cs typeface="Microsoft YaHei" charset="-122"/>
                        </a:rPr>
                        <a:t>Logistic</a:t>
                      </a:r>
                      <a:r>
                        <a:rPr lang="zh-CN" altLang="en-US" sz="1800" kern="1200" dirty="0" smtClean="0">
                          <a:solidFill>
                            <a:srgbClr val="09405E"/>
                          </a:solidFill>
                          <a:effectLst/>
                          <a:latin typeface="Microsoft YaHei" charset="-122"/>
                          <a:ea typeface="Microsoft YaHei" charset="-122"/>
                          <a:cs typeface="Microsoft YaHei" charset="-122"/>
                        </a:rPr>
                        <a:t>回归</a:t>
                      </a:r>
                      <a:r>
                        <a:rPr lang="zh-CN" altLang="en-US" sz="1800" kern="1200" dirty="0">
                          <a:solidFill>
                            <a:srgbClr val="09405E"/>
                          </a:solidFill>
                          <a:effectLst/>
                          <a:latin typeface="Microsoft YaHei" charset="-122"/>
                          <a:ea typeface="Microsoft YaHei" charset="-122"/>
                          <a:cs typeface="Microsoft YaHei" charset="-122"/>
                        </a:rPr>
                        <a:t>。</a:t>
                      </a: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501227">
                <a:tc>
                  <a:txBody>
                    <a:bodyPr/>
                    <a:lstStyle/>
                    <a:p>
                      <a:pPr marL="0" marR="0" algn="l" defTabSz="914400" rtl="0" eaLnBrk="1" fontAlgn="t" latinLnBrk="0" hangingPunct="1">
                        <a:spcBef>
                          <a:spcPts val="0"/>
                        </a:spcBef>
                        <a:spcAft>
                          <a:spcPts val="0"/>
                        </a:spcAft>
                      </a:pPr>
                      <a:r>
                        <a:rPr lang="is-IS" sz="1800" kern="1200">
                          <a:solidFill>
                            <a:srgbClr val="09405E"/>
                          </a:solidFill>
                          <a:effectLst/>
                          <a:latin typeface="Microsoft YaHei" charset="-122"/>
                          <a:ea typeface="Microsoft YaHei" charset="-122"/>
                          <a:cs typeface="Microsoft YaHei" charset="-122"/>
                        </a:rPr>
                        <a:t>L2</a:t>
                      </a: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en-US" altLang="zh-CN" sz="1800" kern="1200" dirty="0" smtClean="0">
                          <a:solidFill>
                            <a:srgbClr val="09405E"/>
                          </a:solidFill>
                          <a:effectLst/>
                          <a:latin typeface="Microsoft YaHei" charset="-122"/>
                          <a:ea typeface="Microsoft YaHei" charset="-122"/>
                          <a:cs typeface="Microsoft YaHei" charset="-122"/>
                        </a:rPr>
                        <a:t>s</a:t>
                      </a:r>
                      <a:r>
                        <a:rPr lang="en-US" sz="1800" kern="1200" dirty="0" smtClean="0">
                          <a:solidFill>
                            <a:srgbClr val="09405E"/>
                          </a:solidFill>
                          <a:effectLst/>
                          <a:latin typeface="Microsoft YaHei" charset="-122"/>
                          <a:ea typeface="Microsoft YaHei" charset="-122"/>
                          <a:cs typeface="Microsoft YaHei" charset="-122"/>
                        </a:rPr>
                        <a:t>ag</a:t>
                      </a:r>
                      <a:r>
                        <a:rPr lang="zh-CN" altLang="en-US" sz="1800" kern="1200" dirty="0" smtClean="0">
                          <a:solidFill>
                            <a:srgbClr val="09405E"/>
                          </a:solidFill>
                          <a:effectLst/>
                          <a:latin typeface="Microsoft YaHei" charset="-122"/>
                          <a:ea typeface="Microsoft YaHei" charset="-122"/>
                          <a:cs typeface="Microsoft YaHei" charset="-122"/>
                        </a:rPr>
                        <a:t>／</a:t>
                      </a:r>
                      <a:r>
                        <a:rPr lang="en-US" altLang="zh-CN" sz="1800" kern="1200" dirty="0" smtClean="0">
                          <a:solidFill>
                            <a:srgbClr val="09405E"/>
                          </a:solidFill>
                          <a:effectLst/>
                          <a:latin typeface="Microsoft YaHei" charset="-122"/>
                          <a:ea typeface="Microsoft YaHei" charset="-122"/>
                          <a:cs typeface="Microsoft YaHei" charset="-122"/>
                        </a:rPr>
                        <a:t>saga</a:t>
                      </a:r>
                      <a:endParaRPr lang="en-US" sz="1800"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l" defTabSz="914400" rtl="0" eaLnBrk="1" fontAlgn="t" latinLnBrk="0" hangingPunct="1">
                        <a:spcBef>
                          <a:spcPts val="0"/>
                        </a:spcBef>
                        <a:spcAft>
                          <a:spcPts val="0"/>
                        </a:spcAft>
                      </a:pPr>
                      <a:r>
                        <a:rPr lang="zh-CN" altLang="en-US" sz="1800" kern="1200" dirty="0">
                          <a:solidFill>
                            <a:srgbClr val="09405E"/>
                          </a:solidFill>
                          <a:effectLst/>
                          <a:latin typeface="Microsoft YaHei" charset="-122"/>
                          <a:ea typeface="Microsoft YaHei" charset="-122"/>
                          <a:cs typeface="Microsoft YaHei" charset="-122"/>
                        </a:rPr>
                        <a:t>如果样本量非常</a:t>
                      </a:r>
                      <a:r>
                        <a:rPr lang="zh-CN" altLang="en-US" sz="1800" kern="1200" dirty="0" smtClean="0">
                          <a:solidFill>
                            <a:srgbClr val="09405E"/>
                          </a:solidFill>
                          <a:effectLst/>
                          <a:latin typeface="Microsoft YaHei" charset="-122"/>
                          <a:ea typeface="Microsoft YaHei" charset="-122"/>
                          <a:cs typeface="Microsoft YaHei" charset="-122"/>
                        </a:rPr>
                        <a:t>大，支持</a:t>
                      </a:r>
                      <a:r>
                        <a:rPr lang="en-US" altLang="zh-CN" sz="1800" kern="1200" dirty="0" err="1" smtClean="0">
                          <a:solidFill>
                            <a:srgbClr val="09405E"/>
                          </a:solidFill>
                          <a:effectLst/>
                          <a:latin typeface="Microsoft YaHei" charset="-122"/>
                          <a:ea typeface="Microsoft YaHei" charset="-122"/>
                          <a:cs typeface="Microsoft YaHei" charset="-122"/>
                        </a:rPr>
                        <a:t>OvR</a:t>
                      </a:r>
                      <a:r>
                        <a:rPr lang="zh-CN" altLang="en-US" sz="1800" kern="1200" dirty="0" smtClean="0">
                          <a:solidFill>
                            <a:srgbClr val="09405E"/>
                          </a:solidFill>
                          <a:effectLst/>
                          <a:latin typeface="Microsoft YaHei" charset="-122"/>
                          <a:ea typeface="Microsoft YaHei" charset="-122"/>
                          <a:cs typeface="Microsoft YaHei" charset="-122"/>
                        </a:rPr>
                        <a:t>和</a:t>
                      </a:r>
                      <a:r>
                        <a:rPr lang="en-US" altLang="zh-CN" sz="1800" kern="1200" dirty="0" smtClean="0">
                          <a:solidFill>
                            <a:srgbClr val="09405E"/>
                          </a:solidFill>
                          <a:effectLst/>
                          <a:latin typeface="Microsoft YaHei" charset="-122"/>
                          <a:ea typeface="Microsoft YaHei" charset="-122"/>
                          <a:cs typeface="Microsoft YaHei" charset="-122"/>
                        </a:rPr>
                        <a:t> </a:t>
                      </a:r>
                      <a:r>
                        <a:rPr lang="en-US" altLang="zh-CN" sz="1800" kern="1200" dirty="0" err="1" smtClean="0">
                          <a:solidFill>
                            <a:srgbClr val="09405E"/>
                          </a:solidFill>
                          <a:effectLst/>
                          <a:latin typeface="Microsoft YaHei" charset="-122"/>
                          <a:ea typeface="Microsoft YaHei" charset="-122"/>
                          <a:cs typeface="Microsoft YaHei" charset="-122"/>
                        </a:rPr>
                        <a:t>MvM</a:t>
                      </a:r>
                      <a:r>
                        <a:rPr lang="zh-CN" altLang="en-US" sz="1800" kern="1200" dirty="0" smtClean="0">
                          <a:solidFill>
                            <a:srgbClr val="09405E"/>
                          </a:solidFill>
                          <a:effectLst/>
                          <a:latin typeface="Microsoft YaHei" charset="-122"/>
                          <a:ea typeface="Microsoft YaHei" charset="-122"/>
                          <a:cs typeface="Microsoft YaHei" charset="-122"/>
                        </a:rPr>
                        <a:t>两种多类</a:t>
                      </a:r>
                      <a:r>
                        <a:rPr lang="en-US" altLang="zh-CN" sz="1800" kern="1200" dirty="0" smtClean="0">
                          <a:solidFill>
                            <a:srgbClr val="09405E"/>
                          </a:solidFill>
                          <a:effectLst/>
                          <a:latin typeface="Microsoft YaHei" charset="-122"/>
                          <a:ea typeface="Microsoft YaHei" charset="-122"/>
                          <a:cs typeface="Microsoft YaHei" charset="-122"/>
                        </a:rPr>
                        <a:t>Logistic</a:t>
                      </a:r>
                      <a:r>
                        <a:rPr lang="zh-CN" altLang="en-US" sz="1800" kern="1200" dirty="0" smtClean="0">
                          <a:solidFill>
                            <a:srgbClr val="09405E"/>
                          </a:solidFill>
                          <a:effectLst/>
                          <a:latin typeface="Microsoft YaHei" charset="-122"/>
                          <a:ea typeface="Microsoft YaHei" charset="-122"/>
                          <a:cs typeface="Microsoft YaHei" charset="-122"/>
                        </a:rPr>
                        <a:t>回归。</a:t>
                      </a:r>
                      <a:endParaRPr lang="zh-CN" altLang="en-US" sz="1800" kern="1200" dirty="0">
                        <a:solidFill>
                          <a:srgbClr val="09405E"/>
                        </a:solidFill>
                        <a:effectLst/>
                        <a:latin typeface="Microsoft YaHei" charset="-122"/>
                        <a:ea typeface="Microsoft YaHei" charset="-122"/>
                        <a:cs typeface="Microsoft YaHei" charset="-122"/>
                      </a:endParaRPr>
                    </a:p>
                  </a:txBody>
                  <a:tcPr marL="67733" marR="67733" marT="67733" marB="6773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bl>
          </a:graphicData>
        </a:graphic>
      </p:graphicFrame>
      <p:sp>
        <p:nvSpPr>
          <p:cNvPr id="5" name="矩形 4"/>
          <p:cNvSpPr/>
          <p:nvPr/>
        </p:nvSpPr>
        <p:spPr>
          <a:xfrm>
            <a:off x="425528" y="5661248"/>
            <a:ext cx="11528675" cy="369332"/>
          </a:xfrm>
          <a:prstGeom prst="rect">
            <a:avLst/>
          </a:prstGeom>
        </p:spPr>
        <p:txBody>
          <a:bodyPr wrap="square">
            <a:spAutoFit/>
          </a:bodyPr>
          <a:lstStyle/>
          <a:p>
            <a:r>
              <a:rPr lang="zh-CN" altLang="en-US" dirty="0">
                <a:solidFill>
                  <a:srgbClr val="09405E"/>
                </a:solidFill>
                <a:latin typeface="Microsoft YaHei" charset="-122"/>
                <a:ea typeface="Microsoft YaHei" charset="-122"/>
                <a:cs typeface="Microsoft YaHei" charset="-122"/>
              </a:rPr>
              <a:t>对于大数据集，可以考虑使用</a:t>
            </a:r>
            <a:r>
              <a:rPr lang="en-US" altLang="zh-CN" dirty="0" err="1">
                <a:solidFill>
                  <a:srgbClr val="09405E"/>
                </a:solidFill>
                <a:latin typeface="Microsoft YaHei" charset="-122"/>
                <a:ea typeface="Microsoft YaHei" charset="-122"/>
                <a:cs typeface="Microsoft YaHei" charset="-122"/>
              </a:rPr>
              <a:t>SGDClassifier</a:t>
            </a:r>
            <a:r>
              <a:rPr lang="zh-CN" altLang="en-US" dirty="0">
                <a:solidFill>
                  <a:srgbClr val="09405E"/>
                </a:solidFill>
                <a:latin typeface="Microsoft YaHei" charset="-122"/>
                <a:ea typeface="Microsoft YaHei" charset="-122"/>
                <a:cs typeface="Microsoft YaHei" charset="-122"/>
              </a:rPr>
              <a:t>，并使用</a:t>
            </a:r>
            <a:r>
              <a:rPr lang="en-US" altLang="zh-CN" dirty="0" err="1">
                <a:solidFill>
                  <a:srgbClr val="09405E"/>
                </a:solidFill>
                <a:latin typeface="Microsoft YaHei" charset="-122"/>
                <a:ea typeface="Microsoft YaHei" charset="-122"/>
                <a:cs typeface="Microsoft YaHei" charset="-122"/>
              </a:rPr>
              <a:t>logloss</a:t>
            </a:r>
            <a:r>
              <a:rPr lang="zh-CN" altLang="en-US" dirty="0" smtClean="0">
                <a:solidFill>
                  <a:srgbClr val="09405E"/>
                </a:solidFill>
                <a:latin typeface="Microsoft YaHei" charset="-122"/>
                <a:ea typeface="Microsoft YaHei" charset="-122"/>
                <a:cs typeface="Microsoft YaHei" charset="-122"/>
              </a:rPr>
              <a:t>。（类似回归中的</a:t>
            </a:r>
            <a:r>
              <a:rPr lang="en-US" altLang="zh-CN" dirty="0" err="1" smtClean="0">
                <a:solidFill>
                  <a:srgbClr val="09405E"/>
                </a:solidFill>
                <a:latin typeface="Microsoft YaHei" charset="-122"/>
                <a:ea typeface="Microsoft YaHei" charset="-122"/>
                <a:cs typeface="Microsoft YaHei" charset="-122"/>
              </a:rPr>
              <a:t>SGDRegressor</a:t>
            </a:r>
            <a:r>
              <a:rPr lang="zh-CN" altLang="en-US" dirty="0" smtClean="0">
                <a:solidFill>
                  <a:srgbClr val="09405E"/>
                </a:solidFill>
                <a:latin typeface="Microsoft YaHei" charset="-122"/>
                <a:ea typeface="Microsoft YaHei" charset="-122"/>
                <a:cs typeface="Microsoft YaHei" charset="-122"/>
              </a:rPr>
              <a:t>）</a:t>
            </a:r>
            <a:endParaRPr kumimoji="1" lang="zh-CN" altLang="en-US" dirty="0">
              <a:solidFill>
                <a:srgbClr val="09405E"/>
              </a:solidFill>
              <a:latin typeface="Microsoft YaHei" charset="-122"/>
              <a:ea typeface="Microsoft YaHei" charset="-122"/>
              <a:cs typeface="Microsoft YaHei" charset="-122"/>
            </a:endParaRPr>
          </a:p>
        </p:txBody>
      </p:sp>
      <p:sp>
        <p:nvSpPr>
          <p:cNvPr id="6" name="矩形 5"/>
          <p:cNvSpPr/>
          <p:nvPr/>
        </p:nvSpPr>
        <p:spPr>
          <a:xfrm>
            <a:off x="447264" y="6165304"/>
            <a:ext cx="11528675" cy="369332"/>
          </a:xfrm>
          <a:prstGeom prst="rect">
            <a:avLst/>
          </a:prstGeom>
        </p:spPr>
        <p:txBody>
          <a:bodyPr wrap="square">
            <a:spAutoFit/>
          </a:bodyPr>
          <a:lstStyle/>
          <a:p>
            <a:r>
              <a:rPr lang="en-US" altLang="zh-CN" dirty="0" smtClean="0">
                <a:solidFill>
                  <a:srgbClr val="09405E"/>
                </a:solidFill>
                <a:latin typeface="Microsoft YaHei" charset="-122"/>
                <a:ea typeface="Microsoft YaHei" charset="-122"/>
                <a:cs typeface="Microsoft YaHei" charset="-122"/>
              </a:rPr>
              <a:t>sag/saga</a:t>
            </a:r>
            <a:r>
              <a:rPr lang="zh-CN" altLang="en-US" dirty="0" smtClean="0">
                <a:solidFill>
                  <a:srgbClr val="09405E"/>
                </a:solidFill>
                <a:latin typeface="Microsoft YaHei" charset="-122"/>
                <a:ea typeface="Microsoft YaHei" charset="-122"/>
                <a:cs typeface="Microsoft YaHei" charset="-122"/>
              </a:rPr>
              <a:t>只在特征尺度大致相等时才能保证收敛，需对数据做缩放（如标准化）</a:t>
            </a:r>
            <a:endParaRPr kumimoji="1" lang="zh-CN" altLang="en-US"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48694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r>
              <a:rPr lang="en-US" altLang="zh-CN" dirty="0" err="1" smtClean="0">
                <a:solidFill>
                  <a:schemeClr val="tx1"/>
                </a:solidFill>
              </a:rPr>
              <a:t>LogisticRegression</a:t>
            </a:r>
            <a:r>
              <a:rPr lang="zh-CN" altLang="en-US" dirty="0" smtClean="0">
                <a:solidFill>
                  <a:schemeClr val="tx1"/>
                </a:solidFill>
              </a:rPr>
              <a:t>的参数</a:t>
            </a:r>
            <a:endParaRPr kumimoji="1" lang="zh-CN" altLang="en-US" dirty="0"/>
          </a:p>
        </p:txBody>
      </p:sp>
      <p:sp>
        <p:nvSpPr>
          <p:cNvPr id="4" name="标题 3"/>
          <p:cNvSpPr>
            <a:spLocks noGrp="1"/>
          </p:cNvSpPr>
          <p:nvPr>
            <p:ph type="title"/>
          </p:nvPr>
        </p:nvSpPr>
        <p:spPr/>
        <p:txBody>
          <a:bodyPr/>
          <a:lstStyle/>
          <a:p>
            <a:r>
              <a:rPr lang="en-US" altLang="zh-CN" dirty="0" err="1"/>
              <a:t>LogisticRegression</a:t>
            </a:r>
            <a:r>
              <a:rPr lang="zh-CN" altLang="en-US" dirty="0" smtClean="0"/>
              <a:t>的参数</a:t>
            </a:r>
            <a:r>
              <a:rPr kumimoji="1" lang="zh-CN" altLang="en-US" dirty="0"/>
              <a:t/>
            </a:r>
            <a:br>
              <a:rPr kumimoji="1" lang="zh-CN" altLang="en-US" dirty="0"/>
            </a:br>
            <a:endParaRPr kumimoji="1" lang="zh-CN" altLang="en-US" dirty="0"/>
          </a:p>
        </p:txBody>
      </p:sp>
      <p:graphicFrame>
        <p:nvGraphicFramePr>
          <p:cNvPr id="3" name="内容占位符 4"/>
          <p:cNvGraphicFramePr>
            <a:graphicFrameLocks/>
          </p:cNvGraphicFramePr>
          <p:nvPr>
            <p:extLst>
              <p:ext uri="{D42A27DB-BD31-4B8C-83A1-F6EECF244321}">
                <p14:modId xmlns:p14="http://schemas.microsoft.com/office/powerpoint/2010/main" val="1069775048"/>
              </p:ext>
            </p:extLst>
          </p:nvPr>
        </p:nvGraphicFramePr>
        <p:xfrm>
          <a:off x="239350" y="770164"/>
          <a:ext cx="11952650" cy="6100525"/>
        </p:xfrm>
        <a:graphic>
          <a:graphicData uri="http://schemas.openxmlformats.org/drawingml/2006/table">
            <a:tbl>
              <a:tblPr firstRow="1" bandRow="1">
                <a:tableStyleId>{5C22544A-7EE6-4342-B048-85BDC9FD1C3A}</a:tableStyleId>
              </a:tblPr>
              <a:tblGrid>
                <a:gridCol w="2137883">
                  <a:extLst>
                    <a:ext uri="{9D8B030D-6E8A-4147-A177-3AD203B41FA5}">
                      <a16:colId xmlns:a16="http://schemas.microsoft.com/office/drawing/2014/main" xmlns="" val="20000"/>
                    </a:ext>
                  </a:extLst>
                </a:gridCol>
                <a:gridCol w="5688632">
                  <a:extLst>
                    <a:ext uri="{9D8B030D-6E8A-4147-A177-3AD203B41FA5}">
                      <a16:colId xmlns:a16="http://schemas.microsoft.com/office/drawing/2014/main" xmlns="" val="20001"/>
                    </a:ext>
                  </a:extLst>
                </a:gridCol>
                <a:gridCol w="4126135"/>
              </a:tblGrid>
              <a:tr h="576063">
                <a:tc>
                  <a:txBody>
                    <a:bodyPr/>
                    <a:lstStyle/>
                    <a:p>
                      <a:pPr algn="l"/>
                      <a:r>
                        <a:rPr lang="zh-CN" altLang="en-US" sz="1800" b="0" dirty="0" smtClean="0">
                          <a:solidFill>
                            <a:schemeClr val="bg1"/>
                          </a:solidFill>
                          <a:latin typeface="Microsoft YaHei" charset="-122"/>
                          <a:ea typeface="Microsoft YaHei" charset="-122"/>
                          <a:cs typeface="Microsoft YaHei" charset="-122"/>
                        </a:rPr>
                        <a:t>参数</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latin typeface="Microsoft YaHei" charset="-122"/>
                          <a:ea typeface="Microsoft YaHei" charset="-122"/>
                          <a:cs typeface="Microsoft YaHei" charset="-122"/>
                        </a:rPr>
                        <a:t>备注</a:t>
                      </a:r>
                      <a:endParaRPr lang="zh-CN" altLang="en-US" sz="1800" b="0" dirty="0">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0"/>
                  </a:ext>
                </a:extLst>
              </a:tr>
              <a:tr h="480855">
                <a:tc>
                  <a:txBody>
                    <a:bodyPr/>
                    <a:lstStyle/>
                    <a:p>
                      <a:pPr algn="l"/>
                      <a:r>
                        <a:rPr lang="en-US" altLang="zh-CN" sz="1800" b="0" i="0" dirty="0" smtClean="0">
                          <a:solidFill>
                            <a:schemeClr val="tx1"/>
                          </a:solidFill>
                          <a:latin typeface="Microsoft YaHei" charset="-122"/>
                          <a:ea typeface="Microsoft YaHei" charset="-122"/>
                          <a:cs typeface="Microsoft YaHei" charset="-122"/>
                        </a:rPr>
                        <a:t>penalty</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latin typeface="Microsoft YaHei" charset="-122"/>
                          <a:ea typeface="Microsoft YaHei" charset="-122"/>
                          <a:cs typeface="Microsoft YaHei" charset="-122"/>
                        </a:rPr>
                        <a:t>惩罚函数／正则函数，支持</a:t>
                      </a:r>
                      <a:r>
                        <a:rPr lang="en-US" altLang="zh-CN" sz="1800" b="0" dirty="0" smtClean="0">
                          <a:solidFill>
                            <a:schemeClr val="tx1"/>
                          </a:solidFill>
                          <a:latin typeface="Microsoft YaHei" charset="-122"/>
                          <a:ea typeface="Microsoft YaHei" charset="-122"/>
                          <a:cs typeface="Microsoft YaHei" charset="-122"/>
                        </a:rPr>
                        <a:t>L2</a:t>
                      </a:r>
                      <a:r>
                        <a:rPr lang="zh-CN" altLang="en-US" sz="1800" b="0" dirty="0" smtClean="0">
                          <a:solidFill>
                            <a:schemeClr val="tx1"/>
                          </a:solidFill>
                          <a:latin typeface="Microsoft YaHei" charset="-122"/>
                          <a:ea typeface="Microsoft YaHei" charset="-122"/>
                          <a:cs typeface="Microsoft YaHei" charset="-122"/>
                        </a:rPr>
                        <a:t>正则和</a:t>
                      </a:r>
                      <a:r>
                        <a:rPr lang="en-US" altLang="zh-CN" sz="1800" b="0" dirty="0" smtClean="0">
                          <a:solidFill>
                            <a:schemeClr val="tx1"/>
                          </a:solidFill>
                          <a:latin typeface="Microsoft YaHei" charset="-122"/>
                          <a:ea typeface="Microsoft YaHei" charset="-122"/>
                          <a:cs typeface="Microsoft YaHei" charset="-122"/>
                        </a:rPr>
                        <a:t>L1</a:t>
                      </a:r>
                      <a:r>
                        <a:rPr lang="zh-CN" altLang="en-US" sz="1800" b="0" dirty="0" smtClean="0">
                          <a:solidFill>
                            <a:schemeClr val="tx1"/>
                          </a:solidFill>
                          <a:latin typeface="Microsoft YaHei" charset="-122"/>
                          <a:ea typeface="Microsoft YaHei" charset="-122"/>
                          <a:cs typeface="Microsoft YaHei" charset="-122"/>
                        </a:rPr>
                        <a:t>正则，缺省：</a:t>
                      </a:r>
                      <a:r>
                        <a:rPr lang="en-US" altLang="zh-CN" sz="1800" b="0" dirty="0" smtClean="0">
                          <a:solidFill>
                            <a:schemeClr val="tx1"/>
                          </a:solidFill>
                          <a:latin typeface="Microsoft YaHei" charset="-122"/>
                          <a:ea typeface="Microsoft YaHei" charset="-122"/>
                          <a:cs typeface="Microsoft YaHei" charset="-122"/>
                        </a:rPr>
                        <a:t>L2</a:t>
                      </a:r>
                    </a:p>
                  </a:txBody>
                  <a:tcPr marL="121920" marR="121920" marT="60960" marB="60960"/>
                </a:tc>
                <a:tc>
                  <a:txBody>
                    <a:bodyPr/>
                    <a:lstStyle/>
                    <a:p>
                      <a:pPr algn="l"/>
                      <a:r>
                        <a:rPr lang="en-US" altLang="zh-CN" sz="1800" b="0" dirty="0" smtClean="0">
                          <a:solidFill>
                            <a:schemeClr val="tx1"/>
                          </a:solidFill>
                          <a:latin typeface="Microsoft YaHei" charset="-122"/>
                          <a:ea typeface="Microsoft YaHei" charset="-122"/>
                          <a:cs typeface="Microsoft YaHei" charset="-122"/>
                        </a:rPr>
                        <a:t>L1</a:t>
                      </a:r>
                      <a:r>
                        <a:rPr lang="zh-CN" altLang="en-US" sz="1800" b="0" dirty="0" smtClean="0">
                          <a:solidFill>
                            <a:schemeClr val="tx1"/>
                          </a:solidFill>
                          <a:latin typeface="Microsoft YaHei" charset="-122"/>
                          <a:ea typeface="Microsoft YaHei" charset="-122"/>
                          <a:cs typeface="Microsoft YaHei" charset="-122"/>
                        </a:rPr>
                        <a:t>正则的优化器可选</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liblinear</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和</a:t>
                      </a:r>
                      <a:r>
                        <a:rPr lang="mr-IN"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mr-IN"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saga</a:t>
                      </a:r>
                      <a:r>
                        <a:rPr lang="mr-IN"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endParaRPr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1"/>
                  </a:ext>
                </a:extLst>
              </a:tr>
              <a:tr h="772160">
                <a:tc>
                  <a:txBody>
                    <a:bodyPr/>
                    <a:lstStyle/>
                    <a:p>
                      <a:pPr algn="l"/>
                      <a:r>
                        <a:rPr lang="en-US" altLang="zh-CN" sz="1800" b="0" i="0" kern="1200" dirty="0" smtClean="0">
                          <a:solidFill>
                            <a:schemeClr val="tx1"/>
                          </a:solidFill>
                          <a:effectLst/>
                          <a:latin typeface="Microsoft YaHei" charset="-122"/>
                          <a:ea typeface="Microsoft YaHei" charset="-122"/>
                          <a:cs typeface="Microsoft YaHei" charset="-122"/>
                        </a:rPr>
                        <a:t>dual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原问题（</a:t>
                      </a:r>
                      <a:r>
                        <a:rPr lang="en-US" altLang="zh-CN" sz="1800" b="0" i="0" kern="1200" dirty="0" smtClean="0">
                          <a:solidFill>
                            <a:schemeClr val="tx1"/>
                          </a:solidFill>
                          <a:effectLst/>
                          <a:latin typeface="Microsoft YaHei" charset="-122"/>
                          <a:ea typeface="Microsoft YaHei" charset="-122"/>
                          <a:cs typeface="Microsoft YaHei" charset="-122"/>
                        </a:rPr>
                        <a:t>primal</a:t>
                      </a:r>
                      <a:r>
                        <a:rPr lang="zh-CN" altLang="en-US" sz="1800" b="0" dirty="0" smtClean="0">
                          <a:solidFill>
                            <a:schemeClr val="tx1"/>
                          </a:solidFill>
                          <a:latin typeface="Microsoft YaHei" charset="-122"/>
                          <a:ea typeface="Microsoft YaHei" charset="-122"/>
                          <a:cs typeface="Microsoft YaHei" charset="-122"/>
                        </a:rPr>
                        <a:t>）还是对偶问题求解。对偶只支持</a:t>
                      </a:r>
                      <a:r>
                        <a:rPr lang="en-US" altLang="zh-CN" sz="1800" b="0" dirty="0" smtClean="0">
                          <a:solidFill>
                            <a:schemeClr val="tx1"/>
                          </a:solidFill>
                          <a:latin typeface="Microsoft YaHei" charset="-122"/>
                          <a:ea typeface="Microsoft YaHei" charset="-122"/>
                          <a:cs typeface="Microsoft YaHei" charset="-122"/>
                        </a:rPr>
                        <a:t>L2</a:t>
                      </a:r>
                      <a:r>
                        <a:rPr lang="zh-CN" altLang="en-US" sz="1800" b="0" dirty="0" smtClean="0">
                          <a:solidFill>
                            <a:schemeClr val="tx1"/>
                          </a:solidFill>
                          <a:latin typeface="Microsoft YaHei" charset="-122"/>
                          <a:ea typeface="Microsoft YaHei" charset="-122"/>
                          <a:cs typeface="Microsoft YaHei" charset="-122"/>
                        </a:rPr>
                        <a:t>正则和</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liblinear</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优化器</a:t>
                      </a:r>
                      <a:r>
                        <a:rPr lang="zh-CN" altLang="en-US" sz="1800" b="0" i="0" kern="1200" dirty="0" smtClean="0">
                          <a:solidFill>
                            <a:schemeClr val="tx1"/>
                          </a:solidFill>
                          <a:effectLst/>
                          <a:latin typeface="Microsoft YaHei" charset="-122"/>
                          <a:ea typeface="Microsoft YaHei" charset="-122"/>
                          <a:cs typeface="Microsoft YaHei" charset="-122"/>
                        </a:rPr>
                        <a:t>。</a:t>
                      </a:r>
                      <a:r>
                        <a:rPr lang="zh-CN" altLang="en-US" sz="1800" b="0" dirty="0" smtClean="0">
                          <a:solidFill>
                            <a:schemeClr val="tx1"/>
                          </a:solidFill>
                          <a:latin typeface="Microsoft YaHei" charset="-122"/>
                          <a:ea typeface="Microsoft YaHei" charset="-122"/>
                          <a:cs typeface="Microsoft YaHei" charset="-122"/>
                        </a:rPr>
                        <a:t>缺省：</a:t>
                      </a:r>
                      <a:r>
                        <a:rPr lang="en-US" altLang="zh-CN" sz="1800" b="0" i="0" kern="1200" dirty="0" smtClean="0">
                          <a:solidFill>
                            <a:schemeClr val="tx1"/>
                          </a:solidFill>
                          <a:effectLst/>
                          <a:latin typeface="Microsoft YaHei" charset="-122"/>
                          <a:ea typeface="Microsoft YaHei" charset="-122"/>
                          <a:cs typeface="Microsoft YaHei" charset="-122"/>
                        </a:rPr>
                        <a:t>False</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tx1"/>
                          </a:solidFill>
                          <a:effectLst/>
                          <a:latin typeface="Microsoft YaHei" charset="-122"/>
                          <a:ea typeface="Microsoft YaHei" charset="-122"/>
                          <a:cs typeface="Microsoft YaHei" charset="-122"/>
                        </a:rPr>
                        <a:t>当样本数</a:t>
                      </a:r>
                      <a:r>
                        <a:rPr lang="en-US" altLang="zh-CN" sz="1800" b="0" i="0" kern="1200" dirty="0" err="1" smtClean="0">
                          <a:solidFill>
                            <a:schemeClr val="tx1"/>
                          </a:solidFill>
                          <a:effectLst/>
                          <a:latin typeface="Microsoft YaHei" charset="-122"/>
                          <a:ea typeface="Microsoft YaHei" charset="-122"/>
                          <a:cs typeface="Microsoft YaHei" charset="-122"/>
                        </a:rPr>
                        <a:t>n_samples</a:t>
                      </a:r>
                      <a:r>
                        <a:rPr lang="en-US" altLang="zh-CN" sz="1800" b="0" i="0" kern="1200" dirty="0" smtClean="0">
                          <a:solidFill>
                            <a:schemeClr val="tx1"/>
                          </a:solidFill>
                          <a:effectLst/>
                          <a:latin typeface="Microsoft YaHei" charset="-122"/>
                          <a:ea typeface="Microsoft YaHei" charset="-122"/>
                          <a:cs typeface="Microsoft YaHei" charset="-122"/>
                        </a:rPr>
                        <a:t>&gt;</a:t>
                      </a:r>
                      <a:r>
                        <a:rPr lang="zh-CN" altLang="en-US" sz="1800" b="0" i="0" kern="1200" dirty="0" smtClean="0">
                          <a:solidFill>
                            <a:schemeClr val="tx1"/>
                          </a:solidFill>
                          <a:effectLst/>
                          <a:latin typeface="Microsoft YaHei" charset="-122"/>
                          <a:ea typeface="Microsoft YaHei" charset="-122"/>
                          <a:cs typeface="Microsoft YaHei" charset="-122"/>
                        </a:rPr>
                        <a:t>特征数目</a:t>
                      </a:r>
                      <a:r>
                        <a:rPr lang="en-US" altLang="zh-CN" sz="1800" b="0" i="0" kern="1200" dirty="0" err="1" smtClean="0">
                          <a:solidFill>
                            <a:schemeClr val="tx1"/>
                          </a:solidFill>
                          <a:effectLst/>
                          <a:latin typeface="Microsoft YaHei" charset="-122"/>
                          <a:ea typeface="Microsoft YaHei" charset="-122"/>
                          <a:cs typeface="Microsoft YaHei" charset="-122"/>
                        </a:rPr>
                        <a:t>n_features</a:t>
                      </a:r>
                      <a:r>
                        <a:rPr lang="zh-CN" altLang="en-US" sz="1800" b="0" i="0" kern="1200" dirty="0" smtClean="0">
                          <a:solidFill>
                            <a:schemeClr val="tx1"/>
                          </a:solidFill>
                          <a:effectLst/>
                          <a:latin typeface="Microsoft YaHei" charset="-122"/>
                          <a:ea typeface="Microsoft YaHei" charset="-122"/>
                          <a:cs typeface="Microsoft YaHei" charset="-122"/>
                        </a:rPr>
                        <a:t>时，原问题求解更简单。</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2"/>
                  </a:ext>
                </a:extLst>
              </a:tr>
              <a:tr h="480855">
                <a:tc>
                  <a:txBody>
                    <a:bodyPr/>
                    <a:lstStyle/>
                    <a:p>
                      <a:pPr algn="l"/>
                      <a:r>
                        <a:rPr lang="en-US" altLang="zh-CN" sz="1800" b="0" i="0" kern="1200" dirty="0" err="1" smtClean="0">
                          <a:solidFill>
                            <a:schemeClr val="tx1"/>
                          </a:solidFill>
                          <a:effectLst/>
                          <a:latin typeface="Microsoft YaHei" charset="-122"/>
                          <a:ea typeface="Microsoft YaHei" charset="-122"/>
                          <a:cs typeface="Microsoft YaHei" charset="-122"/>
                        </a:rPr>
                        <a:t>tol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dk1"/>
                          </a:solidFill>
                          <a:effectLst/>
                          <a:latin typeface="Microsoft YaHei" charset="-122"/>
                          <a:ea typeface="Microsoft YaHei" charset="-122"/>
                          <a:cs typeface="Microsoft YaHei" charset="-122"/>
                        </a:rPr>
                        <a:t>迭代终止判据的误差范围</a:t>
                      </a:r>
                      <a:r>
                        <a:rPr lang="zh-CN" altLang="en-US" sz="1800" b="0" dirty="0" smtClean="0">
                          <a:solidFill>
                            <a:schemeClr val="tx1"/>
                          </a:solidFill>
                          <a:latin typeface="Microsoft YaHei" charset="-122"/>
                          <a:ea typeface="Microsoft YaHei" charset="-122"/>
                          <a:cs typeface="Microsoft YaHei" charset="-122"/>
                        </a:rPr>
                        <a:t>。</a:t>
                      </a:r>
                      <a:r>
                        <a:rPr lang="en-US" altLang="zh-CN" sz="1800" b="0" dirty="0" smtClean="0">
                          <a:solidFill>
                            <a:schemeClr val="tx1"/>
                          </a:solidFill>
                          <a:latin typeface="Microsoft YaHei" charset="-122"/>
                          <a:ea typeface="Microsoft YaHei" charset="-122"/>
                          <a:cs typeface="Microsoft YaHei" charset="-122"/>
                        </a:rPr>
                        <a:t> </a:t>
                      </a:r>
                      <a:r>
                        <a:rPr lang="zh-CN" altLang="en-US" sz="1800" b="0" dirty="0" smtClean="0">
                          <a:solidFill>
                            <a:schemeClr val="tx1"/>
                          </a:solidFill>
                          <a:latin typeface="Microsoft YaHei" charset="-122"/>
                          <a:ea typeface="Microsoft YaHei" charset="-122"/>
                          <a:cs typeface="Microsoft YaHei" charset="-122"/>
                        </a:rPr>
                        <a:t>缺省</a:t>
                      </a:r>
                      <a:r>
                        <a:rPr lang="en-US" altLang="zh-CN" sz="1800" b="0" dirty="0" smtClean="0">
                          <a:solidFill>
                            <a:schemeClr val="tx1"/>
                          </a:solidFill>
                          <a:latin typeface="Microsoft YaHei" charset="-122"/>
                          <a:ea typeface="Microsoft YaHei" charset="-122"/>
                          <a:cs typeface="Microsoft YaHei" charset="-122"/>
                        </a:rPr>
                        <a:t>:</a:t>
                      </a:r>
                      <a:r>
                        <a:rPr lang="mr-IN" altLang="zh-CN" sz="1800" b="0" i="0" kern="1200" dirty="0" smtClean="0">
                          <a:solidFill>
                            <a:schemeClr val="tx1"/>
                          </a:solidFill>
                          <a:effectLst/>
                          <a:latin typeface="Microsoft YaHei" charset="-122"/>
                          <a:ea typeface="Microsoft YaHei" charset="-122"/>
                          <a:cs typeface="Microsoft YaHei" charset="-122"/>
                        </a:rPr>
                        <a:t>1e-4</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3"/>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C</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交叉熵损失函数系数，缺省：</a:t>
                      </a:r>
                      <a:r>
                        <a:rPr lang="en-US" altLang="zh-CN" sz="1800" b="0" kern="1200" dirty="0" smtClean="0">
                          <a:solidFill>
                            <a:schemeClr val="tx1"/>
                          </a:solidFill>
                          <a:latin typeface="Microsoft YaHei" charset="-122"/>
                          <a:ea typeface="Microsoft YaHei" charset="-122"/>
                          <a:cs typeface="Microsoft YaHei" charset="-122"/>
                        </a:rPr>
                        <a:t>1</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4"/>
                  </a:ext>
                </a:extLst>
              </a:tr>
              <a:tr h="55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smtClean="0">
                          <a:solidFill>
                            <a:schemeClr val="tx1"/>
                          </a:solidFill>
                          <a:effectLst/>
                          <a:latin typeface="Microsoft YaHei" charset="-122"/>
                          <a:ea typeface="Microsoft YaHei" charset="-122"/>
                          <a:cs typeface="Microsoft YaHei" charset="-122"/>
                        </a:rPr>
                        <a:t>fit_intercept</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是否在决策函数中加入截距项。缺省：</a:t>
                      </a:r>
                      <a:r>
                        <a:rPr lang="en-US" altLang="zh-CN" sz="1800" b="0" kern="1200" dirty="0" smtClean="0">
                          <a:solidFill>
                            <a:schemeClr val="tx1"/>
                          </a:solidFill>
                          <a:latin typeface="Microsoft YaHei" charset="-122"/>
                          <a:ea typeface="Microsoft YaHei" charset="-122"/>
                          <a:cs typeface="Microsoft YaHei" charset="-122"/>
                        </a:rPr>
                        <a:t>True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如果数据已经中心化，可以不用。</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5"/>
                  </a:ext>
                </a:extLst>
              </a:tr>
              <a:tr h="772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smtClean="0">
                          <a:solidFill>
                            <a:schemeClr val="tx1"/>
                          </a:solidFill>
                          <a:effectLst/>
                          <a:latin typeface="Microsoft YaHei" charset="-122"/>
                          <a:ea typeface="Microsoft YaHei" charset="-122"/>
                          <a:cs typeface="Microsoft YaHei" charset="-122"/>
                        </a:rPr>
                        <a:t>intercept_scaling</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截距缩放因子，当</a:t>
                      </a:r>
                      <a:r>
                        <a:rPr lang="en-US" altLang="zh-CN" sz="1800" b="0" i="0" kern="1200" dirty="0" err="1" smtClean="0">
                          <a:solidFill>
                            <a:schemeClr val="tx1"/>
                          </a:solidFill>
                          <a:effectLst/>
                          <a:latin typeface="Microsoft YaHei" charset="-122"/>
                          <a:ea typeface="Microsoft YaHei" charset="-122"/>
                          <a:cs typeface="Microsoft YaHei" charset="-122"/>
                        </a:rPr>
                        <a:t>fit_intercept</a:t>
                      </a:r>
                      <a:r>
                        <a:rPr lang="zh-CN" altLang="en-US" sz="1800" b="0" i="0" kern="1200" dirty="0" smtClean="0">
                          <a:solidFill>
                            <a:schemeClr val="tx1"/>
                          </a:solidFill>
                          <a:effectLst/>
                          <a:latin typeface="Microsoft YaHei" charset="-122"/>
                          <a:ea typeface="Microsoft YaHei" charset="-122"/>
                          <a:cs typeface="Microsoft YaHei" charset="-122"/>
                        </a:rPr>
                        <a:t>为</a:t>
                      </a:r>
                      <a:r>
                        <a:rPr lang="en-US" altLang="zh-CN" sz="1800" b="0" i="0" kern="1200" dirty="0" smtClean="0">
                          <a:solidFill>
                            <a:schemeClr val="tx1"/>
                          </a:solidFill>
                          <a:effectLst/>
                          <a:latin typeface="Microsoft YaHei" charset="-122"/>
                          <a:ea typeface="Microsoft YaHei" charset="-122"/>
                          <a:cs typeface="Microsoft YaHei" charset="-122"/>
                        </a:rPr>
                        <a:t>True</a:t>
                      </a:r>
                      <a:r>
                        <a:rPr lang="zh-CN" altLang="en-US" sz="1800" b="0" i="0" kern="1200" dirty="0" smtClean="0">
                          <a:solidFill>
                            <a:schemeClr val="tx1"/>
                          </a:solidFill>
                          <a:effectLst/>
                          <a:latin typeface="Microsoft YaHei" charset="-122"/>
                          <a:ea typeface="Microsoft YaHei" charset="-122"/>
                          <a:cs typeface="Microsoft YaHei" charset="-122"/>
                        </a:rPr>
                        <a:t>且</a:t>
                      </a:r>
                      <a:r>
                        <a:rPr lang="en-US" altLang="zh-CN" sz="1800" b="0" i="0" kern="1200" dirty="0" err="1" smtClean="0">
                          <a:solidFill>
                            <a:schemeClr val="tx1"/>
                          </a:solidFill>
                          <a:effectLst/>
                          <a:latin typeface="Microsoft YaHei" charset="-122"/>
                          <a:ea typeface="Microsoft YaHei" charset="-122"/>
                          <a:cs typeface="Microsoft YaHei" charset="-122"/>
                        </a:rPr>
                        <a:t>liblinear</a:t>
                      </a:r>
                      <a:r>
                        <a:rPr lang="en-US" altLang="zh-CN" sz="1800" b="0" i="0" kern="1200" dirty="0" smtClean="0">
                          <a:solidFill>
                            <a:schemeClr val="tx1"/>
                          </a:solidFill>
                          <a:effectLst/>
                          <a:latin typeface="Microsoft YaHei" charset="-122"/>
                          <a:ea typeface="Microsoft YaHei" charset="-122"/>
                          <a:cs typeface="Microsoft YaHei" charset="-122"/>
                        </a:rPr>
                        <a:t> solver</a:t>
                      </a:r>
                      <a:r>
                        <a:rPr lang="zh-CN" altLang="en-US" sz="1800" b="0" i="0" kern="1200" dirty="0" smtClean="0">
                          <a:solidFill>
                            <a:schemeClr val="tx1"/>
                          </a:solidFill>
                          <a:effectLst/>
                          <a:latin typeface="Microsoft YaHei" charset="-122"/>
                          <a:ea typeface="Microsoft YaHei" charset="-122"/>
                          <a:cs typeface="Microsoft YaHei" charset="-122"/>
                        </a:rPr>
                        <a:t>有效。</a:t>
                      </a:r>
                      <a:r>
                        <a:rPr lang="zh-CN" altLang="en-US" sz="1800" b="0" i="0" u="none" strike="noStrike" baseline="0" dirty="0" smtClean="0">
                          <a:effectLst/>
                          <a:latin typeface="Microsoft YaHei" charset="-122"/>
                          <a:ea typeface="Microsoft YaHei" charset="-122"/>
                          <a:cs typeface="Microsoft YaHei" charset="-122"/>
                          <a:sym typeface="Calibri" panose="020F0502020204030204"/>
                        </a:rPr>
                        <a:t>输入为</a:t>
                      </a:r>
                      <a:r>
                        <a:rPr lang="en-US" altLang="zh-CN" sz="1800" b="0" i="0" u="none" strike="noStrike" baseline="0" dirty="0" smtClean="0">
                          <a:effectLst/>
                          <a:latin typeface="Microsoft YaHei" charset="-122"/>
                          <a:ea typeface="Microsoft YaHei" charset="-122"/>
                          <a:cs typeface="Microsoft YaHei" charset="-122"/>
                          <a:sym typeface="Calibri" panose="020F0502020204030204"/>
                        </a:rPr>
                        <a:t>[x, </a:t>
                      </a:r>
                      <a:r>
                        <a:rPr lang="en-US" altLang="zh-CN" sz="1800" b="0" i="0" u="none" strike="noStrike" baseline="0" dirty="0" err="1" smtClean="0">
                          <a:effectLst/>
                          <a:latin typeface="Microsoft YaHei" charset="-122"/>
                          <a:ea typeface="Microsoft YaHei" charset="-122"/>
                          <a:cs typeface="Microsoft YaHei" charset="-122"/>
                          <a:sym typeface="Calibri" panose="020F0502020204030204"/>
                        </a:rPr>
                        <a:t>self.intercept_scaling</a:t>
                      </a:r>
                      <a:r>
                        <a:rPr lang="en-US" altLang="zh-CN" sz="1800" b="0" i="0" u="none" strike="noStrike" baseline="0" dirty="0" smtClean="0">
                          <a:effectLst/>
                          <a:latin typeface="Microsoft YaHei" charset="-122"/>
                          <a:ea typeface="Microsoft YaHei" charset="-122"/>
                          <a:cs typeface="Microsoft YaHei" charset="-122"/>
                          <a:sym typeface="Calibri" panose="020F0502020204030204"/>
                        </a:rPr>
                        <a:t>]</a:t>
                      </a:r>
                      <a:r>
                        <a:rPr lang="zh-CN" altLang="en-US" sz="1800" b="0" i="0" u="none" strike="noStrike" baseline="0" dirty="0" smtClean="0">
                          <a:effectLst/>
                          <a:latin typeface="Microsoft YaHei" charset="-122"/>
                          <a:ea typeface="Microsoft YaHei" charset="-122"/>
                          <a:cs typeface="Microsoft YaHei" charset="-122"/>
                          <a:sym typeface="Calibri" panose="020F0502020204030204"/>
                        </a:rPr>
                        <a:t>，即对输入特征加入</a:t>
                      </a:r>
                      <a:r>
                        <a:rPr lang="en-US" altLang="zh-CN" sz="1800" b="0" i="0" u="none" strike="noStrike" baseline="0" dirty="0" smtClean="0">
                          <a:effectLst/>
                          <a:latin typeface="Microsoft YaHei" charset="-122"/>
                          <a:ea typeface="Microsoft YaHei" charset="-122"/>
                          <a:cs typeface="Microsoft YaHei" charset="-122"/>
                          <a:sym typeface="Calibri" panose="020F0502020204030204"/>
                        </a:rPr>
                        <a:t>1</a:t>
                      </a:r>
                      <a:r>
                        <a:rPr lang="zh-CN" altLang="en-US" sz="1800" b="0" i="0" u="none" strike="noStrike" baseline="0" dirty="0" smtClean="0">
                          <a:effectLst/>
                          <a:latin typeface="Microsoft YaHei" charset="-122"/>
                          <a:ea typeface="Microsoft YaHei" charset="-122"/>
                          <a:cs typeface="Microsoft YaHei" charset="-122"/>
                          <a:sym typeface="Calibri" panose="020F0502020204030204"/>
                        </a:rPr>
                        <a:t>维常数项</a:t>
                      </a:r>
                      <a:endParaRPr lang="zh-CN" altLang="en-US" sz="1800" b="0" i="0" u="none" strike="noStrike" dirty="0" smtClean="0">
                        <a:effectLst/>
                        <a:latin typeface="Microsoft YaHei" charset="-122"/>
                        <a:ea typeface="Microsoft YaHei" charset="-122"/>
                        <a:cs typeface="Microsoft YaHei" charset="-122"/>
                        <a:sym typeface="Calibri" panose="020F0502020204030204"/>
                      </a:endParaRPr>
                    </a:p>
                  </a:txBody>
                  <a:tcPr marL="121920" marR="121920" marT="60960" marB="60960"/>
                </a:tc>
                <a:tc>
                  <a:txBody>
                    <a:bodyPr/>
                    <a:lstStyle/>
                    <a:p>
                      <a:pPr algn="l" rtl="0" eaLnBrk="1" fontAlgn="auto" latinLnBrk="0" hangingPunct="1"/>
                      <a:r>
                        <a:rPr lang="zh-CN" altLang="en-US" sz="1800" b="0" i="0" u="none" strike="noStrike" baseline="0" dirty="0" smtClean="0">
                          <a:effectLst/>
                          <a:latin typeface="Microsoft YaHei" charset="-122"/>
                          <a:ea typeface="Microsoft YaHei" charset="-122"/>
                          <a:cs typeface="Microsoft YaHei" charset="-122"/>
                          <a:sym typeface="Calibri" panose="020F0502020204030204"/>
                        </a:rPr>
                        <a:t>增加的常数项系数也受到</a:t>
                      </a:r>
                      <a:r>
                        <a:rPr lang="en-US" altLang="zh-CN" sz="1800" b="0" i="0" u="none" strike="noStrike" baseline="0" dirty="0" smtClean="0">
                          <a:effectLst/>
                          <a:latin typeface="Microsoft YaHei" charset="-122"/>
                          <a:ea typeface="Microsoft YaHei" charset="-122"/>
                          <a:cs typeface="Microsoft YaHei" charset="-122"/>
                          <a:sym typeface="Calibri" panose="020F0502020204030204"/>
                        </a:rPr>
                        <a:t>l1/l2 </a:t>
                      </a:r>
                      <a:r>
                        <a:rPr lang="zh-CN" altLang="en-US" sz="1800" b="0" i="0" u="none" strike="noStrike" baseline="0" dirty="0" smtClean="0">
                          <a:effectLst/>
                          <a:latin typeface="Microsoft YaHei" charset="-122"/>
                          <a:ea typeface="Microsoft YaHei" charset="-122"/>
                          <a:cs typeface="Microsoft YaHei" charset="-122"/>
                          <a:sym typeface="Calibri" panose="020F0502020204030204"/>
                        </a:rPr>
                        <a:t>正则的惩罚，所以要适当增大常数项。</a:t>
                      </a:r>
                      <a:endParaRPr lang="zh-CN" altLang="en-US" sz="1800" b="0" i="0" u="none" strike="noStrike" dirty="0" smtClean="0">
                        <a:effectLst/>
                        <a:latin typeface="Microsoft YaHei" charset="-122"/>
                        <a:ea typeface="Microsoft YaHei" charset="-122"/>
                        <a:cs typeface="Microsoft YaHei" charset="-122"/>
                        <a:sym typeface="Calibri" panose="020F0502020204030204"/>
                      </a:endParaRPr>
                    </a:p>
                  </a:txBody>
                  <a:tcPr marL="121920" marR="121920" marT="60960" marB="60960"/>
                </a:tc>
                <a:extLst>
                  <a:ext uri="{0D108BD9-81ED-4DB2-BD59-A6C34878D82A}">
                    <a16:rowId xmlns:a16="http://schemas.microsoft.com/office/drawing/2014/main" xmlns="" val="10006"/>
                  </a:ext>
                </a:extLst>
              </a:tr>
              <a:tr h="772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smtClean="0">
                          <a:solidFill>
                            <a:schemeClr val="tx1"/>
                          </a:solidFill>
                          <a:effectLst/>
                          <a:latin typeface="Microsoft YaHei" charset="-122"/>
                          <a:ea typeface="Microsoft YaHei" charset="-122"/>
                          <a:cs typeface="Microsoft YaHei" charset="-122"/>
                        </a:rPr>
                        <a:t>class_weight</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不同类别样本的权重，用户指定每类样本权重或</a:t>
                      </a:r>
                      <a:r>
                        <a:rPr lang="en-US" altLang="zh-CN" sz="1800" b="0" i="0" kern="1200" dirty="0" smtClean="0">
                          <a:solidFill>
                            <a:schemeClr val="tx1"/>
                          </a:solidFill>
                          <a:effectLst/>
                          <a:latin typeface="Microsoft YaHei" charset="-122"/>
                          <a:ea typeface="Microsoft YaHei" charset="-122"/>
                          <a:cs typeface="Microsoft YaHei" charset="-122"/>
                        </a:rPr>
                        <a:t>‘balanced’</a:t>
                      </a:r>
                      <a:r>
                        <a:rPr lang="zh-CN" altLang="en-US" sz="1800" b="0" i="0" kern="1200" dirty="0" smtClean="0">
                          <a:solidFill>
                            <a:schemeClr val="tx1"/>
                          </a:solidFill>
                          <a:effectLst/>
                          <a:latin typeface="Microsoft YaHei" charset="-122"/>
                          <a:ea typeface="Microsoft YaHei" charset="-122"/>
                          <a:cs typeface="Microsoft YaHei" charset="-122"/>
                        </a:rPr>
                        <a:t>（每类样本权重与该类样本出现比例成反比）。</a:t>
                      </a:r>
                      <a:r>
                        <a:rPr lang="zh-CN" altLang="en-US" sz="1800" b="0" kern="1200" dirty="0" smtClean="0">
                          <a:solidFill>
                            <a:schemeClr val="tx1"/>
                          </a:solidFill>
                          <a:latin typeface="Microsoft YaHei" charset="-122"/>
                          <a:ea typeface="Microsoft YaHei" charset="-122"/>
                          <a:cs typeface="Microsoft YaHei" charset="-122"/>
                        </a:rPr>
                        <a:t>缺省：</a:t>
                      </a:r>
                      <a:r>
                        <a:rPr lang="en-US" altLang="zh-CN" sz="1800" b="0" i="0" kern="1200" dirty="0" smtClean="0">
                          <a:solidFill>
                            <a:schemeClr val="tx1"/>
                          </a:solidFill>
                          <a:effectLst/>
                          <a:latin typeface="Microsoft YaHei" charset="-122"/>
                          <a:ea typeface="Microsoft YaHei" charset="-122"/>
                          <a:cs typeface="Microsoft YaHei" charset="-122"/>
                        </a:rPr>
                        <a:t>None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7"/>
                  </a:ext>
                </a:extLst>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smtClean="0">
                          <a:solidFill>
                            <a:schemeClr val="tx1"/>
                          </a:solidFill>
                          <a:effectLst/>
                          <a:latin typeface="Microsoft YaHei" charset="-122"/>
                          <a:ea typeface="Microsoft YaHei" charset="-122"/>
                          <a:cs typeface="Microsoft YaHei" charset="-122"/>
                        </a:rPr>
                        <a:t>random_state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数据洗牌时的伪随机数。缺省：</a:t>
                      </a:r>
                      <a:r>
                        <a:rPr lang="en-US" altLang="zh-CN" sz="1800" b="0" i="0" kern="1200" dirty="0" smtClean="0">
                          <a:solidFill>
                            <a:schemeClr val="tx1"/>
                          </a:solidFill>
                          <a:effectLst/>
                          <a:latin typeface="Microsoft YaHei" charset="-122"/>
                          <a:ea typeface="Microsoft YaHei" charset="-122"/>
                          <a:cs typeface="Microsoft YaHei" charset="-122"/>
                        </a:rPr>
                        <a:t>None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如希望每次运行结果相同，设置</a:t>
                      </a:r>
                      <a:r>
                        <a:rPr lang="en-US" altLang="zh-CN" sz="1800" b="0" i="0" kern="1200" dirty="0" err="1" smtClean="0">
                          <a:solidFill>
                            <a:schemeClr val="dk1"/>
                          </a:solidFill>
                          <a:effectLst/>
                          <a:latin typeface="Microsoft YaHei" charset="-122"/>
                          <a:ea typeface="Microsoft YaHei" charset="-122"/>
                          <a:cs typeface="Microsoft YaHei" charset="-122"/>
                        </a:rPr>
                        <a:t>random_state</a:t>
                      </a:r>
                      <a:r>
                        <a:rPr lang="zh-CN" altLang="en-US" sz="1800" b="0" i="0" kern="1200" dirty="0" smtClean="0">
                          <a:solidFill>
                            <a:schemeClr val="dk1"/>
                          </a:solidFill>
                          <a:effectLst/>
                          <a:latin typeface="Microsoft YaHei" charset="-122"/>
                          <a:ea typeface="Microsoft YaHei" charset="-122"/>
                          <a:cs typeface="Microsoft YaHei" charset="-122"/>
                        </a:rPr>
                        <a:t>为一整数。</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8"/>
                  </a:ext>
                </a:extLst>
              </a:tr>
            </a:tbl>
          </a:graphicData>
        </a:graphic>
      </p:graphicFrame>
      <p:pic>
        <p:nvPicPr>
          <p:cNvPr id="1026" name="Picture 2" descr="underset{w, c}{min\,} \frac{1}{2}w^T w + C \sum_{i=1}^n \log(\exp(- y_i (X_i^T w + c)) + 1)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232" y="3185175"/>
            <a:ext cx="3600450"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533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r>
              <a:rPr lang="en-US" altLang="zh-CN" dirty="0" err="1" smtClean="0">
                <a:solidFill>
                  <a:schemeClr val="tx1"/>
                </a:solidFill>
              </a:rPr>
              <a:t>LogisticRegression</a:t>
            </a:r>
            <a:r>
              <a:rPr lang="zh-CN" altLang="en-US" dirty="0" smtClean="0">
                <a:solidFill>
                  <a:schemeClr val="tx1"/>
                </a:solidFill>
              </a:rPr>
              <a:t>的参数</a:t>
            </a:r>
            <a:endParaRPr kumimoji="1" lang="zh-CN" altLang="en-US" dirty="0"/>
          </a:p>
        </p:txBody>
      </p:sp>
      <p:sp>
        <p:nvSpPr>
          <p:cNvPr id="4" name="标题 3"/>
          <p:cNvSpPr>
            <a:spLocks noGrp="1"/>
          </p:cNvSpPr>
          <p:nvPr>
            <p:ph type="title"/>
          </p:nvPr>
        </p:nvSpPr>
        <p:spPr/>
        <p:txBody>
          <a:bodyPr/>
          <a:lstStyle/>
          <a:p>
            <a:r>
              <a:rPr lang="en-US" altLang="zh-CN" dirty="0" err="1"/>
              <a:t>LogisticRegression</a:t>
            </a:r>
            <a:r>
              <a:rPr lang="zh-CN" altLang="en-US" dirty="0"/>
              <a:t>的参数</a:t>
            </a:r>
            <a:r>
              <a:rPr kumimoji="1" lang="zh-CN" altLang="en-US" dirty="0"/>
              <a:t/>
            </a:r>
            <a:br>
              <a:rPr kumimoji="1" lang="zh-CN" altLang="en-US" dirty="0"/>
            </a:br>
            <a:endParaRPr kumimoji="1" lang="zh-CN" altLang="en-US" dirty="0"/>
          </a:p>
        </p:txBody>
      </p:sp>
      <p:graphicFrame>
        <p:nvGraphicFramePr>
          <p:cNvPr id="3" name="内容占位符 4"/>
          <p:cNvGraphicFramePr>
            <a:graphicFrameLocks/>
          </p:cNvGraphicFramePr>
          <p:nvPr>
            <p:extLst>
              <p:ext uri="{D42A27DB-BD31-4B8C-83A1-F6EECF244321}">
                <p14:modId xmlns:p14="http://schemas.microsoft.com/office/powerpoint/2010/main" val="746977334"/>
              </p:ext>
            </p:extLst>
          </p:nvPr>
        </p:nvGraphicFramePr>
        <p:xfrm>
          <a:off x="239350" y="1147763"/>
          <a:ext cx="11952650" cy="5161558"/>
        </p:xfrm>
        <a:graphic>
          <a:graphicData uri="http://schemas.openxmlformats.org/drawingml/2006/table">
            <a:tbl>
              <a:tblPr firstRow="1" bandRow="1">
                <a:tableStyleId>{5C22544A-7EE6-4342-B048-85BDC9FD1C3A}</a:tableStyleId>
              </a:tblPr>
              <a:tblGrid>
                <a:gridCol w="2137883">
                  <a:extLst>
                    <a:ext uri="{9D8B030D-6E8A-4147-A177-3AD203B41FA5}">
                      <a16:colId xmlns:a16="http://schemas.microsoft.com/office/drawing/2014/main" xmlns="" val="20000"/>
                    </a:ext>
                  </a:extLst>
                </a:gridCol>
                <a:gridCol w="5688632">
                  <a:extLst>
                    <a:ext uri="{9D8B030D-6E8A-4147-A177-3AD203B41FA5}">
                      <a16:colId xmlns:a16="http://schemas.microsoft.com/office/drawing/2014/main" xmlns="" val="20001"/>
                    </a:ext>
                  </a:extLst>
                </a:gridCol>
                <a:gridCol w="4126135"/>
              </a:tblGrid>
              <a:tr h="576063">
                <a:tc>
                  <a:txBody>
                    <a:bodyPr/>
                    <a:lstStyle/>
                    <a:p>
                      <a:pPr algn="l"/>
                      <a:r>
                        <a:rPr lang="zh-CN" altLang="en-US" sz="1800" b="0" dirty="0" smtClean="0">
                          <a:solidFill>
                            <a:schemeClr val="bg1"/>
                          </a:solidFill>
                          <a:latin typeface="Microsoft YaHei" charset="-122"/>
                          <a:ea typeface="Microsoft YaHei" charset="-122"/>
                          <a:cs typeface="Microsoft YaHei" charset="-122"/>
                        </a:rPr>
                        <a:t>参数</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备注</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0"/>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tx1"/>
                          </a:solidFill>
                          <a:effectLst/>
                          <a:latin typeface="Microsoft YaHei" charset="-122"/>
                          <a:ea typeface="Microsoft YaHei" charset="-122"/>
                          <a:cs typeface="Microsoft YaHei" charset="-122"/>
                        </a:rPr>
                        <a:t>solver</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优化求解算法，可为</a:t>
                      </a:r>
                      <a:r>
                        <a:rPr lang="en-US" altLang="zh-CN" sz="1800" b="0" i="0" kern="1200" dirty="0" smtClean="0">
                          <a:solidFill>
                            <a:schemeClr val="tx1"/>
                          </a:solidFill>
                          <a:effectLst/>
                          <a:latin typeface="Microsoft YaHei" charset="-122"/>
                          <a:ea typeface="Microsoft YaHei" charset="-122"/>
                          <a:cs typeface="Microsoft YaHei" charset="-122"/>
                        </a:rPr>
                        <a:t>‘newton-cg’, ‘</a:t>
                      </a:r>
                      <a:r>
                        <a:rPr lang="en-US" altLang="zh-CN" sz="1800" b="0" i="0" kern="1200" dirty="0" err="1" smtClean="0">
                          <a:solidFill>
                            <a:schemeClr val="tx1"/>
                          </a:solidFill>
                          <a:effectLst/>
                          <a:latin typeface="Microsoft YaHei" charset="-122"/>
                          <a:ea typeface="Microsoft YaHei" charset="-122"/>
                          <a:cs typeface="Microsoft YaHei" charset="-122"/>
                        </a:rPr>
                        <a:t>lbfgs</a:t>
                      </a:r>
                      <a:r>
                        <a:rPr lang="en-US" altLang="zh-CN" sz="1800" b="0" i="0" kern="1200" dirty="0" smtClean="0">
                          <a:solidFill>
                            <a:schemeClr val="tx1"/>
                          </a:solidFill>
                          <a:effectLst/>
                          <a:latin typeface="Microsoft YaHei" charset="-122"/>
                          <a:ea typeface="Microsoft YaHei" charset="-122"/>
                          <a:cs typeface="Microsoft YaHei" charset="-122"/>
                        </a:rPr>
                        <a:t>’, ‘</a:t>
                      </a:r>
                      <a:r>
                        <a:rPr lang="en-US" altLang="zh-CN" sz="1800" b="0" i="0" kern="1200" dirty="0" err="1" smtClean="0">
                          <a:solidFill>
                            <a:schemeClr val="tx1"/>
                          </a:solidFill>
                          <a:effectLst/>
                          <a:latin typeface="Microsoft YaHei" charset="-122"/>
                          <a:ea typeface="Microsoft YaHei" charset="-122"/>
                          <a:cs typeface="Microsoft YaHei" charset="-122"/>
                        </a:rPr>
                        <a:t>liblinear</a:t>
                      </a:r>
                      <a:r>
                        <a:rPr lang="en-US" altLang="zh-CN" sz="1800" b="0" i="0" kern="1200" dirty="0" smtClean="0">
                          <a:solidFill>
                            <a:schemeClr val="tx1"/>
                          </a:solidFill>
                          <a:effectLst/>
                          <a:latin typeface="Microsoft YaHei" charset="-122"/>
                          <a:ea typeface="Microsoft YaHei" charset="-122"/>
                          <a:cs typeface="Microsoft YaHei" charset="-122"/>
                        </a:rPr>
                        <a:t>’, ‘sag’, ‘saga’</a:t>
                      </a:r>
                      <a:r>
                        <a:rPr lang="zh-CN" altLang="en-US" sz="1800" b="0" i="0" kern="1200" dirty="0" smtClean="0">
                          <a:solidFill>
                            <a:schemeClr val="tx1"/>
                          </a:solidFill>
                          <a:effectLst/>
                          <a:latin typeface="Microsoft YaHei" charset="-122"/>
                          <a:ea typeface="Microsoft YaHei" charset="-122"/>
                          <a:cs typeface="Microsoft YaHei" charset="-122"/>
                        </a:rPr>
                        <a:t>。缺省：</a:t>
                      </a:r>
                      <a:r>
                        <a:rPr lang="en-US" altLang="zh-CN" sz="1800" b="0" i="0" kern="1200" dirty="0" err="1" smtClean="0">
                          <a:solidFill>
                            <a:schemeClr val="tx1"/>
                          </a:solidFill>
                          <a:effectLst/>
                          <a:latin typeface="Microsoft YaHei" charset="-122"/>
                          <a:ea typeface="Microsoft YaHei" charset="-122"/>
                          <a:cs typeface="Microsoft YaHei" charset="-122"/>
                        </a:rPr>
                        <a:t>liblinear</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en-US" altLang="zh-CN" sz="1800" b="0" dirty="0" smtClean="0">
                          <a:solidFill>
                            <a:schemeClr val="tx1"/>
                          </a:solidFill>
                          <a:latin typeface="Microsoft YaHei" charset="-122"/>
                          <a:ea typeface="Microsoft YaHei" charset="-122"/>
                          <a:cs typeface="Microsoft YaHei" charset="-122"/>
                        </a:rPr>
                        <a:t>L1</a:t>
                      </a:r>
                      <a:r>
                        <a:rPr lang="zh-CN" altLang="en-US" sz="1800" b="0" dirty="0" smtClean="0">
                          <a:solidFill>
                            <a:schemeClr val="tx1"/>
                          </a:solidFill>
                          <a:latin typeface="Microsoft YaHei" charset="-122"/>
                          <a:ea typeface="Microsoft YaHei" charset="-122"/>
                          <a:cs typeface="Microsoft YaHei" charset="-122"/>
                        </a:rPr>
                        <a:t>正则的优化器可选</a:t>
                      </a:r>
                      <a:r>
                        <a:rPr lang="en-US" altLang="zh-CN"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a:t>
                      </a:r>
                      <a:r>
                        <a:rPr lang="en-US" altLang="zh-CN" sz="1800" b="0" i="0" u="none" strike="noStrike" cap="none" spc="0" baseline="0" dirty="0" err="1" smtClean="0">
                          <a:ln>
                            <a:noFill/>
                          </a:ln>
                          <a:solidFill>
                            <a:schemeClr val="tx1"/>
                          </a:solidFill>
                          <a:effectLst/>
                          <a:uFillTx/>
                          <a:latin typeface="Microsoft YaHei" charset="-122"/>
                          <a:ea typeface="Microsoft YaHei" charset="-122"/>
                          <a:cs typeface="Microsoft YaHei" charset="-122"/>
                          <a:sym typeface="Times New Roman" panose="02020603050405020304"/>
                        </a:rPr>
                        <a:t>liblinear</a:t>
                      </a:r>
                      <a:r>
                        <a:rPr lang="en-US" altLang="zh-CN"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a:t>
                      </a:r>
                      <a:r>
                        <a:rPr lang="zh-CN" altLang="en-US"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和</a:t>
                      </a:r>
                      <a:r>
                        <a:rPr lang="mr-IN" altLang="zh-CN"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a:t>
                      </a:r>
                      <a:r>
                        <a:rPr lang="mr-IN" altLang="zh-CN" sz="1800" b="0" i="0" u="none" strike="noStrike" cap="none" spc="0" baseline="0" dirty="0" err="1" smtClean="0">
                          <a:ln>
                            <a:noFill/>
                          </a:ln>
                          <a:solidFill>
                            <a:schemeClr val="tx1"/>
                          </a:solidFill>
                          <a:effectLst/>
                          <a:uFillTx/>
                          <a:latin typeface="Microsoft YaHei" charset="-122"/>
                          <a:ea typeface="Microsoft YaHei" charset="-122"/>
                          <a:cs typeface="Microsoft YaHei" charset="-122"/>
                          <a:sym typeface="Times New Roman" panose="02020603050405020304"/>
                        </a:rPr>
                        <a:t>saga</a:t>
                      </a:r>
                      <a:r>
                        <a:rPr lang="mr-IN" altLang="zh-CN"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a:t>
                      </a:r>
                      <a:endParaRPr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1"/>
                  </a:ext>
                </a:extLst>
              </a:tr>
              <a:tr h="772160">
                <a:tc>
                  <a:txBody>
                    <a:bodyPr/>
                    <a:lstStyle/>
                    <a:p>
                      <a:pPr algn="l"/>
                      <a:r>
                        <a:rPr lang="en-US" altLang="zh-CN" sz="1800" b="0" i="0" kern="1200" dirty="0" err="1" smtClean="0">
                          <a:solidFill>
                            <a:schemeClr val="tx1"/>
                          </a:solidFill>
                          <a:effectLst/>
                          <a:latin typeface="Microsoft YaHei" charset="-122"/>
                          <a:ea typeface="Microsoft YaHei" charset="-122"/>
                          <a:cs typeface="Microsoft YaHei" charset="-122"/>
                        </a:rPr>
                        <a:t>max_iter</a:t>
                      </a:r>
                      <a:endParaRPr lang="zh-CN" altLang="en-US" sz="1800" b="0" i="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latin typeface="Microsoft YaHei" charset="-122"/>
                          <a:ea typeface="Microsoft YaHei" charset="-122"/>
                          <a:cs typeface="Microsoft YaHei" charset="-122"/>
                        </a:rPr>
                        <a:t>最大迭代次数，当</a:t>
                      </a:r>
                      <a:r>
                        <a:rPr lang="en-US" altLang="zh-CN" sz="1800" b="0" i="0" kern="1200" dirty="0" smtClean="0">
                          <a:solidFill>
                            <a:schemeClr val="tx1"/>
                          </a:solidFill>
                          <a:effectLst/>
                          <a:latin typeface="Microsoft YaHei" charset="-122"/>
                          <a:ea typeface="Microsoft YaHei" charset="-122"/>
                          <a:cs typeface="Microsoft YaHei" charset="-122"/>
                        </a:rPr>
                        <a:t>solver</a:t>
                      </a:r>
                      <a:r>
                        <a:rPr lang="zh-CN" altLang="en-US" sz="1800" b="0" i="0" kern="1200" dirty="0" smtClean="0">
                          <a:solidFill>
                            <a:schemeClr val="tx1"/>
                          </a:solidFill>
                          <a:effectLst/>
                          <a:latin typeface="Microsoft YaHei" charset="-122"/>
                          <a:ea typeface="Microsoft YaHei" charset="-122"/>
                          <a:cs typeface="Microsoft YaHei" charset="-122"/>
                        </a:rPr>
                        <a:t>为</a:t>
                      </a:r>
                      <a:r>
                        <a:rPr lang="en-US" altLang="zh-CN" sz="1800" b="0" i="0" kern="1200" dirty="0" smtClean="0">
                          <a:solidFill>
                            <a:schemeClr val="tx1"/>
                          </a:solidFill>
                          <a:effectLst/>
                          <a:latin typeface="Microsoft YaHei" charset="-122"/>
                          <a:ea typeface="Microsoft YaHei" charset="-122"/>
                          <a:cs typeface="Microsoft YaHei" charset="-122"/>
                        </a:rPr>
                        <a:t>newton-cg, sag, </a:t>
                      </a:r>
                      <a:r>
                        <a:rPr lang="en-US" altLang="zh-CN" sz="1800" b="0" i="0" kern="1200" dirty="0" err="1" smtClean="0">
                          <a:solidFill>
                            <a:schemeClr val="tx1"/>
                          </a:solidFill>
                          <a:effectLst/>
                          <a:latin typeface="Microsoft YaHei" charset="-122"/>
                          <a:ea typeface="Microsoft YaHei" charset="-122"/>
                          <a:cs typeface="Microsoft YaHei" charset="-122"/>
                        </a:rPr>
                        <a:t>lbfgs</a:t>
                      </a:r>
                      <a:r>
                        <a:rPr lang="en-US" altLang="zh-CN" sz="1800" b="0" i="0" kern="1200" dirty="0" smtClean="0">
                          <a:solidFill>
                            <a:schemeClr val="tx1"/>
                          </a:solidFill>
                          <a:effectLst/>
                          <a:latin typeface="Microsoft YaHei" charset="-122"/>
                          <a:ea typeface="Microsoft YaHei" charset="-122"/>
                          <a:cs typeface="Microsoft YaHei" charset="-122"/>
                        </a:rPr>
                        <a:t> </a:t>
                      </a:r>
                      <a:r>
                        <a:rPr lang="zh-CN" altLang="en-US" sz="1800" b="0" i="0" kern="1200" dirty="0" smtClean="0">
                          <a:solidFill>
                            <a:schemeClr val="tx1"/>
                          </a:solidFill>
                          <a:effectLst/>
                          <a:latin typeface="Microsoft YaHei" charset="-122"/>
                          <a:ea typeface="Microsoft YaHei" charset="-122"/>
                          <a:cs typeface="Microsoft YaHei" charset="-122"/>
                        </a:rPr>
                        <a:t>时有效。缺省：</a:t>
                      </a:r>
                      <a:r>
                        <a:rPr lang="en-US" altLang="zh-CN" sz="1800" b="0" i="0" kern="1200" dirty="0" smtClean="0">
                          <a:solidFill>
                            <a:schemeClr val="tx1"/>
                          </a:solidFill>
                          <a:effectLst/>
                          <a:latin typeface="Microsoft YaHei" charset="-122"/>
                          <a:ea typeface="Microsoft YaHei" charset="-122"/>
                          <a:cs typeface="Microsoft YaHei" charset="-122"/>
                        </a:rPr>
                        <a:t>100</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2"/>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smtClean="0">
                          <a:solidFill>
                            <a:schemeClr val="tx1"/>
                          </a:solidFill>
                          <a:effectLst/>
                          <a:latin typeface="Microsoft YaHei" charset="-122"/>
                          <a:ea typeface="Microsoft YaHei" charset="-122"/>
                          <a:cs typeface="Microsoft YaHei" charset="-122"/>
                        </a:rPr>
                        <a:t>multi_class</a:t>
                      </a:r>
                      <a:endParaRPr lang="zh-CN" altLang="en-US" sz="1800" b="0" i="0" kern="120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smtClean="0">
                          <a:solidFill>
                            <a:schemeClr val="tx1"/>
                          </a:solidFill>
                          <a:latin typeface="Microsoft YaHei" charset="-122"/>
                          <a:ea typeface="Microsoft YaHei" charset="-122"/>
                          <a:cs typeface="Microsoft YaHei" charset="-122"/>
                        </a:rPr>
                        <a:t>多类分类处理策略，可为</a:t>
                      </a:r>
                      <a:r>
                        <a:rPr lang="it-IT" altLang="zh-CN" sz="1800" b="0" i="0" kern="1200" dirty="0" smtClean="0">
                          <a:solidFill>
                            <a:schemeClr val="tx1"/>
                          </a:solidFill>
                          <a:effectLst/>
                          <a:latin typeface="Microsoft YaHei" charset="-122"/>
                          <a:ea typeface="Microsoft YaHei" charset="-122"/>
                          <a:cs typeface="Microsoft YaHei" charset="-122"/>
                        </a:rPr>
                        <a:t>‘</a:t>
                      </a:r>
                      <a:r>
                        <a:rPr lang="it-IT" altLang="zh-CN" sz="1800" b="0" i="0" kern="1200" dirty="0" err="1" smtClean="0">
                          <a:solidFill>
                            <a:schemeClr val="tx1"/>
                          </a:solidFill>
                          <a:effectLst/>
                          <a:latin typeface="Microsoft YaHei" charset="-122"/>
                          <a:ea typeface="Microsoft YaHei" charset="-122"/>
                          <a:cs typeface="Microsoft YaHei" charset="-122"/>
                        </a:rPr>
                        <a:t>ovr</a:t>
                      </a:r>
                      <a:r>
                        <a:rPr lang="it-IT" altLang="zh-CN" sz="1800" b="0" i="0" kern="1200" dirty="0" smtClean="0">
                          <a:solidFill>
                            <a:schemeClr val="tx1"/>
                          </a:solidFill>
                          <a:effectLst/>
                          <a:latin typeface="Microsoft YaHei" charset="-122"/>
                          <a:ea typeface="Microsoft YaHei" charset="-122"/>
                          <a:cs typeface="Microsoft YaHei" charset="-122"/>
                        </a:rPr>
                        <a:t>’, ‘</a:t>
                      </a:r>
                      <a:r>
                        <a:rPr lang="it-IT" altLang="zh-CN" sz="1800" b="0" i="0" kern="1200" dirty="0" err="1" smtClean="0">
                          <a:solidFill>
                            <a:schemeClr val="tx1"/>
                          </a:solidFill>
                          <a:effectLst/>
                          <a:latin typeface="Microsoft YaHei" charset="-122"/>
                          <a:ea typeface="Microsoft YaHei" charset="-122"/>
                          <a:cs typeface="Microsoft YaHei" charset="-122"/>
                        </a:rPr>
                        <a:t>multinomial</a:t>
                      </a:r>
                      <a:r>
                        <a:rPr lang="it-IT" altLang="zh-CN" sz="1800" b="0" i="0" kern="1200" dirty="0" smtClean="0">
                          <a:solidFill>
                            <a:schemeClr val="tx1"/>
                          </a:solidFill>
                          <a:effectLst/>
                          <a:latin typeface="Microsoft YaHei" charset="-122"/>
                          <a:ea typeface="Microsoft YaHei" charset="-122"/>
                          <a:cs typeface="Microsoft YaHei" charset="-122"/>
                        </a:rPr>
                        <a:t>’</a:t>
                      </a:r>
                      <a:r>
                        <a:rPr lang="zh-CN" altLang="en-US" sz="1800" b="0" i="0" kern="1200" dirty="0" smtClean="0">
                          <a:solidFill>
                            <a:schemeClr val="tx1"/>
                          </a:solidFill>
                          <a:effectLst/>
                          <a:latin typeface="Microsoft YaHei" charset="-122"/>
                          <a:ea typeface="Microsoft YaHei" charset="-122"/>
                          <a:cs typeface="Microsoft YaHei" charset="-122"/>
                        </a:rPr>
                        <a:t>。</a:t>
                      </a:r>
                      <a:r>
                        <a:rPr lang="it-IT" altLang="zh-CN" sz="1800" b="0" i="0" kern="1200" dirty="0" smtClean="0">
                          <a:solidFill>
                            <a:schemeClr val="tx1"/>
                          </a:solidFill>
                          <a:effectLst/>
                          <a:latin typeface="Microsoft YaHei" charset="-122"/>
                          <a:ea typeface="Microsoft YaHei" charset="-122"/>
                          <a:cs typeface="Microsoft YaHei" charset="-122"/>
                        </a:rPr>
                        <a:t>‘</a:t>
                      </a:r>
                      <a:r>
                        <a:rPr lang="it-IT" altLang="zh-CN" sz="1800" b="0" i="0" kern="1200" dirty="0" err="1" smtClean="0">
                          <a:solidFill>
                            <a:schemeClr val="tx1"/>
                          </a:solidFill>
                          <a:effectLst/>
                          <a:latin typeface="Microsoft YaHei" charset="-122"/>
                          <a:ea typeface="Microsoft YaHei" charset="-122"/>
                          <a:cs typeface="Microsoft YaHei" charset="-122"/>
                        </a:rPr>
                        <a:t>ovr</a:t>
                      </a:r>
                      <a:r>
                        <a:rPr lang="it-IT" altLang="zh-CN" sz="1800" b="0" i="0" kern="1200" dirty="0" smtClean="0">
                          <a:solidFill>
                            <a:schemeClr val="tx1"/>
                          </a:solidFill>
                          <a:effectLst/>
                          <a:latin typeface="Microsoft YaHei" charset="-122"/>
                          <a:ea typeface="Microsoft YaHei" charset="-122"/>
                          <a:cs typeface="Microsoft YaHei" charset="-122"/>
                        </a:rPr>
                        <a:t>’</a:t>
                      </a:r>
                      <a:r>
                        <a:rPr lang="zh-CN" altLang="en-US" sz="1800" b="0" i="0" kern="1200" dirty="0" smtClean="0">
                          <a:solidFill>
                            <a:schemeClr val="tx1"/>
                          </a:solidFill>
                          <a:effectLst/>
                          <a:latin typeface="Microsoft YaHei" charset="-122"/>
                          <a:ea typeface="Microsoft YaHei" charset="-122"/>
                          <a:cs typeface="Microsoft YaHei" charset="-122"/>
                        </a:rPr>
                        <a:t>为</a:t>
                      </a:r>
                      <a:r>
                        <a:rPr lang="en-US" altLang="zh-CN" sz="1800" b="0" i="0" kern="1200" dirty="0" smtClean="0">
                          <a:solidFill>
                            <a:schemeClr val="tx1"/>
                          </a:solidFill>
                          <a:effectLst/>
                          <a:latin typeface="Microsoft YaHei" charset="-122"/>
                          <a:ea typeface="Microsoft YaHei" charset="-122"/>
                          <a:cs typeface="Microsoft YaHei" charset="-122"/>
                        </a:rPr>
                        <a:t>1</a:t>
                      </a:r>
                      <a:r>
                        <a:rPr lang="zh-CN" altLang="en-US" sz="1800" b="0" i="0" kern="1200" dirty="0" smtClean="0">
                          <a:solidFill>
                            <a:schemeClr val="tx1"/>
                          </a:solidFill>
                          <a:effectLst/>
                          <a:latin typeface="Microsoft YaHei" charset="-122"/>
                          <a:ea typeface="Microsoft YaHei" charset="-122"/>
                          <a:cs typeface="Microsoft YaHei" charset="-122"/>
                        </a:rPr>
                        <a:t>对多，将多类分类转化为多个两类分类问题，</a:t>
                      </a:r>
                      <a:r>
                        <a:rPr lang="it-IT" altLang="zh-CN" sz="1800" b="0" i="0" kern="1200" dirty="0" smtClean="0">
                          <a:solidFill>
                            <a:schemeClr val="tx1"/>
                          </a:solidFill>
                          <a:effectLst/>
                          <a:latin typeface="Microsoft YaHei" charset="-122"/>
                          <a:ea typeface="Microsoft YaHei" charset="-122"/>
                          <a:cs typeface="Microsoft YaHei" charset="-122"/>
                        </a:rPr>
                        <a:t>multinomial</a:t>
                      </a:r>
                      <a:r>
                        <a:rPr lang="zh-CN" altLang="en-US" sz="1800" b="0" i="0" kern="1200" dirty="0" smtClean="0">
                          <a:solidFill>
                            <a:schemeClr val="tx1"/>
                          </a:solidFill>
                          <a:effectLst/>
                          <a:latin typeface="Microsoft YaHei" charset="-122"/>
                          <a:ea typeface="Microsoft YaHei" charset="-122"/>
                          <a:cs typeface="Microsoft YaHei" charset="-122"/>
                        </a:rPr>
                        <a:t>为</a:t>
                      </a:r>
                      <a:r>
                        <a:rPr lang="en-US" altLang="zh-CN" sz="1800" b="0" i="0" kern="1200" dirty="0" err="1" smtClean="0">
                          <a:solidFill>
                            <a:schemeClr val="tx1"/>
                          </a:solidFill>
                          <a:effectLst/>
                          <a:latin typeface="Microsoft YaHei" charset="-122"/>
                          <a:ea typeface="Microsoft YaHei" charset="-122"/>
                          <a:cs typeface="Microsoft YaHei" charset="-122"/>
                        </a:rPr>
                        <a:t>softmax</a:t>
                      </a:r>
                      <a:r>
                        <a:rPr lang="zh-CN" altLang="en-US" sz="1800" b="0" i="0" kern="1200" dirty="0" smtClean="0">
                          <a:solidFill>
                            <a:schemeClr val="tx1"/>
                          </a:solidFill>
                          <a:effectLst/>
                          <a:latin typeface="Microsoft YaHei" charset="-122"/>
                          <a:ea typeface="Microsoft YaHei" charset="-122"/>
                          <a:cs typeface="Microsoft YaHei" charset="-122"/>
                        </a:rPr>
                        <a:t>分类。缺省：</a:t>
                      </a:r>
                      <a:r>
                        <a:rPr lang="it-IT" altLang="zh-CN" sz="1800" b="0" i="0" kern="1200" dirty="0" smtClean="0">
                          <a:solidFill>
                            <a:schemeClr val="tx1"/>
                          </a:solidFill>
                          <a:effectLst/>
                          <a:latin typeface="Microsoft YaHei" charset="-122"/>
                          <a:ea typeface="Microsoft YaHei" charset="-122"/>
                          <a:cs typeface="Microsoft YaHei" charset="-122"/>
                        </a:rPr>
                        <a:t>‘</a:t>
                      </a:r>
                      <a:r>
                        <a:rPr lang="it-IT" altLang="zh-CN" sz="1800" b="0" i="0" kern="1200" dirty="0" err="1" smtClean="0">
                          <a:solidFill>
                            <a:schemeClr val="tx1"/>
                          </a:solidFill>
                          <a:effectLst/>
                          <a:latin typeface="Microsoft YaHei" charset="-122"/>
                          <a:ea typeface="Microsoft YaHei" charset="-122"/>
                          <a:cs typeface="Microsoft YaHei" charset="-122"/>
                        </a:rPr>
                        <a:t>ovr</a:t>
                      </a:r>
                      <a:r>
                        <a:rPr lang="it-IT" altLang="zh-CN" sz="1800" b="0" i="0" kern="1200" dirty="0" smtClean="0">
                          <a:solidFill>
                            <a:schemeClr val="tx1"/>
                          </a:solidFill>
                          <a:effectLst/>
                          <a:latin typeface="Microsoft YaHei" charset="-122"/>
                          <a:ea typeface="Microsoft YaHei" charset="-122"/>
                          <a:cs typeface="Microsoft YaHei" charset="-122"/>
                        </a:rPr>
                        <a:t>’</a:t>
                      </a:r>
                      <a:endParaRPr lang="zh-CN" altLang="en-US" sz="1800" b="1"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altLang="zh-CN" sz="1800" b="0" i="0" kern="1200" dirty="0" err="1" smtClean="0">
                          <a:solidFill>
                            <a:schemeClr val="tx1"/>
                          </a:solidFill>
                          <a:effectLst/>
                          <a:latin typeface="Microsoft YaHei" charset="-122"/>
                          <a:ea typeface="Microsoft YaHei" charset="-122"/>
                          <a:cs typeface="Microsoft YaHei" charset="-122"/>
                        </a:rPr>
                        <a:t>multinomial</a:t>
                      </a:r>
                      <a:r>
                        <a:rPr lang="zh-CN" altLang="en-US" sz="1800" b="0" i="0" kern="1200" dirty="0" smtClean="0">
                          <a:solidFill>
                            <a:schemeClr val="tx1"/>
                          </a:solidFill>
                          <a:effectLst/>
                          <a:latin typeface="Microsoft YaHei" charset="-122"/>
                          <a:ea typeface="Microsoft YaHei" charset="-122"/>
                          <a:cs typeface="Microsoft YaHei" charset="-122"/>
                        </a:rPr>
                        <a:t>的优化器只支持</a:t>
                      </a:r>
                      <a:r>
                        <a:rPr lang="sk-SK" altLang="zh-CN"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newton-</a:t>
                      </a:r>
                      <a:r>
                        <a:rPr lang="sk-SK" altLang="zh-CN" sz="1800" b="0" i="0" u="none" strike="noStrike" cap="none" spc="0" baseline="0" dirty="0" err="1" smtClean="0">
                          <a:ln>
                            <a:noFill/>
                          </a:ln>
                          <a:solidFill>
                            <a:schemeClr val="tx1"/>
                          </a:solidFill>
                          <a:effectLst/>
                          <a:uFillTx/>
                          <a:latin typeface="Microsoft YaHei" charset="-122"/>
                          <a:ea typeface="Microsoft YaHei" charset="-122"/>
                          <a:cs typeface="Microsoft YaHei" charset="-122"/>
                          <a:sym typeface="Times New Roman" panose="02020603050405020304"/>
                        </a:rPr>
                        <a:t>cg</a:t>
                      </a:r>
                      <a:r>
                        <a:rPr lang="sk-SK" altLang="zh-CN"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 </a:t>
                      </a:r>
                      <a:r>
                        <a:rPr lang="sk-SK" altLang="zh-CN" sz="1800" b="0" i="0" u="none" strike="noStrike" cap="none" spc="0" baseline="0" dirty="0" err="1" smtClean="0">
                          <a:ln>
                            <a:noFill/>
                          </a:ln>
                          <a:solidFill>
                            <a:schemeClr val="tx1"/>
                          </a:solidFill>
                          <a:effectLst/>
                          <a:uFillTx/>
                          <a:latin typeface="Microsoft YaHei" charset="-122"/>
                          <a:ea typeface="Microsoft YaHei" charset="-122"/>
                          <a:cs typeface="Microsoft YaHei" charset="-122"/>
                          <a:sym typeface="Times New Roman" panose="02020603050405020304"/>
                        </a:rPr>
                        <a:t>lbfgs</a:t>
                      </a:r>
                      <a:r>
                        <a:rPr lang="zh-CN" altLang="sk-SK"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和</a:t>
                      </a:r>
                      <a:r>
                        <a:rPr lang="sk-SK" altLang="zh-CN" sz="1800" b="0" i="0" u="none" strike="noStrike" cap="none" spc="0" baseline="0" dirty="0" err="1" smtClean="0">
                          <a:ln>
                            <a:noFill/>
                          </a:ln>
                          <a:solidFill>
                            <a:schemeClr val="tx1"/>
                          </a:solidFill>
                          <a:effectLst/>
                          <a:uFillTx/>
                          <a:latin typeface="Microsoft YaHei" charset="-122"/>
                          <a:ea typeface="Microsoft YaHei" charset="-122"/>
                          <a:cs typeface="Microsoft YaHei" charset="-122"/>
                          <a:sym typeface="Times New Roman" panose="02020603050405020304"/>
                        </a:rPr>
                        <a:t>sag</a:t>
                      </a:r>
                      <a:r>
                        <a:rPr lang="zh-CN" altLang="en-US" sz="1800" b="0" i="0" u="none" strike="noStrike" cap="none" spc="0" baseline="0" dirty="0" smtClean="0">
                          <a:ln>
                            <a:noFill/>
                          </a:ln>
                          <a:solidFill>
                            <a:schemeClr val="tx1"/>
                          </a:solidFill>
                          <a:effectLst/>
                          <a:uFillTx/>
                          <a:latin typeface="Microsoft YaHei" charset="-122"/>
                          <a:ea typeface="Microsoft YaHei" charset="-122"/>
                          <a:cs typeface="Microsoft YaHei" charset="-122"/>
                          <a:sym typeface="Times New Roman" panose="02020603050405020304"/>
                        </a:rPr>
                        <a:t>。</a:t>
                      </a:r>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OvR</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相对简单，但分类效果相对略差。</a:t>
                      </a:r>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MvM</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分类相对精确，但是分类速度没有</a:t>
                      </a:r>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OvR</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快。</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3"/>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tx1"/>
                          </a:solidFill>
                          <a:effectLst/>
                          <a:latin typeface="Microsoft YaHei" charset="-122"/>
                          <a:ea typeface="Microsoft YaHei" charset="-122"/>
                          <a:cs typeface="Microsoft YaHei" charset="-122"/>
                        </a:rPr>
                        <a:t>verbose</a:t>
                      </a:r>
                      <a:endParaRPr lang="zh-CN" altLang="en-US" sz="1800" b="0" i="0" kern="120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smtClean="0">
                          <a:solidFill>
                            <a:schemeClr val="tx1"/>
                          </a:solidFill>
                          <a:latin typeface="Microsoft YaHei" charset="-122"/>
                          <a:ea typeface="Microsoft YaHei" charset="-122"/>
                          <a:cs typeface="Microsoft YaHei" charset="-122"/>
                        </a:rPr>
                        <a:t>是否详细输出</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4"/>
                  </a:ext>
                </a:extLst>
              </a:tr>
              <a:tr h="55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smtClean="0">
                          <a:solidFill>
                            <a:schemeClr val="tx1"/>
                          </a:solidFill>
                          <a:effectLst/>
                          <a:latin typeface="Microsoft YaHei" charset="-122"/>
                          <a:ea typeface="Microsoft YaHei" charset="-122"/>
                          <a:cs typeface="Microsoft YaHei" charset="-122"/>
                        </a:rPr>
                        <a:t>warm_start</a:t>
                      </a:r>
                      <a:endParaRPr lang="zh-CN" altLang="en-US" sz="1800" b="0" i="0" kern="120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smtClean="0">
                          <a:solidFill>
                            <a:schemeClr val="tx1"/>
                          </a:solidFill>
                          <a:latin typeface="Microsoft YaHei" charset="-122"/>
                          <a:ea typeface="Microsoft YaHei" charset="-122"/>
                          <a:cs typeface="Microsoft YaHei" charset="-122"/>
                        </a:rPr>
                        <a:t>是否热启动（用之前的结果作为初始化），对</a:t>
                      </a:r>
                      <a:r>
                        <a:rPr lang="en-US" altLang="zh-CN" sz="1800" b="0" i="0" kern="1200" dirty="0" err="1" smtClean="0">
                          <a:solidFill>
                            <a:schemeClr val="tx1"/>
                          </a:solidFill>
                          <a:effectLst/>
                          <a:latin typeface="Microsoft YaHei" charset="-122"/>
                          <a:ea typeface="Microsoft YaHei" charset="-122"/>
                          <a:cs typeface="Microsoft YaHei" charset="-122"/>
                        </a:rPr>
                        <a:t>liblinear</a:t>
                      </a:r>
                      <a:r>
                        <a:rPr lang="en-US" altLang="zh-CN" sz="1800" b="0" i="0" kern="1200" dirty="0" smtClean="0">
                          <a:solidFill>
                            <a:schemeClr val="tx1"/>
                          </a:solidFill>
                          <a:effectLst/>
                          <a:latin typeface="Microsoft YaHei" charset="-122"/>
                          <a:ea typeface="Microsoft YaHei" charset="-122"/>
                          <a:cs typeface="Microsoft YaHei" charset="-122"/>
                        </a:rPr>
                        <a:t> solver</a:t>
                      </a:r>
                      <a:r>
                        <a:rPr lang="zh-CN" altLang="en-US" sz="1800" b="0" i="0" kern="1200" dirty="0" smtClean="0">
                          <a:solidFill>
                            <a:schemeClr val="tx1"/>
                          </a:solidFill>
                          <a:effectLst/>
                          <a:latin typeface="Microsoft YaHei" charset="-122"/>
                          <a:ea typeface="Microsoft YaHei" charset="-122"/>
                          <a:cs typeface="Microsoft YaHei" charset="-122"/>
                        </a:rPr>
                        <a:t>无效。缺省：</a:t>
                      </a:r>
                      <a:r>
                        <a:rPr lang="en-US" altLang="zh-CN" sz="1800" b="0" i="0" kern="1200" dirty="0" smtClean="0">
                          <a:solidFill>
                            <a:schemeClr val="tx1"/>
                          </a:solidFill>
                          <a:effectLst/>
                          <a:latin typeface="Microsoft YaHei" charset="-122"/>
                          <a:ea typeface="Microsoft YaHei" charset="-122"/>
                          <a:cs typeface="Microsoft YaHei" charset="-122"/>
                        </a:rPr>
                        <a:t>False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5"/>
                  </a:ext>
                </a:extLst>
              </a:tr>
              <a:tr h="772160">
                <a:tc>
                  <a:txBody>
                    <a:bodyPr/>
                    <a:lstStyle/>
                    <a:p>
                      <a:pPr algn="l"/>
                      <a:r>
                        <a:rPr lang="en-US" altLang="zh-CN" sz="1800" b="0" i="0" kern="1200" dirty="0" err="1" smtClean="0">
                          <a:solidFill>
                            <a:schemeClr val="tx1"/>
                          </a:solidFill>
                          <a:effectLst/>
                          <a:latin typeface="Microsoft YaHei" charset="-122"/>
                          <a:ea typeface="Microsoft YaHei" charset="-122"/>
                          <a:cs typeface="Microsoft YaHei" charset="-122"/>
                        </a:rPr>
                        <a:t>n_jobs</a:t>
                      </a:r>
                      <a:endParaRPr lang="zh-CN" altLang="en-US" sz="1800" b="0" i="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smtClean="0">
                          <a:solidFill>
                            <a:schemeClr val="tx1"/>
                          </a:solidFill>
                          <a:latin typeface="Microsoft YaHei" charset="-122"/>
                          <a:ea typeface="Microsoft YaHei" charset="-122"/>
                          <a:cs typeface="Microsoft YaHei" charset="-122"/>
                        </a:rPr>
                        <a:t>多线程控制，缺省值</a:t>
                      </a:r>
                      <a:r>
                        <a:rPr lang="en-US" altLang="zh-CN" sz="1800" b="0" kern="1200" dirty="0" smtClean="0">
                          <a:solidFill>
                            <a:schemeClr val="tx1"/>
                          </a:solidFill>
                          <a:latin typeface="Microsoft YaHei" charset="-122"/>
                          <a:ea typeface="Microsoft YaHei" charset="-122"/>
                          <a:cs typeface="Microsoft YaHei" charset="-122"/>
                        </a:rPr>
                        <a:t>1</a:t>
                      </a:r>
                      <a:r>
                        <a:rPr lang="zh-CN" altLang="en-US" sz="1800" b="0" kern="1200" dirty="0" smtClean="0">
                          <a:solidFill>
                            <a:schemeClr val="tx1"/>
                          </a:solidFill>
                          <a:latin typeface="Microsoft YaHei" charset="-122"/>
                          <a:ea typeface="Microsoft YaHei" charset="-122"/>
                          <a:cs typeface="Microsoft YaHei" charset="-122"/>
                        </a:rPr>
                        <a:t>。取</a:t>
                      </a:r>
                      <a:r>
                        <a:rPr lang="en-US" altLang="zh-CN" sz="1800" b="0" kern="1200" dirty="0" smtClean="0">
                          <a:solidFill>
                            <a:schemeClr val="tx1"/>
                          </a:solidFill>
                          <a:latin typeface="Microsoft YaHei" charset="-122"/>
                          <a:ea typeface="Microsoft YaHei" charset="-122"/>
                          <a:cs typeface="Microsoft YaHei" charset="-122"/>
                        </a:rPr>
                        <a:t>-1</a:t>
                      </a:r>
                      <a:r>
                        <a:rPr lang="zh-CN" altLang="en-US" sz="1800" b="0" kern="1200" dirty="0" smtClean="0">
                          <a:solidFill>
                            <a:schemeClr val="tx1"/>
                          </a:solidFill>
                          <a:latin typeface="Microsoft YaHei" charset="-122"/>
                          <a:ea typeface="Microsoft YaHei" charset="-122"/>
                          <a:cs typeface="Microsoft YaHei" charset="-122"/>
                        </a:rPr>
                        <a:t>时算法自动检测可用</a:t>
                      </a:r>
                      <a:r>
                        <a:rPr lang="en-US" altLang="zh-CN" sz="1800" b="0" kern="1200" dirty="0" smtClean="0">
                          <a:solidFill>
                            <a:schemeClr val="tx1"/>
                          </a:solidFill>
                          <a:latin typeface="Microsoft YaHei" charset="-122"/>
                          <a:ea typeface="Microsoft YaHei" charset="-122"/>
                          <a:cs typeface="Microsoft YaHei" charset="-122"/>
                        </a:rPr>
                        <a:t>CPU</a:t>
                      </a:r>
                      <a:r>
                        <a:rPr lang="zh-CN" altLang="en-US" sz="1800" b="0" kern="1200" dirty="0" smtClean="0">
                          <a:solidFill>
                            <a:schemeClr val="tx1"/>
                          </a:solidFill>
                          <a:latin typeface="Microsoft YaHei" charset="-122"/>
                          <a:ea typeface="Microsoft YaHei" charset="-122"/>
                          <a:cs typeface="Microsoft YaHei" charset="-122"/>
                        </a:rPr>
                        <a:t>核，并使用全部核</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758317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endParaRPr kumimoji="1" lang="zh-CN" altLang="en-US" dirty="0"/>
          </a:p>
        </p:txBody>
      </p:sp>
      <p:sp>
        <p:nvSpPr>
          <p:cNvPr id="3" name="标题 2"/>
          <p:cNvSpPr>
            <a:spLocks noGrp="1"/>
          </p:cNvSpPr>
          <p:nvPr>
            <p:ph type="title"/>
          </p:nvPr>
        </p:nvSpPr>
        <p:spPr/>
        <p:txBody>
          <a:bodyPr/>
          <a:lstStyle/>
          <a:p>
            <a:r>
              <a:rPr lang="en-US" altLang="zh-CN" dirty="0" err="1"/>
              <a:t>LogisticRegression</a:t>
            </a:r>
            <a:r>
              <a:rPr lang="zh-CN" altLang="en-US" dirty="0"/>
              <a:t>的属性</a:t>
            </a:r>
            <a:endParaRPr kumimoji="1" lang="zh-CN" altLang="en-US" dirty="0"/>
          </a:p>
        </p:txBody>
      </p:sp>
      <mc:AlternateContent xmlns:mc="http://schemas.openxmlformats.org/markup-compatibility/2006">
        <mc:Choice xmlns:a14="http://schemas.microsoft.com/office/drawing/2010/main" Requires="a14">
          <p:graphicFrame>
            <p:nvGraphicFramePr>
              <p:cNvPr id="10" name="内容占位符 4"/>
              <p:cNvGraphicFramePr>
                <a:graphicFrameLocks/>
              </p:cNvGraphicFramePr>
              <p:nvPr>
                <p:extLst>
                  <p:ext uri="{D42A27DB-BD31-4B8C-83A1-F6EECF244321}">
                    <p14:modId xmlns:p14="http://schemas.microsoft.com/office/powerpoint/2010/main" val="2018487053"/>
                  </p:ext>
                </p:extLst>
              </p:nvPr>
            </p:nvGraphicFramePr>
            <p:xfrm>
              <a:off x="746126" y="2321370"/>
              <a:ext cx="11166240" cy="1926336"/>
            </p:xfrm>
            <a:graphic>
              <a:graphicData uri="http://schemas.openxmlformats.org/drawingml/2006/table">
                <a:tbl>
                  <a:tblPr firstRow="1" bandRow="1">
                    <a:tableStyleId>{5C22544A-7EE6-4342-B048-85BDC9FD1C3A}</a:tableStyleId>
                  </a:tblPr>
                  <a:tblGrid>
                    <a:gridCol w="2231644">
                      <a:extLst>
                        <a:ext uri="{9D8B030D-6E8A-4147-A177-3AD203B41FA5}">
                          <a16:colId xmlns:a16="http://schemas.microsoft.com/office/drawing/2014/main" xmlns="" val="20000"/>
                        </a:ext>
                      </a:extLst>
                    </a:gridCol>
                    <a:gridCol w="4793901">
                      <a:extLst>
                        <a:ext uri="{9D8B030D-6E8A-4147-A177-3AD203B41FA5}">
                          <a16:colId xmlns:a16="http://schemas.microsoft.com/office/drawing/2014/main" xmlns="" val="20001"/>
                        </a:ext>
                      </a:extLst>
                    </a:gridCol>
                    <a:gridCol w="4140695"/>
                  </a:tblGrid>
                  <a:tr h="347013">
                    <a:tc>
                      <a:txBody>
                        <a:bodyPr/>
                        <a:lstStyle/>
                        <a:p>
                          <a:pPr algn="l"/>
                          <a:r>
                            <a:rPr lang="zh-CN" altLang="en-US" sz="1800" b="0" dirty="0" smtClean="0">
                              <a:solidFill>
                                <a:schemeClr val="bg1"/>
                              </a:solidFill>
                              <a:latin typeface="Microsoft YaHei" charset="-122"/>
                              <a:ea typeface="Microsoft YaHei" charset="-122"/>
                              <a:cs typeface="Microsoft YaHei" charset="-122"/>
                            </a:rPr>
                            <a:t>属性</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latin typeface="Microsoft YaHei" charset="-122"/>
                              <a:ea typeface="Microsoft YaHei" charset="-122"/>
                              <a:cs typeface="Microsoft YaHei" charset="-122"/>
                            </a:rPr>
                            <a:t>备注</a:t>
                          </a:r>
                          <a:endParaRPr lang="zh-CN" altLang="en-US" sz="1800" b="0" dirty="0">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0"/>
                      </a:ext>
                    </a:extLst>
                  </a:tr>
                  <a:tr h="614601">
                    <a:tc>
                      <a:txBody>
                        <a:bodyPr/>
                        <a:lstStyle/>
                        <a:p>
                          <a:pPr algn="l"/>
                          <a:r>
                            <a:rPr lang="pl-PL" altLang="zh-CN" sz="1800" b="0" dirty="0" err="1" smtClean="0">
                              <a:solidFill>
                                <a:schemeClr val="tx1"/>
                              </a:solidFill>
                              <a:latin typeface="Microsoft YaHei" charset="-122"/>
                              <a:ea typeface="Microsoft YaHei" charset="-122"/>
                              <a:cs typeface="Microsoft YaHei" charset="-122"/>
                            </a:rPr>
                            <a:t>coef</a:t>
                          </a:r>
                          <a:r>
                            <a:rPr lang="pl-PL" altLang="zh-CN" sz="1800" b="0" dirty="0" smtClean="0">
                              <a:solidFill>
                                <a:schemeClr val="tx1"/>
                              </a:solidFill>
                              <a:latin typeface="Microsoft YaHei" charset="-122"/>
                              <a:ea typeface="Microsoft YaHei" charset="-122"/>
                              <a:cs typeface="Microsoft YaHei" charset="-122"/>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回归系数</a:t>
                          </a:r>
                          <a:r>
                            <a:rPr kumimoji="1" lang="en-US" altLang="zh-CN" sz="1800" b="0" dirty="0" smtClean="0">
                              <a:solidFill>
                                <a:schemeClr val="tx1"/>
                              </a:solidFill>
                              <a:latin typeface="Microsoft YaHei" charset="-122"/>
                              <a:ea typeface="Microsoft YaHei" charset="-122"/>
                              <a:cs typeface="Microsoft YaHei" charset="-122"/>
                            </a:rPr>
                            <a:t>/</a:t>
                          </a:r>
                          <a:r>
                            <a:rPr kumimoji="1" lang="zh-CN" altLang="en-US" sz="1800" b="0" dirty="0" smtClean="0">
                              <a:solidFill>
                                <a:schemeClr val="tx1"/>
                              </a:solidFill>
                              <a:latin typeface="Microsoft YaHei" charset="-122"/>
                              <a:ea typeface="Microsoft YaHei" charset="-122"/>
                              <a:cs typeface="Microsoft YaHei" charset="-122"/>
                            </a:rPr>
                            <a:t>权重，与特征维数相同。</a:t>
                          </a:r>
                          <a:endParaRPr kumimoji="1"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r>
                            <a:rPr kumimoji="1" lang="zh-CN" altLang="en-US" sz="1800" b="0" dirty="0" smtClean="0">
                              <a:solidFill>
                                <a:schemeClr val="tx1"/>
                              </a:solidFill>
                              <a:latin typeface="Microsoft YaHei" charset="-122"/>
                              <a:ea typeface="Microsoft YaHei" charset="-122"/>
                              <a:cs typeface="Microsoft YaHei" charset="-122"/>
                            </a:rPr>
                            <a:t>如果是多任务回归，标签</a:t>
                          </a:r>
                          <a14:m>
                            <m:oMath xmlns:m="http://schemas.openxmlformats.org/officeDocument/2006/math">
                              <m:r>
                                <a:rPr kumimoji="1" lang="en-US" altLang="zh-CN" sz="1800" b="0" i="1" dirty="0" smtClean="0">
                                  <a:solidFill>
                                    <a:schemeClr val="tx1"/>
                                  </a:solidFill>
                                  <a:latin typeface="Cambria Math" charset="0"/>
                                  <a:ea typeface="Microsoft YaHei" charset="-122"/>
                                  <a:cs typeface="Microsoft YaHei" charset="-122"/>
                                </a:rPr>
                                <m:t>𝑦</m:t>
                              </m:r>
                            </m:oMath>
                          </a14:m>
                          <a:r>
                            <a:rPr kumimoji="1" lang="zh-CN" altLang="en-US" sz="1800" b="0" dirty="0" smtClean="0">
                              <a:solidFill>
                                <a:schemeClr val="tx1"/>
                              </a:solidFill>
                              <a:latin typeface="Microsoft YaHei" charset="-122"/>
                              <a:ea typeface="Microsoft YaHei" charset="-122"/>
                              <a:cs typeface="Microsoft YaHei" charset="-122"/>
                            </a:rPr>
                            <a:t>为二维数组，则回归系数也是二维数组。</a:t>
                          </a:r>
                          <a:endParaRPr kumimoji="1"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1"/>
                      </a:ext>
                    </a:extLst>
                  </a:tr>
                  <a:tr h="429768">
                    <a:tc>
                      <a:txBody>
                        <a:bodyPr/>
                        <a:lstStyle/>
                        <a:p>
                          <a:pPr algn="l"/>
                          <a:r>
                            <a:rPr lang="en-US" altLang="zh-CN" sz="1800" b="0" dirty="0" smtClean="0">
                              <a:solidFill>
                                <a:schemeClr val="tx1"/>
                              </a:solidFill>
                              <a:latin typeface="Microsoft YaHei" charset="-122"/>
                              <a:ea typeface="Microsoft YaHei" charset="-122"/>
                              <a:cs typeface="Microsoft YaHei" charset="-122"/>
                            </a:rPr>
                            <a:t>intercept_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截距项。</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2"/>
                      </a:ext>
                    </a:extLst>
                  </a:tr>
                  <a:tr h="429768">
                    <a:tc>
                      <a:txBody>
                        <a:bodyPr/>
                        <a:lstStyle/>
                        <a:p>
                          <a:pPr algn="l"/>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n_iter</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每个类的迭代次数</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bl>
              </a:graphicData>
            </a:graphic>
          </p:graphicFrame>
        </mc:Choice>
        <mc:Fallback>
          <p:graphicFrame>
            <p:nvGraphicFramePr>
              <p:cNvPr id="10" name="内容占位符 4"/>
              <p:cNvGraphicFramePr>
                <a:graphicFrameLocks/>
              </p:cNvGraphicFramePr>
              <p:nvPr>
                <p:extLst>
                  <p:ext uri="{D42A27DB-BD31-4B8C-83A1-F6EECF244321}">
                    <p14:modId xmlns:p14="http://schemas.microsoft.com/office/powerpoint/2010/main" val="2018487053"/>
                  </p:ext>
                </p:extLst>
              </p:nvPr>
            </p:nvGraphicFramePr>
            <p:xfrm>
              <a:off x="746126" y="2321370"/>
              <a:ext cx="11166240" cy="1926336"/>
            </p:xfrm>
            <a:graphic>
              <a:graphicData uri="http://schemas.openxmlformats.org/drawingml/2006/table">
                <a:tbl>
                  <a:tblPr firstRow="1" bandRow="1">
                    <a:tableStyleId>{5C22544A-7EE6-4342-B048-85BDC9FD1C3A}</a:tableStyleId>
                  </a:tblPr>
                  <a:tblGrid>
                    <a:gridCol w="2231644">
                      <a:extLst>
                        <a:ext uri="{9D8B030D-6E8A-4147-A177-3AD203B41FA5}">
                          <a16:colId xmlns:a16="http://schemas.microsoft.com/office/drawing/2014/main" xmlns="" xmlns:a14="http://schemas.microsoft.com/office/drawing/2010/main" val="20000"/>
                        </a:ext>
                      </a:extLst>
                    </a:gridCol>
                    <a:gridCol w="4793901">
                      <a:extLst>
                        <a:ext uri="{9D8B030D-6E8A-4147-A177-3AD203B41FA5}">
                          <a16:colId xmlns:a16="http://schemas.microsoft.com/office/drawing/2014/main" xmlns="" xmlns:a14="http://schemas.microsoft.com/office/drawing/2010/main" val="20001"/>
                        </a:ext>
                      </a:extLst>
                    </a:gridCol>
                    <a:gridCol w="4140695"/>
                  </a:tblGrid>
                  <a:tr h="396240">
                    <a:tc>
                      <a:txBody>
                        <a:bodyPr/>
                        <a:lstStyle/>
                        <a:p>
                          <a:pPr algn="l"/>
                          <a:r>
                            <a:rPr lang="zh-CN" altLang="en-US" sz="1800" b="0" dirty="0" smtClean="0">
                              <a:solidFill>
                                <a:schemeClr val="bg1"/>
                              </a:solidFill>
                              <a:latin typeface="Microsoft YaHei" charset="-122"/>
                              <a:ea typeface="Microsoft YaHei" charset="-122"/>
                              <a:cs typeface="Microsoft YaHei" charset="-122"/>
                            </a:rPr>
                            <a:t>属性</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latin typeface="Microsoft YaHei" charset="-122"/>
                              <a:ea typeface="Microsoft YaHei" charset="-122"/>
                              <a:cs typeface="Microsoft YaHei" charset="-122"/>
                            </a:rPr>
                            <a:t>备注</a:t>
                          </a:r>
                          <a:endParaRPr lang="zh-CN" altLang="en-US" sz="1800" b="0" dirty="0">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0"/>
                      </a:ext>
                    </a:extLst>
                  </a:tr>
                  <a:tr h="670560">
                    <a:tc>
                      <a:txBody>
                        <a:bodyPr/>
                        <a:lstStyle/>
                        <a:p>
                          <a:pPr algn="l"/>
                          <a:r>
                            <a:rPr lang="pl-PL" altLang="zh-CN" sz="1800" b="0" dirty="0" err="1" smtClean="0">
                              <a:solidFill>
                                <a:schemeClr val="tx1"/>
                              </a:solidFill>
                              <a:latin typeface="Microsoft YaHei" charset="-122"/>
                              <a:ea typeface="Microsoft YaHei" charset="-122"/>
                              <a:cs typeface="Microsoft YaHei" charset="-122"/>
                            </a:rPr>
                            <a:t>coef</a:t>
                          </a:r>
                          <a:r>
                            <a:rPr lang="pl-PL" altLang="zh-CN" sz="1800" b="0" dirty="0" smtClean="0">
                              <a:solidFill>
                                <a:schemeClr val="tx1"/>
                              </a:solidFill>
                              <a:latin typeface="Microsoft YaHei" charset="-122"/>
                              <a:ea typeface="Microsoft YaHei" charset="-122"/>
                              <a:cs typeface="Microsoft YaHei" charset="-122"/>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回归系数</a:t>
                          </a:r>
                          <a:r>
                            <a:rPr kumimoji="1" lang="en-US" altLang="zh-CN" sz="1800" b="0" dirty="0" smtClean="0">
                              <a:solidFill>
                                <a:schemeClr val="tx1"/>
                              </a:solidFill>
                              <a:latin typeface="Microsoft YaHei" charset="-122"/>
                              <a:ea typeface="Microsoft YaHei" charset="-122"/>
                              <a:cs typeface="Microsoft YaHei" charset="-122"/>
                            </a:rPr>
                            <a:t>/</a:t>
                          </a:r>
                          <a:r>
                            <a:rPr kumimoji="1" lang="zh-CN" altLang="en-US" sz="1800" b="0" dirty="0" smtClean="0">
                              <a:solidFill>
                                <a:schemeClr val="tx1"/>
                              </a:solidFill>
                              <a:latin typeface="Microsoft YaHei" charset="-122"/>
                              <a:ea typeface="Microsoft YaHei" charset="-122"/>
                              <a:cs typeface="Microsoft YaHei" charset="-122"/>
                            </a:rPr>
                            <a:t>权重，与特征维数相同。</a:t>
                          </a:r>
                          <a:endParaRPr kumimoji="1"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endParaRPr lang="zh-CN"/>
                        </a:p>
                      </a:txBody>
                      <a:tcPr marL="121920" marR="121920" marT="60960" marB="60960">
                        <a:blipFill rotWithShape="0">
                          <a:blip r:embed="rId3"/>
                          <a:stretch>
                            <a:fillRect l="-169706" t="-60360" r="-588" b="-134234"/>
                          </a:stretch>
                        </a:blipFill>
                      </a:tcPr>
                    </a:tc>
                    <a:extLst>
                      <a:ext uri="{0D108BD9-81ED-4DB2-BD59-A6C34878D82A}">
                        <a16:rowId xmlns:a16="http://schemas.microsoft.com/office/drawing/2014/main" xmlns="" xmlns:a14="http://schemas.microsoft.com/office/drawing/2010/main" val="10001"/>
                      </a:ext>
                    </a:extLst>
                  </a:tr>
                  <a:tr h="429768">
                    <a:tc>
                      <a:txBody>
                        <a:bodyPr/>
                        <a:lstStyle/>
                        <a:p>
                          <a:pPr algn="l"/>
                          <a:r>
                            <a:rPr lang="en-US" altLang="zh-CN" sz="1800" b="0" dirty="0" smtClean="0">
                              <a:solidFill>
                                <a:schemeClr val="tx1"/>
                              </a:solidFill>
                              <a:latin typeface="Microsoft YaHei" charset="-122"/>
                              <a:ea typeface="Microsoft YaHei" charset="-122"/>
                              <a:cs typeface="Microsoft YaHei" charset="-122"/>
                            </a:rPr>
                            <a:t>intercept_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截距项。</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2"/>
                      </a:ext>
                    </a:extLst>
                  </a:tr>
                  <a:tr h="429768">
                    <a:tc>
                      <a:txBody>
                        <a:bodyPr/>
                        <a:lstStyle/>
                        <a:p>
                          <a:pPr algn="l"/>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n_iter</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每个类的迭代次数</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bl>
              </a:graphicData>
            </a:graphic>
          </p:graphicFrame>
        </mc:Fallback>
      </mc:AlternateContent>
    </p:spTree>
    <p:extLst>
      <p:ext uri="{BB962C8B-B14F-4D97-AF65-F5344CB8AC3E}">
        <p14:creationId xmlns:p14="http://schemas.microsoft.com/office/powerpoint/2010/main" val="1164430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endParaRPr kumimoji="1" lang="zh-CN" altLang="en-US" dirty="0"/>
          </a:p>
        </p:txBody>
      </p:sp>
      <p:sp>
        <p:nvSpPr>
          <p:cNvPr id="3" name="标题 2"/>
          <p:cNvSpPr>
            <a:spLocks noGrp="1"/>
          </p:cNvSpPr>
          <p:nvPr>
            <p:ph type="title"/>
          </p:nvPr>
        </p:nvSpPr>
        <p:spPr/>
        <p:txBody>
          <a:bodyPr/>
          <a:lstStyle/>
          <a:p>
            <a:r>
              <a:rPr lang="en-US" altLang="zh-CN" dirty="0" err="1"/>
              <a:t>LogisticRegression</a:t>
            </a:r>
            <a:r>
              <a:rPr lang="zh-CN" altLang="en-US" dirty="0"/>
              <a:t>的方法</a:t>
            </a:r>
            <a:endParaRPr kumimoji="1" lang="zh-CN" altLang="en-US" dirty="0"/>
          </a:p>
        </p:txBody>
      </p:sp>
      <mc:AlternateContent xmlns:mc="http://schemas.openxmlformats.org/markup-compatibility/2006">
        <mc:Choice xmlns:a14="http://schemas.microsoft.com/office/drawing/2010/main" Requires="a14">
          <p:graphicFrame>
            <p:nvGraphicFramePr>
              <p:cNvPr id="11" name="内容占位符 4"/>
              <p:cNvGraphicFramePr>
                <a:graphicFrameLocks/>
              </p:cNvGraphicFramePr>
              <p:nvPr>
                <p:extLst>
                  <p:ext uri="{D42A27DB-BD31-4B8C-83A1-F6EECF244321}">
                    <p14:modId xmlns:p14="http://schemas.microsoft.com/office/powerpoint/2010/main" val="299574452"/>
                  </p:ext>
                </p:extLst>
              </p:nvPr>
            </p:nvGraphicFramePr>
            <p:xfrm>
              <a:off x="630237" y="1180861"/>
              <a:ext cx="11424592" cy="5204173"/>
            </p:xfrm>
            <a:graphic>
              <a:graphicData uri="http://schemas.openxmlformats.org/drawingml/2006/table">
                <a:tbl>
                  <a:tblPr firstRow="1" bandRow="1">
                    <a:tableStyleId>{5C22544A-7EE6-4342-B048-85BDC9FD1C3A}</a:tableStyleId>
                  </a:tblPr>
                  <a:tblGrid>
                    <a:gridCol w="3456384">
                      <a:extLst>
                        <a:ext uri="{9D8B030D-6E8A-4147-A177-3AD203B41FA5}">
                          <a16:colId xmlns:a16="http://schemas.microsoft.com/office/drawing/2014/main" xmlns="" val="20000"/>
                        </a:ext>
                      </a:extLst>
                    </a:gridCol>
                    <a:gridCol w="7968208">
                      <a:extLst>
                        <a:ext uri="{9D8B030D-6E8A-4147-A177-3AD203B41FA5}">
                          <a16:colId xmlns:a16="http://schemas.microsoft.com/office/drawing/2014/main" xmlns="" val="20001"/>
                        </a:ext>
                      </a:extLst>
                    </a:gridCol>
                  </a:tblGrid>
                  <a:tr h="358686">
                    <a:tc>
                      <a:txBody>
                        <a:bodyPr/>
                        <a:lstStyle/>
                        <a:p>
                          <a:pPr algn="l"/>
                          <a:r>
                            <a:rPr lang="zh-CN" altLang="en-US" sz="1800" b="0" dirty="0" smtClean="0">
                              <a:solidFill>
                                <a:schemeClr val="bg1"/>
                              </a:solidFill>
                              <a:latin typeface="Microsoft YaHei" charset="-122"/>
                              <a:ea typeface="Microsoft YaHei" charset="-122"/>
                              <a:cs typeface="Microsoft YaHei" charset="-122"/>
                            </a:rPr>
                            <a:t>方法</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0"/>
                      </a:ext>
                    </a:extLst>
                  </a:tr>
                  <a:tr h="637353">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3" tooltip="sklearn.linear_model.LinearRegression.fit"/>
                            </a:rPr>
                            <a:t>fit</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模型训练。参数</a:t>
                          </a:r>
                          <a14:m>
                            <m:oMath xmlns:m="http://schemas.openxmlformats.org/officeDocument/2006/math">
                              <m:r>
                                <m:rPr>
                                  <m:sty m:val="p"/>
                                </m:rPr>
                                <a:rPr lang="en-US" altLang="zh-CN" sz="1800" b="0" i="0" smtClean="0">
                                  <a:solidFill>
                                    <a:schemeClr val="tx1"/>
                                  </a:solidFill>
                                  <a:effectLst/>
                                  <a:latin typeface="Cambria Math" charset="0"/>
                                  <a:ea typeface="Microsoft YaHei" charset="-122"/>
                                  <a:cs typeface="Microsoft YaHei" charset="-122"/>
                                </a:rPr>
                                <m:t>X</m:t>
                              </m:r>
                              <m:r>
                                <a:rPr lang="en-US" altLang="zh-CN" sz="1800" b="0" i="1" smtClean="0">
                                  <a:solidFill>
                                    <a:schemeClr val="tx1"/>
                                  </a:solidFill>
                                  <a:effectLst/>
                                  <a:latin typeface="Cambria Math" charset="0"/>
                                  <a:ea typeface="Microsoft YaHei" charset="-122"/>
                                  <a:cs typeface="Microsoft YaHei" charset="-122"/>
                                </a:rPr>
                                <m:t>,</m:t>
                              </m:r>
                              <m:r>
                                <m:rPr>
                                  <m:sty m:val="p"/>
                                </m:rPr>
                                <a:rPr lang="en-US" altLang="zh-CN" sz="1800" b="0" i="0" smtClean="0">
                                  <a:solidFill>
                                    <a:schemeClr val="tx1"/>
                                  </a:solidFill>
                                  <a:effectLst/>
                                  <a:latin typeface="Cambria Math" charset="0"/>
                                  <a:ea typeface="Microsoft YaHei" charset="-122"/>
                                  <a:cs typeface="Microsoft YaHei" charset="-122"/>
                                </a:rPr>
                                <m:t>y</m:t>
                              </m:r>
                            </m:oMath>
                          </a14:m>
                          <a:r>
                            <a:rPr lang="zh-CN" altLang="en-US" sz="1800" b="0" i="0" dirty="0" smtClean="0">
                              <a:solidFill>
                                <a:schemeClr val="tx1"/>
                              </a:solidFill>
                              <a:effectLst/>
                              <a:latin typeface="Microsoft YaHei" charset="-122"/>
                              <a:ea typeface="Microsoft YaHei" charset="-122"/>
                              <a:cs typeface="Microsoft YaHei" charset="-122"/>
                            </a:rPr>
                            <a:t>为训练数据，也可以通过</a:t>
                          </a:r>
                          <a:r>
                            <a:rPr lang="en-US" altLang="zh-CN" sz="1800" b="0" dirty="0" err="1" smtClean="0">
                              <a:solidFill>
                                <a:schemeClr val="tx1"/>
                              </a:solidFill>
                              <a:effectLst/>
                              <a:latin typeface="Microsoft YaHei" charset="-122"/>
                              <a:ea typeface="Microsoft YaHei" charset="-122"/>
                              <a:cs typeface="Microsoft YaHei" charset="-122"/>
                            </a:rPr>
                            <a:t>sample_weight</a:t>
                          </a:r>
                          <a:r>
                            <a:rPr lang="zh-CN" altLang="en-US" sz="1800" b="0" dirty="0" smtClean="0">
                              <a:solidFill>
                                <a:schemeClr val="tx1"/>
                              </a:solidFill>
                              <a:effectLst/>
                              <a:latin typeface="Microsoft YaHei" charset="-122"/>
                              <a:ea typeface="Microsoft YaHei" charset="-122"/>
                              <a:cs typeface="Microsoft YaHei" charset="-122"/>
                            </a:rPr>
                            <a:t>设置每个样本的权重。</a:t>
                          </a:r>
                          <a:endParaRPr lang="en-US" altLang="zh-CN" sz="1800" b="0" i="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1"/>
                      </a:ext>
                    </a:extLst>
                  </a:tr>
                  <a:tr h="372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smtClean="0">
                              <a:solidFill>
                                <a:schemeClr val="tx1"/>
                              </a:solidFill>
                              <a:effectLst/>
                              <a:latin typeface="Microsoft YaHei" charset="-122"/>
                              <a:ea typeface="Microsoft YaHei" charset="-122"/>
                              <a:cs typeface="Microsoft YaHei" charset="-122"/>
                              <a:hlinkClick r:id="rId4" tooltip="sklearn.linear_model.LinearRegression.predict"/>
                            </a:rPr>
                            <a:t>predict</a:t>
                          </a:r>
                          <a:r>
                            <a:rPr lang="en-US" altLang="zh-CN" sz="1800" b="0" dirty="0" smtClean="0">
                              <a:solidFill>
                                <a:schemeClr val="tx1"/>
                              </a:solidFill>
                              <a:effectLst/>
                              <a:latin typeface="Microsoft YaHei" charset="-122"/>
                              <a:ea typeface="Microsoft YaHei" charset="-122"/>
                              <a:cs typeface="Microsoft YaHei" charset="-122"/>
                            </a:rPr>
                            <a:t>(X)</a:t>
                          </a:r>
                        </a:p>
                      </a:txBody>
                      <a:tcPr marL="121920" marR="121920" marT="60960" marB="60960"/>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对应的预测值（类别标签）</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val="10002"/>
                      </a:ext>
                    </a:extLst>
                  </a:tr>
                  <a:tr h="504464">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5" tooltip="sklearn.linear_model.LogisticRegression.predict_log_proba"/>
                            </a:rPr>
                            <a:t> </a:t>
                          </a:r>
                          <a:r>
                            <a:rPr lang="en-US" sz="1800" u="none" strike="noStrike" dirty="0" smtClean="0">
                              <a:solidFill>
                                <a:srgbClr val="2878A2"/>
                              </a:solidFill>
                              <a:effectLst/>
                              <a:latin typeface="Microsoft YaHei" charset="-122"/>
                              <a:ea typeface="Microsoft YaHei" charset="-122"/>
                              <a:cs typeface="Microsoft YaHei" charset="-122"/>
                              <a:hlinkClick r:id="rId5" tooltip="sklearn.linear_model.LogisticRegression.predict_log_proba"/>
                            </a:rPr>
                            <a:t>predict_log_proba</a:t>
                          </a:r>
                          <a:r>
                            <a:rPr lang="en-US" sz="1800" dirty="0" smtClean="0">
                              <a:effectLst/>
                              <a:latin typeface="Microsoft YaHei" charset="-122"/>
                              <a:ea typeface="Microsoft YaHei" charset="-122"/>
                              <a:cs typeface="Microsoft YaHei" charset="-122"/>
                            </a:rPr>
                            <a:t>(X</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对应的预测值（每个类别对应的概率的</a:t>
                          </a:r>
                          <a:r>
                            <a:rPr lang="en-US" altLang="zh-CN" sz="1800" b="0" dirty="0" smtClean="0">
                              <a:solidFill>
                                <a:schemeClr val="tx1"/>
                              </a:solidFill>
                              <a:effectLst/>
                              <a:latin typeface="Microsoft YaHei" charset="-122"/>
                              <a:ea typeface="Microsoft YaHei" charset="-122"/>
                              <a:cs typeface="Microsoft YaHei" charset="-122"/>
                            </a:rPr>
                            <a:t>log</a:t>
                          </a:r>
                          <a:r>
                            <a:rPr lang="zh-CN" altLang="en-US" sz="1800" b="0" dirty="0" smtClean="0">
                              <a:solidFill>
                                <a:schemeClr val="tx1"/>
                              </a:solidFill>
                              <a:effectLst/>
                              <a:latin typeface="Microsoft YaHei" charset="-122"/>
                              <a:ea typeface="Microsoft YaHei" charset="-122"/>
                              <a:cs typeface="Microsoft YaHei" charset="-122"/>
                            </a:rPr>
                            <a:t>值）</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r h="329505">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6" tooltip="sklearn.linear_model.LogisticRegression.predict_proba"/>
                            </a:rPr>
                            <a:t> </a:t>
                          </a:r>
                          <a:r>
                            <a:rPr lang="en-US" sz="1800" u="none" strike="noStrike" dirty="0" smtClean="0">
                              <a:solidFill>
                                <a:srgbClr val="2878A2"/>
                              </a:solidFill>
                              <a:effectLst/>
                              <a:latin typeface="Microsoft YaHei" charset="-122"/>
                              <a:ea typeface="Microsoft YaHei" charset="-122"/>
                              <a:cs typeface="Microsoft YaHei" charset="-122"/>
                              <a:hlinkClick r:id="rId6" tooltip="sklearn.linear_model.LogisticRegression.predict_proba"/>
                            </a:rPr>
                            <a:t>predict_proba</a:t>
                          </a:r>
                          <a:r>
                            <a:rPr lang="en-US" sz="1800" dirty="0" smtClean="0">
                              <a:effectLst/>
                              <a:latin typeface="Microsoft YaHei" charset="-122"/>
                              <a:ea typeface="Microsoft YaHei" charset="-122"/>
                              <a:cs typeface="Microsoft YaHei" charset="-122"/>
                            </a:rPr>
                            <a:t>(X</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对应的预测值（每个类别对应的概率）</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7" tooltip="sklearn.linear_model.LogisticRegression.decision_function"/>
                            </a:rPr>
                            <a:t> </a:t>
                          </a:r>
                          <a:r>
                            <a:rPr lang="en-US" sz="1800" u="none" strike="noStrike" dirty="0" smtClean="0">
                              <a:solidFill>
                                <a:srgbClr val="2878A2"/>
                              </a:solidFill>
                              <a:effectLst/>
                              <a:latin typeface="Microsoft YaHei" charset="-122"/>
                              <a:ea typeface="Microsoft YaHei" charset="-122"/>
                              <a:cs typeface="Microsoft YaHei" charset="-122"/>
                              <a:hlinkClick r:id="rId7" tooltip="sklearn.linear_model.LogisticRegression.decision_function"/>
                            </a:rPr>
                            <a:t>decision_function</a:t>
                          </a:r>
                          <a:r>
                            <a:rPr lang="en-US" sz="1800" dirty="0" smtClean="0">
                              <a:effectLst/>
                              <a:latin typeface="Microsoft YaHei" charset="-122"/>
                              <a:ea typeface="Microsoft YaHei" charset="-122"/>
                              <a:cs typeface="Microsoft YaHei" charset="-122"/>
                            </a:rPr>
                            <a:t>(X</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对应的预测值（置信值，样本到决策超平面的带符号距离）</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r h="479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smtClean="0">
                              <a:solidFill>
                                <a:schemeClr val="tx1"/>
                              </a:solidFill>
                              <a:effectLst/>
                              <a:latin typeface="Microsoft YaHei" charset="-122"/>
                              <a:ea typeface="Microsoft YaHei" charset="-122"/>
                              <a:cs typeface="Microsoft YaHei" charset="-122"/>
                              <a:hlinkClick r:id="rId8" tooltip="sklearn.linear_model.LinearRegression.score"/>
                            </a:rPr>
                            <a:t>score</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effectLst/>
                              <a:latin typeface="Microsoft YaHei" charset="-122"/>
                              <a:ea typeface="Microsoft YaHei" charset="-122"/>
                              <a:cs typeface="Microsoft YaHei" charset="-122"/>
                            </a:rPr>
                            <a:t>评估模型预测性能，返回模型预测的正确率。</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r>
                  <a:tr h="607007">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7" tooltip="sklearn.linear_model.LogisticRegression.decision_function"/>
                            </a:rPr>
                            <a:t> </a:t>
                          </a:r>
                          <a:r>
                            <a:rPr lang="en-US" sz="1800" u="none" strike="noStrike" dirty="0" smtClean="0">
                              <a:solidFill>
                                <a:srgbClr val="2878A2"/>
                              </a:solidFill>
                              <a:effectLst/>
                              <a:latin typeface="Microsoft YaHei" charset="-122"/>
                              <a:ea typeface="Microsoft YaHei" charset="-122"/>
                              <a:cs typeface="Microsoft YaHei" charset="-122"/>
                              <a:hlinkClick r:id="rId7" tooltip="sklearn.linear_model.LogisticRegression.decision_function"/>
                            </a:rPr>
                            <a:t>decision_function</a:t>
                          </a:r>
                          <a:r>
                            <a:rPr lang="en-US" sz="1800" dirty="0" smtClean="0">
                              <a:effectLst/>
                              <a:latin typeface="Microsoft YaHei" charset="-122"/>
                              <a:ea typeface="Microsoft YaHei" charset="-122"/>
                              <a:cs typeface="Microsoft YaHei" charset="-122"/>
                            </a:rPr>
                            <a:t>(X</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预测的置信度（样本到分类超平面的带符号距离）</a:t>
                          </a:r>
                          <a:endParaRPr lang="en-US" altLang="zh-CN" sz="1800" dirty="0">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9" tooltip="sklearn.linear_model.LogisticRegression.densify"/>
                            </a:rPr>
                            <a:t> </a:t>
                          </a:r>
                          <a:r>
                            <a:rPr lang="en-US" sz="1800" u="none" strike="noStrike" dirty="0" smtClean="0">
                              <a:solidFill>
                                <a:srgbClr val="2878A2"/>
                              </a:solidFill>
                              <a:effectLst/>
                              <a:latin typeface="Microsoft YaHei" charset="-122"/>
                              <a:ea typeface="Microsoft YaHei" charset="-122"/>
                              <a:cs typeface="Microsoft YaHei" charset="-122"/>
                              <a:hlinkClick r:id="rId9" tooltip="sklearn.linear_model.LogisticRegression.densify"/>
                            </a:rPr>
                            <a:t>densify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如果之前将系数矩阵变成了稀疏模式，再将其变回稠密模式（</a:t>
                          </a:r>
                          <a:r>
                            <a:rPr lang="en-US" altLang="zh-CN" sz="1800" dirty="0" smtClean="0">
                              <a:effectLst/>
                              <a:latin typeface="Microsoft YaHei" charset="-122"/>
                              <a:ea typeface="Microsoft YaHei" charset="-122"/>
                              <a:cs typeface="Microsoft YaHei" charset="-122"/>
                            </a:rPr>
                            <a:t>fit</a:t>
                          </a:r>
                          <a:r>
                            <a:rPr lang="zh-CN" altLang="en-US" sz="1800" dirty="0" smtClean="0">
                              <a:effectLst/>
                              <a:latin typeface="Microsoft YaHei" charset="-122"/>
                              <a:ea typeface="Microsoft YaHei" charset="-122"/>
                              <a:cs typeface="Microsoft YaHei" charset="-122"/>
                            </a:rPr>
                            <a:t>函数的格式）</a:t>
                          </a:r>
                          <a:endParaRPr lang="en-US" sz="1800" dirty="0">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10" tooltip="sklearn.linear_model.LogisticRegression.sparsify"/>
                            </a:rPr>
                            <a:t> </a:t>
                          </a:r>
                          <a:r>
                            <a:rPr lang="en-US" sz="1800" u="none" strike="noStrike" dirty="0" smtClean="0">
                              <a:solidFill>
                                <a:srgbClr val="2878A2"/>
                              </a:solidFill>
                              <a:effectLst/>
                              <a:latin typeface="Microsoft YaHei" charset="-122"/>
                              <a:ea typeface="Microsoft YaHei" charset="-122"/>
                              <a:cs typeface="Microsoft YaHei" charset="-122"/>
                              <a:hlinkClick r:id="rId10" tooltip="sklearn.linear_model.LogisticRegression.sparsify"/>
                            </a:rPr>
                            <a:t>sparsify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将系数矩阵变成了稀疏模式</a:t>
                          </a:r>
                          <a:endParaRPr lang="en-US" sz="1800" dirty="0">
                            <a:effectLst/>
                            <a:latin typeface="Microsoft YaHei" charset="-122"/>
                            <a:ea typeface="Microsoft YaHei" charset="-122"/>
                            <a:cs typeface="Microsoft YaHei" charset="-122"/>
                          </a:endParaRPr>
                        </a:p>
                      </a:txBody>
                      <a:tcPr marL="31750" marR="50800" marT="6350" marB="6350" anchor="ctr"/>
                    </a:tc>
                  </a:tr>
                </a:tbl>
              </a:graphicData>
            </a:graphic>
          </p:graphicFrame>
        </mc:Choice>
        <mc:Fallback>
          <p:graphicFrame>
            <p:nvGraphicFramePr>
              <p:cNvPr id="11" name="内容占位符 4"/>
              <p:cNvGraphicFramePr>
                <a:graphicFrameLocks/>
              </p:cNvGraphicFramePr>
              <p:nvPr>
                <p:extLst>
                  <p:ext uri="{D42A27DB-BD31-4B8C-83A1-F6EECF244321}">
                    <p14:modId xmlns:p14="http://schemas.microsoft.com/office/powerpoint/2010/main" val="299574452"/>
                  </p:ext>
                </p:extLst>
              </p:nvPr>
            </p:nvGraphicFramePr>
            <p:xfrm>
              <a:off x="630237" y="1180861"/>
              <a:ext cx="11424592" cy="5204173"/>
            </p:xfrm>
            <a:graphic>
              <a:graphicData uri="http://schemas.openxmlformats.org/drawingml/2006/table">
                <a:tbl>
                  <a:tblPr firstRow="1" bandRow="1">
                    <a:tableStyleId>{5C22544A-7EE6-4342-B048-85BDC9FD1C3A}</a:tableStyleId>
                  </a:tblPr>
                  <a:tblGrid>
                    <a:gridCol w="3456384">
                      <a:extLst>
                        <a:ext uri="{9D8B030D-6E8A-4147-A177-3AD203B41FA5}">
                          <a16:colId xmlns:a16="http://schemas.microsoft.com/office/drawing/2014/main" xmlns="" xmlns:a14="http://schemas.microsoft.com/office/drawing/2010/main" val="20000"/>
                        </a:ext>
                      </a:extLst>
                    </a:gridCol>
                    <a:gridCol w="7968208">
                      <a:extLst>
                        <a:ext uri="{9D8B030D-6E8A-4147-A177-3AD203B41FA5}">
                          <a16:colId xmlns:a16="http://schemas.microsoft.com/office/drawing/2014/main" xmlns="" xmlns:a14="http://schemas.microsoft.com/office/drawing/2010/main" val="20001"/>
                        </a:ext>
                      </a:extLst>
                    </a:gridCol>
                  </a:tblGrid>
                  <a:tr h="396240">
                    <a:tc>
                      <a:txBody>
                        <a:bodyPr/>
                        <a:lstStyle/>
                        <a:p>
                          <a:pPr algn="l"/>
                          <a:r>
                            <a:rPr lang="zh-CN" altLang="en-US" sz="1800" b="0" dirty="0" smtClean="0">
                              <a:solidFill>
                                <a:schemeClr val="bg1"/>
                              </a:solidFill>
                              <a:latin typeface="Microsoft YaHei" charset="-122"/>
                              <a:ea typeface="Microsoft YaHei" charset="-122"/>
                              <a:cs typeface="Microsoft YaHei" charset="-122"/>
                            </a:rPr>
                            <a:t>方法</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0"/>
                      </a:ext>
                    </a:extLst>
                  </a:tr>
                  <a:tr h="670560">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3" tooltip="sklearn.linear_model.LinearRegression.fit"/>
                            </a:rPr>
                            <a:t>fit</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endParaRPr lang="zh-CN"/>
                        </a:p>
                      </a:txBody>
                      <a:tcPr marL="121920" marR="121920" marT="60960" marB="60960">
                        <a:blipFill rotWithShape="0">
                          <a:blip r:embed="rId11"/>
                          <a:stretch>
                            <a:fillRect l="-43425" t="-60909" r="-306" b="-620000"/>
                          </a:stretch>
                        </a:blipFill>
                      </a:tcPr>
                    </a:tc>
                    <a:extLst>
                      <a:ext uri="{0D108BD9-81ED-4DB2-BD59-A6C34878D82A}">
                        <a16:rowId xmlns:a16="http://schemas.microsoft.com/office/drawing/2014/main" xmlns="" xmlns:a14="http://schemas.microsoft.com/office/drawing/2010/main" val="10001"/>
                      </a:ext>
                    </a:extLst>
                  </a:tr>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smtClean="0">
                              <a:solidFill>
                                <a:schemeClr val="tx1"/>
                              </a:solidFill>
                              <a:effectLst/>
                              <a:latin typeface="Microsoft YaHei" charset="-122"/>
                              <a:ea typeface="Microsoft YaHei" charset="-122"/>
                              <a:cs typeface="Microsoft YaHei" charset="-122"/>
                              <a:hlinkClick r:id="rId4" tooltip="sklearn.linear_model.LinearRegression.predict"/>
                            </a:rPr>
                            <a:t>predict</a:t>
                          </a:r>
                          <a:r>
                            <a:rPr lang="en-US" altLang="zh-CN" sz="1800" b="0" dirty="0" smtClean="0">
                              <a:solidFill>
                                <a:schemeClr val="tx1"/>
                              </a:solidFill>
                              <a:effectLst/>
                              <a:latin typeface="Microsoft YaHei" charset="-122"/>
                              <a:ea typeface="Microsoft YaHei" charset="-122"/>
                              <a:cs typeface="Microsoft YaHei" charset="-122"/>
                            </a:rPr>
                            <a:t>(X)</a:t>
                          </a:r>
                        </a:p>
                      </a:txBody>
                      <a:tcPr marL="121920" marR="121920" marT="60960" marB="60960"/>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对应的预测值（类别标签）</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2"/>
                      </a:ext>
                    </a:extLst>
                  </a:tr>
                  <a:tr h="504464">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5" tooltip="sklearn.linear_model.LogisticRegression.predict_log_proba"/>
                            </a:rPr>
                            <a:t> </a:t>
                          </a:r>
                          <a:r>
                            <a:rPr lang="en-US" sz="1800" u="none" strike="noStrike" dirty="0" smtClean="0">
                              <a:solidFill>
                                <a:srgbClr val="2878A2"/>
                              </a:solidFill>
                              <a:effectLst/>
                              <a:latin typeface="Microsoft YaHei" charset="-122"/>
                              <a:ea typeface="Microsoft YaHei" charset="-122"/>
                              <a:cs typeface="Microsoft YaHei" charset="-122"/>
                              <a:hlinkClick r:id="rId5" tooltip="sklearn.linear_model.LogisticRegression.predict_log_proba"/>
                            </a:rPr>
                            <a:t>predict_log_proba</a:t>
                          </a:r>
                          <a:r>
                            <a:rPr lang="en-US" sz="1800" dirty="0" smtClean="0">
                              <a:effectLst/>
                              <a:latin typeface="Microsoft YaHei" charset="-122"/>
                              <a:ea typeface="Microsoft YaHei" charset="-122"/>
                              <a:cs typeface="Microsoft YaHei" charset="-122"/>
                            </a:rPr>
                            <a:t>(X</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对应的预测值（每个类别对应的概率的</a:t>
                          </a:r>
                          <a:r>
                            <a:rPr lang="en-US" altLang="zh-CN" sz="1800" b="0" dirty="0" smtClean="0">
                              <a:solidFill>
                                <a:schemeClr val="tx1"/>
                              </a:solidFill>
                              <a:effectLst/>
                              <a:latin typeface="Microsoft YaHei" charset="-122"/>
                              <a:ea typeface="Microsoft YaHei" charset="-122"/>
                              <a:cs typeface="Microsoft YaHei" charset="-122"/>
                            </a:rPr>
                            <a:t>log</a:t>
                          </a:r>
                          <a:r>
                            <a:rPr lang="zh-CN" altLang="en-US" sz="1800" b="0" dirty="0" smtClean="0">
                              <a:solidFill>
                                <a:schemeClr val="tx1"/>
                              </a:solidFill>
                              <a:effectLst/>
                              <a:latin typeface="Microsoft YaHei" charset="-122"/>
                              <a:ea typeface="Microsoft YaHei" charset="-122"/>
                              <a:cs typeface="Microsoft YaHei" charset="-122"/>
                            </a:rPr>
                            <a:t>值）</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r h="329505">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6" tooltip="sklearn.linear_model.LogisticRegression.predict_proba"/>
                            </a:rPr>
                            <a:t> </a:t>
                          </a:r>
                          <a:r>
                            <a:rPr lang="en-US" sz="1800" u="none" strike="noStrike" dirty="0" smtClean="0">
                              <a:solidFill>
                                <a:srgbClr val="2878A2"/>
                              </a:solidFill>
                              <a:effectLst/>
                              <a:latin typeface="Microsoft YaHei" charset="-122"/>
                              <a:ea typeface="Microsoft YaHei" charset="-122"/>
                              <a:cs typeface="Microsoft YaHei" charset="-122"/>
                              <a:hlinkClick r:id="rId6" tooltip="sklearn.linear_model.LogisticRegression.predict_proba"/>
                            </a:rPr>
                            <a:t>predict_proba</a:t>
                          </a:r>
                          <a:r>
                            <a:rPr lang="en-US" sz="1800" dirty="0" smtClean="0">
                              <a:effectLst/>
                              <a:latin typeface="Microsoft YaHei" charset="-122"/>
                              <a:ea typeface="Microsoft YaHei" charset="-122"/>
                              <a:cs typeface="Microsoft YaHei" charset="-122"/>
                            </a:rPr>
                            <a:t>(X</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对应的预测值（每个类别对应的概率）</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7" tooltip="sklearn.linear_model.LogisticRegression.decision_function"/>
                            </a:rPr>
                            <a:t> </a:t>
                          </a:r>
                          <a:r>
                            <a:rPr lang="en-US" sz="1800" u="none" strike="noStrike" dirty="0" smtClean="0">
                              <a:solidFill>
                                <a:srgbClr val="2878A2"/>
                              </a:solidFill>
                              <a:effectLst/>
                              <a:latin typeface="Microsoft YaHei" charset="-122"/>
                              <a:ea typeface="Microsoft YaHei" charset="-122"/>
                              <a:cs typeface="Microsoft YaHei" charset="-122"/>
                              <a:hlinkClick r:id="rId7" tooltip="sklearn.linear_model.LogisticRegression.decision_function"/>
                            </a:rPr>
                            <a:t>decision_function</a:t>
                          </a:r>
                          <a:r>
                            <a:rPr lang="en-US" sz="1800" dirty="0" smtClean="0">
                              <a:effectLst/>
                              <a:latin typeface="Microsoft YaHei" charset="-122"/>
                              <a:ea typeface="Microsoft YaHei" charset="-122"/>
                              <a:cs typeface="Microsoft YaHei" charset="-122"/>
                            </a:rPr>
                            <a:t>(X</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对应的预测值（置信值，样本到决策超平面的带符号距离）</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r h="479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smtClean="0">
                              <a:solidFill>
                                <a:schemeClr val="tx1"/>
                              </a:solidFill>
                              <a:effectLst/>
                              <a:latin typeface="Microsoft YaHei" charset="-122"/>
                              <a:ea typeface="Microsoft YaHei" charset="-122"/>
                              <a:cs typeface="Microsoft YaHei" charset="-122"/>
                              <a:hlinkClick r:id="rId8" tooltip="sklearn.linear_model.LinearRegression.score"/>
                            </a:rPr>
                            <a:t>score</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effectLst/>
                              <a:latin typeface="Microsoft YaHei" charset="-122"/>
                              <a:ea typeface="Microsoft YaHei" charset="-122"/>
                              <a:cs typeface="Microsoft YaHei" charset="-122"/>
                            </a:rPr>
                            <a:t>评估模型预测性能，返回模型预测的正确率。</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r>
                  <a:tr h="607007">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7" tooltip="sklearn.linear_model.LogisticRegression.decision_function"/>
                            </a:rPr>
                            <a:t> </a:t>
                          </a:r>
                          <a:r>
                            <a:rPr lang="en-US" sz="1800" u="none" strike="noStrike" dirty="0" smtClean="0">
                              <a:solidFill>
                                <a:srgbClr val="2878A2"/>
                              </a:solidFill>
                              <a:effectLst/>
                              <a:latin typeface="Microsoft YaHei" charset="-122"/>
                              <a:ea typeface="Microsoft YaHei" charset="-122"/>
                              <a:cs typeface="Microsoft YaHei" charset="-122"/>
                              <a:hlinkClick r:id="rId7" tooltip="sklearn.linear_model.LogisticRegression.decision_function"/>
                            </a:rPr>
                            <a:t>decision_function</a:t>
                          </a:r>
                          <a:r>
                            <a:rPr lang="en-US" sz="1800" dirty="0" smtClean="0">
                              <a:effectLst/>
                              <a:latin typeface="Microsoft YaHei" charset="-122"/>
                              <a:ea typeface="Microsoft YaHei" charset="-122"/>
                              <a:cs typeface="Microsoft YaHei" charset="-122"/>
                            </a:rPr>
                            <a:t>(X</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预测的置信度（样本到分类超平面的带符号距离）</a:t>
                          </a:r>
                          <a:endParaRPr lang="en-US" altLang="zh-CN" sz="1800" dirty="0">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9" tooltip="sklearn.linear_model.LogisticRegression.densify"/>
                            </a:rPr>
                            <a:t> </a:t>
                          </a:r>
                          <a:r>
                            <a:rPr lang="en-US" sz="1800" u="none" strike="noStrike" dirty="0" smtClean="0">
                              <a:solidFill>
                                <a:srgbClr val="2878A2"/>
                              </a:solidFill>
                              <a:effectLst/>
                              <a:latin typeface="Microsoft YaHei" charset="-122"/>
                              <a:ea typeface="Microsoft YaHei" charset="-122"/>
                              <a:cs typeface="Microsoft YaHei" charset="-122"/>
                              <a:hlinkClick r:id="rId9" tooltip="sklearn.linear_model.LogisticRegression.densify"/>
                            </a:rPr>
                            <a:t>densify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如果之前将系数矩阵变成了稀疏模式，再将其变回稠密模式（</a:t>
                          </a:r>
                          <a:r>
                            <a:rPr lang="en-US" altLang="zh-CN" sz="1800" dirty="0" smtClean="0">
                              <a:effectLst/>
                              <a:latin typeface="Microsoft YaHei" charset="-122"/>
                              <a:ea typeface="Microsoft YaHei" charset="-122"/>
                              <a:cs typeface="Microsoft YaHei" charset="-122"/>
                            </a:rPr>
                            <a:t>fit</a:t>
                          </a:r>
                          <a:r>
                            <a:rPr lang="zh-CN" altLang="en-US" sz="1800" dirty="0" smtClean="0">
                              <a:effectLst/>
                              <a:latin typeface="Microsoft YaHei" charset="-122"/>
                              <a:ea typeface="Microsoft YaHei" charset="-122"/>
                              <a:cs typeface="Microsoft YaHei" charset="-122"/>
                            </a:rPr>
                            <a:t>函数的格式）</a:t>
                          </a:r>
                          <a:endParaRPr lang="en-US" sz="1800" dirty="0">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zh-CN" altLang="en-US" sz="1800" u="none" strike="noStrike" dirty="0" smtClean="0">
                              <a:solidFill>
                                <a:srgbClr val="2878A2"/>
                              </a:solidFill>
                              <a:effectLst/>
                              <a:latin typeface="Microsoft YaHei" charset="-122"/>
                              <a:ea typeface="Microsoft YaHei" charset="-122"/>
                              <a:cs typeface="Microsoft YaHei" charset="-122"/>
                              <a:hlinkClick r:id="rId10" tooltip="sklearn.linear_model.LogisticRegression.sparsify"/>
                            </a:rPr>
                            <a:t> </a:t>
                          </a:r>
                          <a:r>
                            <a:rPr lang="en-US" sz="1800" u="none" strike="noStrike" dirty="0" smtClean="0">
                              <a:solidFill>
                                <a:srgbClr val="2878A2"/>
                              </a:solidFill>
                              <a:effectLst/>
                              <a:latin typeface="Microsoft YaHei" charset="-122"/>
                              <a:ea typeface="Microsoft YaHei" charset="-122"/>
                              <a:cs typeface="Microsoft YaHei" charset="-122"/>
                              <a:hlinkClick r:id="rId10" tooltip="sklearn.linear_model.LogisticRegression.sparsify"/>
                            </a:rPr>
                            <a:t>sparsify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将系数矩阵变成了稀疏模式</a:t>
                          </a:r>
                          <a:endParaRPr lang="en-US" sz="1800" dirty="0">
                            <a:effectLst/>
                            <a:latin typeface="Microsoft YaHei" charset="-122"/>
                            <a:ea typeface="Microsoft YaHei" charset="-122"/>
                            <a:cs typeface="Microsoft YaHei" charset="-122"/>
                          </a:endParaRPr>
                        </a:p>
                      </a:txBody>
                      <a:tcPr marL="31750" marR="50800" marT="6350" marB="6350" anchor="ctr"/>
                    </a:tc>
                  </a:tr>
                </a:tbl>
              </a:graphicData>
            </a:graphic>
          </p:graphicFrame>
        </mc:Fallback>
      </mc:AlternateContent>
    </p:spTree>
    <p:extLst>
      <p:ext uri="{BB962C8B-B14F-4D97-AF65-F5344CB8AC3E}">
        <p14:creationId xmlns:p14="http://schemas.microsoft.com/office/powerpoint/2010/main" val="1112280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endParaRPr lang="en-US" altLang="zh-CN" dirty="0" smtClean="0">
                  <a:solidFill>
                    <a:srgbClr val="09405E"/>
                  </a:solidFill>
                </a:endParaRPr>
              </a:p>
              <a:p>
                <a:endParaRPr lang="en-US" altLang="zh-CN" dirty="0">
                  <a:solidFill>
                    <a:srgbClr val="09405E"/>
                  </a:solidFill>
                </a:endParaRPr>
              </a:p>
              <a:p>
                <a:endParaRPr lang="en-US" altLang="zh-CN" dirty="0" smtClean="0">
                  <a:solidFill>
                    <a:srgbClr val="09405E"/>
                  </a:solidFill>
                </a:endParaRPr>
              </a:p>
              <a:p>
                <a:r>
                  <a:rPr lang="zh-CN" altLang="en-US" dirty="0" smtClean="0">
                    <a:solidFill>
                      <a:srgbClr val="09405E"/>
                    </a:solidFill>
                  </a:rPr>
                  <a:t>在</a:t>
                </a:r>
                <a:r>
                  <a:rPr lang="zh-CN" altLang="en-US" dirty="0">
                    <a:solidFill>
                      <a:srgbClr val="09405E"/>
                    </a:solidFill>
                  </a:rPr>
                  <a:t>一组正则参数</a:t>
                </a:r>
                <a:r>
                  <a:rPr lang="en-US" altLang="zh-CN" i="1" dirty="0">
                    <a:solidFill>
                      <a:srgbClr val="09405E"/>
                    </a:solidFill>
                    <a:latin typeface="Cambria Math" charset="0"/>
                    <a:ea typeface="Cambria Math" charset="0"/>
                    <a:cs typeface="Cambria Math" charset="0"/>
                  </a:rPr>
                  <a:t>Cs</a:t>
                </a:r>
                <a:r>
                  <a:rPr lang="zh-CN" altLang="en-US" i="1" dirty="0">
                    <a:solidFill>
                      <a:srgbClr val="09405E"/>
                    </a:solidFill>
                  </a:rPr>
                  <a:t>中找最佳的</a:t>
                </a:r>
                <a:r>
                  <a:rPr lang="pl-PL" altLang="zh-CN" i="1" dirty="0" smtClean="0">
                    <a:solidFill>
                      <a:srgbClr val="09405E"/>
                    </a:solidFill>
                    <a:latin typeface="Cambria Math" charset="0"/>
                    <a:ea typeface="Cambria Math" charset="0"/>
                    <a:cs typeface="Cambria Math" charset="0"/>
                  </a:rPr>
                  <a:t>C</a:t>
                </a:r>
              </a:p>
              <a:p>
                <a:r>
                  <a:rPr lang="zh-CN" altLang="en-US" dirty="0">
                    <a:solidFill>
                      <a:srgbClr val="09405E"/>
                    </a:solidFill>
                  </a:rPr>
                  <a:t>额外与</a:t>
                </a:r>
                <a:r>
                  <a:rPr lang="en-US" altLang="zh-CN" dirty="0">
                    <a:solidFill>
                      <a:srgbClr val="09405E"/>
                    </a:solidFill>
                  </a:rPr>
                  <a:t>CV</a:t>
                </a:r>
                <a:r>
                  <a:rPr lang="zh-CN" altLang="en-US" dirty="0">
                    <a:solidFill>
                      <a:srgbClr val="09405E"/>
                    </a:solidFill>
                  </a:rPr>
                  <a:t>有关的</a:t>
                </a:r>
                <a:r>
                  <a:rPr lang="zh-CN" altLang="en-US" dirty="0" smtClean="0">
                    <a:solidFill>
                      <a:srgbClr val="09405E"/>
                    </a:solidFill>
                  </a:rPr>
                  <a:t>参数</a:t>
                </a:r>
                <a:endParaRPr lang="en-US" altLang="zh-CN" dirty="0" smtClean="0">
                  <a:solidFill>
                    <a:srgbClr val="09405E"/>
                  </a:solidFill>
                </a:endParaRPr>
              </a:p>
              <a:p>
                <a:pPr lvl="1"/>
                <a:r>
                  <a:rPr lang="zh-CN" altLang="en-US" i="1" dirty="0">
                    <a:solidFill>
                      <a:srgbClr val="09405E"/>
                    </a:solidFill>
                    <a:latin typeface="Cambria Math" charset="0"/>
                    <a:ea typeface="Cambria Math" charset="0"/>
                    <a:cs typeface="Cambria Math" charset="0"/>
                  </a:rPr>
                  <a:t> </a:t>
                </a:r>
                <a:r>
                  <a:rPr lang="en-US" altLang="zh-CN" dirty="0">
                    <a:solidFill>
                      <a:srgbClr val="09405E"/>
                    </a:solidFill>
                  </a:rPr>
                  <a:t>Cs</a:t>
                </a:r>
                <a:r>
                  <a:rPr lang="zh-CN" altLang="en-US" dirty="0">
                    <a:solidFill>
                      <a:srgbClr val="09405E"/>
                    </a:solidFill>
                  </a:rPr>
                  <a:t>：在</a:t>
                </a:r>
                <a14:m>
                  <m:oMath xmlns:m="http://schemas.openxmlformats.org/officeDocument/2006/math">
                    <m:r>
                      <a:rPr lang="en-US" altLang="zh-CN" i="1">
                        <a:solidFill>
                          <a:srgbClr val="09405E"/>
                        </a:solidFill>
                        <a:latin typeface="Cambria Math" charset="0"/>
                      </a:rPr>
                      <m:t>[</m:t>
                    </m:r>
                    <m:sSup>
                      <m:sSupPr>
                        <m:ctrlPr>
                          <a:rPr lang="en-US" altLang="zh-CN" i="1">
                            <a:solidFill>
                              <a:srgbClr val="09405E"/>
                            </a:solidFill>
                            <a:latin typeface="Cambria Math" charset="0"/>
                          </a:rPr>
                        </m:ctrlPr>
                      </m:sSupPr>
                      <m:e>
                        <m:r>
                          <a:rPr lang="en-US" altLang="zh-CN" i="1">
                            <a:solidFill>
                              <a:srgbClr val="09405E"/>
                            </a:solidFill>
                            <a:latin typeface="Cambria Math" charset="0"/>
                          </a:rPr>
                          <m:t>10</m:t>
                        </m:r>
                      </m:e>
                      <m:sup>
                        <m:r>
                          <a:rPr lang="en-US" altLang="zh-CN" i="1">
                            <a:solidFill>
                              <a:srgbClr val="09405E"/>
                            </a:solidFill>
                            <a:latin typeface="Cambria Math" charset="0"/>
                          </a:rPr>
                          <m:t>−4</m:t>
                        </m:r>
                      </m:sup>
                    </m:sSup>
                    <m:r>
                      <a:rPr lang="en-US" altLang="zh-CN" i="1">
                        <a:solidFill>
                          <a:srgbClr val="09405E"/>
                        </a:solidFill>
                        <a:latin typeface="Cambria Math" charset="0"/>
                      </a:rPr>
                      <m:t>,</m:t>
                    </m:r>
                    <m:sSup>
                      <m:sSupPr>
                        <m:ctrlPr>
                          <a:rPr lang="en-US" altLang="zh-CN" i="1">
                            <a:solidFill>
                              <a:srgbClr val="09405E"/>
                            </a:solidFill>
                            <a:latin typeface="Cambria Math" charset="0"/>
                          </a:rPr>
                        </m:ctrlPr>
                      </m:sSupPr>
                      <m:e>
                        <m:r>
                          <a:rPr lang="en-US" altLang="zh-CN" i="1">
                            <a:solidFill>
                              <a:srgbClr val="09405E"/>
                            </a:solidFill>
                            <a:latin typeface="Cambria Math" charset="0"/>
                          </a:rPr>
                          <m:t>10</m:t>
                        </m:r>
                      </m:e>
                      <m:sup>
                        <m:r>
                          <a:rPr lang="en-US" altLang="zh-CN" i="1">
                            <a:solidFill>
                              <a:srgbClr val="09405E"/>
                            </a:solidFill>
                            <a:latin typeface="Cambria Math" charset="0"/>
                          </a:rPr>
                          <m:t>4</m:t>
                        </m:r>
                      </m:sup>
                    </m:sSup>
                    <m:r>
                      <a:rPr lang="en-US" altLang="zh-CN" i="1">
                        <a:solidFill>
                          <a:srgbClr val="09405E"/>
                        </a:solidFill>
                        <a:latin typeface="Cambria Math" charset="0"/>
                      </a:rPr>
                      <m:t>]</m:t>
                    </m:r>
                  </m:oMath>
                </a14:m>
                <a:r>
                  <a:rPr lang="zh-CN" altLang="en-US" dirty="0">
                    <a:solidFill>
                      <a:srgbClr val="09405E"/>
                    </a:solidFill>
                  </a:rPr>
                  <a:t>区间的</a:t>
                </a:r>
                <a:r>
                  <a:rPr lang="en-US" altLang="zh-CN" dirty="0">
                    <a:solidFill>
                      <a:srgbClr val="09405E"/>
                    </a:solidFill>
                  </a:rPr>
                  <a:t>log</a:t>
                </a:r>
                <a:r>
                  <a:rPr lang="zh-CN" altLang="en-US" dirty="0">
                    <a:solidFill>
                      <a:srgbClr val="09405E"/>
                    </a:solidFill>
                  </a:rPr>
                  <a:t>域均匀取</a:t>
                </a:r>
                <a:r>
                  <a:rPr lang="en-US" altLang="zh-CN" dirty="0">
                    <a:solidFill>
                      <a:srgbClr val="09405E"/>
                    </a:solidFill>
                  </a:rPr>
                  <a:t>Cs</a:t>
                </a:r>
                <a:r>
                  <a:rPr lang="zh-CN" altLang="en-US" dirty="0">
                    <a:solidFill>
                      <a:srgbClr val="09405E"/>
                    </a:solidFill>
                  </a:rPr>
                  <a:t>个值作为正则参数</a:t>
                </a:r>
                <a:r>
                  <a:rPr lang="en-US" altLang="zh-CN" dirty="0">
                    <a:solidFill>
                      <a:srgbClr val="09405E"/>
                    </a:solidFill>
                  </a:rPr>
                  <a:t>C</a:t>
                </a:r>
                <a:r>
                  <a:rPr lang="zh-CN" altLang="en-US" dirty="0">
                    <a:solidFill>
                      <a:srgbClr val="09405E"/>
                    </a:solidFill>
                  </a:rPr>
                  <a:t>的搜索</a:t>
                </a:r>
                <a:r>
                  <a:rPr lang="zh-CN" altLang="en-US" dirty="0" smtClean="0">
                    <a:solidFill>
                      <a:srgbClr val="09405E"/>
                    </a:solidFill>
                  </a:rPr>
                  <a:t>空间</a:t>
                </a:r>
                <a:endParaRPr lang="en-US" altLang="zh-CN" dirty="0" smtClean="0">
                  <a:solidFill>
                    <a:srgbClr val="09405E"/>
                  </a:solidFill>
                </a:endParaRPr>
              </a:p>
              <a:p>
                <a:pPr lvl="1"/>
                <a:r>
                  <a:rPr lang="zh-CN" altLang="en-US" i="1" dirty="0">
                    <a:solidFill>
                      <a:srgbClr val="09405E"/>
                    </a:solidFill>
                    <a:latin typeface="Cambria Math" charset="0"/>
                    <a:ea typeface="Cambria Math" charset="0"/>
                    <a:cs typeface="Cambria Math" charset="0"/>
                  </a:rPr>
                  <a:t> </a:t>
                </a:r>
                <a:r>
                  <a:rPr lang="en-US" altLang="zh-CN" dirty="0">
                    <a:solidFill>
                      <a:srgbClr val="09405E"/>
                    </a:solidFill>
                  </a:rPr>
                  <a:t>cv</a:t>
                </a:r>
                <a:r>
                  <a:rPr lang="en-US" altLang="zh-CN" i="1" dirty="0">
                    <a:solidFill>
                      <a:srgbClr val="09405E"/>
                    </a:solidFill>
                  </a:rPr>
                  <a:t>:</a:t>
                </a:r>
                <a:r>
                  <a:rPr lang="zh-CN" altLang="en-US" i="1" dirty="0">
                    <a:solidFill>
                      <a:srgbClr val="09405E"/>
                    </a:solidFill>
                  </a:rPr>
                  <a:t> </a:t>
                </a:r>
                <a:r>
                  <a:rPr kumimoji="1" lang="zh-CN" altLang="en-US" dirty="0">
                    <a:solidFill>
                      <a:srgbClr val="09405E"/>
                    </a:solidFill>
                  </a:rPr>
                  <a:t>交叉校验</a:t>
                </a:r>
                <a:r>
                  <a:rPr lang="zh-CN" altLang="en-US" dirty="0">
                    <a:solidFill>
                      <a:srgbClr val="09405E"/>
                    </a:solidFill>
                  </a:rPr>
                  <a:t>划分策略</a:t>
                </a:r>
                <a:endParaRPr lang="pl-PL" altLang="zh-CN" i="1" dirty="0" smtClean="0">
                  <a:solidFill>
                    <a:srgbClr val="09405E"/>
                  </a:solidFill>
                  <a:latin typeface="Cambria Math" charset="0"/>
                  <a:ea typeface="Cambria Math" charset="0"/>
                  <a:cs typeface="Cambria Math" charset="0"/>
                </a:endParaRPr>
              </a:p>
              <a:p>
                <a:endParaRPr kumimoji="1" lang="pl-PL" altLang="zh-CN" i="1" dirty="0">
                  <a:solidFill>
                    <a:srgbClr val="09405E"/>
                  </a:solidFill>
                  <a:latin typeface="Cambria Math" charset="0"/>
                  <a:ea typeface="Cambria Math" charset="0"/>
                  <a:cs typeface="Cambria Math" charset="0"/>
                </a:endParaRPr>
              </a:p>
              <a:p>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a:latin typeface="Microsoft YaHei" charset="-122"/>
                <a:ea typeface="Microsoft YaHei" charset="-122"/>
                <a:cs typeface="Microsoft YaHei" charset="-122"/>
              </a:rPr>
              <a:t>LogisticRegression</a:t>
            </a:r>
            <a:r>
              <a:rPr kumimoji="1" lang="en-US" altLang="zh-CN">
                <a:latin typeface="Microsoft YaHei" charset="-122"/>
                <a:ea typeface="Microsoft YaHei" charset="-122"/>
                <a:cs typeface="Microsoft YaHei" charset="-122"/>
              </a:rPr>
              <a:t>CV</a:t>
            </a:r>
            <a:endParaRPr kumimoji="1" lang="zh-CN" altLang="en-US" dirty="0"/>
          </a:p>
        </p:txBody>
      </p:sp>
      <p:sp>
        <p:nvSpPr>
          <p:cNvPr id="4" name="矩形 3"/>
          <p:cNvSpPr/>
          <p:nvPr/>
        </p:nvSpPr>
        <p:spPr>
          <a:xfrm>
            <a:off x="490849" y="1147763"/>
            <a:ext cx="11504543" cy="923330"/>
          </a:xfrm>
          <a:prstGeom prst="rect">
            <a:avLst/>
          </a:prstGeom>
        </p:spPr>
        <p:txBody>
          <a:bodyPr wrap="square">
            <a:spAutoFit/>
          </a:bodyPr>
          <a:lstStyle/>
          <a:p>
            <a:r>
              <a:rPr lang="pl-PL" altLang="zh-CN" dirty="0" err="1" smtClean="0">
                <a:solidFill>
                  <a:srgbClr val="09405E"/>
                </a:solidFill>
                <a:latin typeface="Arial" charset="0"/>
                <a:ea typeface="Arial" charset="0"/>
                <a:cs typeface="Arial" charset="0"/>
              </a:rPr>
              <a:t>class</a:t>
            </a:r>
            <a:r>
              <a:rPr lang="pl-PL" altLang="zh-CN" dirty="0">
                <a:solidFill>
                  <a:srgbClr val="09405E"/>
                </a:solidFill>
                <a:latin typeface="Arial" charset="0"/>
                <a:ea typeface="Arial" charset="0"/>
                <a:cs typeface="Arial" charset="0"/>
              </a:rPr>
              <a:t> </a:t>
            </a:r>
            <a:r>
              <a:rPr lang="pl-PL" altLang="zh-CN" dirty="0" err="1">
                <a:solidFill>
                  <a:srgbClr val="09405E"/>
                </a:solidFill>
                <a:latin typeface="Arial" charset="0"/>
                <a:ea typeface="Arial" charset="0"/>
                <a:cs typeface="Arial" charset="0"/>
              </a:rPr>
              <a:t>sklearn.linear_model.LogisticRegressionCV</a:t>
            </a:r>
            <a:r>
              <a:rPr lang="pl-PL" altLang="zh-CN" dirty="0">
                <a:solidFill>
                  <a:srgbClr val="09405E"/>
                </a:solidFill>
                <a:latin typeface="Arial" charset="0"/>
                <a:ea typeface="Arial" charset="0"/>
                <a:cs typeface="Arial" charset="0"/>
              </a:rPr>
              <a:t>(</a:t>
            </a:r>
            <a:r>
              <a:rPr lang="pl-PL" altLang="zh-CN" dirty="0">
                <a:solidFill>
                  <a:srgbClr val="C00000"/>
                </a:solidFill>
                <a:latin typeface="Arial" charset="0"/>
                <a:ea typeface="Arial" charset="0"/>
                <a:cs typeface="Arial" charset="0"/>
              </a:rPr>
              <a:t>Cs</a:t>
            </a:r>
            <a:r>
              <a:rPr lang="pl-PL" altLang="zh-CN" dirty="0">
                <a:solidFill>
                  <a:srgbClr val="09405E"/>
                </a:solidFill>
                <a:latin typeface="Arial" charset="0"/>
                <a:ea typeface="Arial" charset="0"/>
                <a:cs typeface="Arial" charset="0"/>
              </a:rPr>
              <a:t>=10, </a:t>
            </a:r>
            <a:r>
              <a:rPr lang="pl-PL" altLang="zh-CN" dirty="0" err="1">
                <a:solidFill>
                  <a:srgbClr val="09405E"/>
                </a:solidFill>
                <a:latin typeface="Arial" charset="0"/>
                <a:ea typeface="Arial" charset="0"/>
                <a:cs typeface="Arial" charset="0"/>
              </a:rPr>
              <a:t>fit_intercept</a:t>
            </a:r>
            <a:r>
              <a:rPr lang="pl-PL" altLang="zh-CN" dirty="0">
                <a:solidFill>
                  <a:srgbClr val="09405E"/>
                </a:solidFill>
                <a:latin typeface="Arial" charset="0"/>
                <a:ea typeface="Arial" charset="0"/>
                <a:cs typeface="Arial" charset="0"/>
              </a:rPr>
              <a:t>=True, cv=</a:t>
            </a:r>
            <a:r>
              <a:rPr lang="pl-PL" altLang="zh-CN" dirty="0" err="1">
                <a:solidFill>
                  <a:srgbClr val="09405E"/>
                </a:solidFill>
                <a:latin typeface="Arial" charset="0"/>
                <a:ea typeface="Arial" charset="0"/>
                <a:cs typeface="Arial" charset="0"/>
              </a:rPr>
              <a:t>None</a:t>
            </a:r>
            <a:r>
              <a:rPr lang="pl-PL" altLang="zh-CN" dirty="0">
                <a:solidFill>
                  <a:srgbClr val="09405E"/>
                </a:solidFill>
                <a:latin typeface="Arial" charset="0"/>
                <a:ea typeface="Arial" charset="0"/>
                <a:cs typeface="Arial" charset="0"/>
              </a:rPr>
              <a:t>, dual=</a:t>
            </a:r>
            <a:r>
              <a:rPr lang="pl-PL" altLang="zh-CN" dirty="0" err="1">
                <a:solidFill>
                  <a:srgbClr val="09405E"/>
                </a:solidFill>
                <a:latin typeface="Arial" charset="0"/>
                <a:ea typeface="Arial" charset="0"/>
                <a:cs typeface="Arial" charset="0"/>
              </a:rPr>
              <a:t>False</a:t>
            </a:r>
            <a:r>
              <a:rPr lang="pl-PL" altLang="zh-CN" dirty="0">
                <a:solidFill>
                  <a:srgbClr val="09405E"/>
                </a:solidFill>
                <a:latin typeface="Arial" charset="0"/>
                <a:ea typeface="Arial" charset="0"/>
                <a:cs typeface="Arial" charset="0"/>
              </a:rPr>
              <a:t>, </a:t>
            </a:r>
            <a:r>
              <a:rPr lang="pl-PL" altLang="zh-CN" dirty="0" err="1">
                <a:solidFill>
                  <a:srgbClr val="09405E"/>
                </a:solidFill>
                <a:latin typeface="Arial" charset="0"/>
                <a:ea typeface="Arial" charset="0"/>
                <a:cs typeface="Arial" charset="0"/>
              </a:rPr>
              <a:t>penalty</a:t>
            </a:r>
            <a:r>
              <a:rPr lang="pl-PL" altLang="zh-CN" dirty="0">
                <a:solidFill>
                  <a:srgbClr val="09405E"/>
                </a:solidFill>
                <a:latin typeface="Arial" charset="0"/>
                <a:ea typeface="Arial" charset="0"/>
                <a:cs typeface="Arial" charset="0"/>
              </a:rPr>
              <a:t>=’l2’, </a:t>
            </a:r>
            <a:r>
              <a:rPr lang="pl-PL" altLang="zh-CN" dirty="0" err="1">
                <a:solidFill>
                  <a:srgbClr val="09405E"/>
                </a:solidFill>
                <a:latin typeface="Arial" charset="0"/>
                <a:ea typeface="Arial" charset="0"/>
                <a:cs typeface="Arial" charset="0"/>
              </a:rPr>
              <a:t>scoring</a:t>
            </a:r>
            <a:r>
              <a:rPr lang="pl-PL" altLang="zh-CN" dirty="0">
                <a:solidFill>
                  <a:srgbClr val="09405E"/>
                </a:solidFill>
                <a:latin typeface="Arial" charset="0"/>
                <a:ea typeface="Arial" charset="0"/>
                <a:cs typeface="Arial" charset="0"/>
              </a:rPr>
              <a:t>=</a:t>
            </a:r>
            <a:r>
              <a:rPr lang="pl-PL" altLang="zh-CN" dirty="0" err="1">
                <a:solidFill>
                  <a:srgbClr val="09405E"/>
                </a:solidFill>
                <a:latin typeface="Arial" charset="0"/>
                <a:ea typeface="Arial" charset="0"/>
                <a:cs typeface="Arial" charset="0"/>
              </a:rPr>
              <a:t>None</a:t>
            </a:r>
            <a:r>
              <a:rPr lang="pl-PL" altLang="zh-CN" dirty="0">
                <a:solidFill>
                  <a:srgbClr val="09405E"/>
                </a:solidFill>
                <a:latin typeface="Arial" charset="0"/>
                <a:ea typeface="Arial" charset="0"/>
                <a:cs typeface="Arial" charset="0"/>
              </a:rPr>
              <a:t>, </a:t>
            </a:r>
            <a:r>
              <a:rPr lang="pl-PL" altLang="zh-CN" dirty="0" err="1">
                <a:solidFill>
                  <a:srgbClr val="09405E"/>
                </a:solidFill>
                <a:latin typeface="Arial" charset="0"/>
                <a:ea typeface="Arial" charset="0"/>
                <a:cs typeface="Arial" charset="0"/>
              </a:rPr>
              <a:t>solver</a:t>
            </a:r>
            <a:r>
              <a:rPr lang="pl-PL" altLang="zh-CN" dirty="0">
                <a:solidFill>
                  <a:srgbClr val="09405E"/>
                </a:solidFill>
                <a:latin typeface="Arial" charset="0"/>
                <a:ea typeface="Arial" charset="0"/>
                <a:cs typeface="Arial" charset="0"/>
              </a:rPr>
              <a:t>=’</a:t>
            </a:r>
            <a:r>
              <a:rPr lang="pl-PL" altLang="zh-CN" dirty="0" err="1">
                <a:solidFill>
                  <a:srgbClr val="09405E"/>
                </a:solidFill>
                <a:latin typeface="Arial" charset="0"/>
                <a:ea typeface="Arial" charset="0"/>
                <a:cs typeface="Arial" charset="0"/>
              </a:rPr>
              <a:t>lbfgs</a:t>
            </a:r>
            <a:r>
              <a:rPr lang="pl-PL" altLang="zh-CN" dirty="0">
                <a:solidFill>
                  <a:srgbClr val="09405E"/>
                </a:solidFill>
                <a:latin typeface="Arial" charset="0"/>
                <a:ea typeface="Arial" charset="0"/>
                <a:cs typeface="Arial" charset="0"/>
              </a:rPr>
              <a:t>’, </a:t>
            </a:r>
            <a:r>
              <a:rPr lang="pl-PL" altLang="zh-CN" dirty="0" err="1">
                <a:solidFill>
                  <a:srgbClr val="09405E"/>
                </a:solidFill>
                <a:latin typeface="Arial" charset="0"/>
                <a:ea typeface="Arial" charset="0"/>
                <a:cs typeface="Arial" charset="0"/>
              </a:rPr>
              <a:t>tol</a:t>
            </a:r>
            <a:r>
              <a:rPr lang="pl-PL" altLang="zh-CN" dirty="0">
                <a:solidFill>
                  <a:srgbClr val="09405E"/>
                </a:solidFill>
                <a:latin typeface="Arial" charset="0"/>
                <a:ea typeface="Arial" charset="0"/>
                <a:cs typeface="Arial" charset="0"/>
              </a:rPr>
              <a:t>=0.0001, </a:t>
            </a:r>
            <a:r>
              <a:rPr lang="pl-PL" altLang="zh-CN" dirty="0" err="1">
                <a:solidFill>
                  <a:srgbClr val="09405E"/>
                </a:solidFill>
                <a:latin typeface="Arial" charset="0"/>
                <a:ea typeface="Arial" charset="0"/>
                <a:cs typeface="Arial" charset="0"/>
              </a:rPr>
              <a:t>max_iter</a:t>
            </a:r>
            <a:r>
              <a:rPr lang="pl-PL" altLang="zh-CN" dirty="0">
                <a:solidFill>
                  <a:srgbClr val="09405E"/>
                </a:solidFill>
                <a:latin typeface="Arial" charset="0"/>
                <a:ea typeface="Arial" charset="0"/>
                <a:cs typeface="Arial" charset="0"/>
              </a:rPr>
              <a:t>=100, </a:t>
            </a:r>
            <a:r>
              <a:rPr lang="pl-PL" altLang="zh-CN" dirty="0" err="1">
                <a:solidFill>
                  <a:srgbClr val="09405E"/>
                </a:solidFill>
                <a:latin typeface="Arial" charset="0"/>
                <a:ea typeface="Arial" charset="0"/>
                <a:cs typeface="Arial" charset="0"/>
              </a:rPr>
              <a:t>class_weight</a:t>
            </a:r>
            <a:r>
              <a:rPr lang="pl-PL" altLang="zh-CN" dirty="0">
                <a:solidFill>
                  <a:srgbClr val="09405E"/>
                </a:solidFill>
                <a:latin typeface="Arial" charset="0"/>
                <a:ea typeface="Arial" charset="0"/>
                <a:cs typeface="Arial" charset="0"/>
              </a:rPr>
              <a:t>=</a:t>
            </a:r>
            <a:r>
              <a:rPr lang="pl-PL" altLang="zh-CN" dirty="0" err="1">
                <a:solidFill>
                  <a:srgbClr val="09405E"/>
                </a:solidFill>
                <a:latin typeface="Arial" charset="0"/>
                <a:ea typeface="Arial" charset="0"/>
                <a:cs typeface="Arial" charset="0"/>
              </a:rPr>
              <a:t>None</a:t>
            </a:r>
            <a:r>
              <a:rPr lang="pl-PL" altLang="zh-CN" dirty="0">
                <a:solidFill>
                  <a:srgbClr val="09405E"/>
                </a:solidFill>
                <a:latin typeface="Arial" charset="0"/>
                <a:ea typeface="Arial" charset="0"/>
                <a:cs typeface="Arial" charset="0"/>
              </a:rPr>
              <a:t>, </a:t>
            </a:r>
            <a:r>
              <a:rPr lang="pl-PL" altLang="zh-CN" dirty="0" err="1">
                <a:solidFill>
                  <a:srgbClr val="09405E"/>
                </a:solidFill>
                <a:latin typeface="Arial" charset="0"/>
                <a:ea typeface="Arial" charset="0"/>
                <a:cs typeface="Arial" charset="0"/>
              </a:rPr>
              <a:t>n_jobs</a:t>
            </a:r>
            <a:r>
              <a:rPr lang="pl-PL" altLang="zh-CN" dirty="0">
                <a:solidFill>
                  <a:srgbClr val="09405E"/>
                </a:solidFill>
                <a:latin typeface="Arial" charset="0"/>
                <a:ea typeface="Arial" charset="0"/>
                <a:cs typeface="Arial" charset="0"/>
              </a:rPr>
              <a:t>=1, </a:t>
            </a:r>
            <a:r>
              <a:rPr lang="pl-PL" altLang="zh-CN" dirty="0" err="1">
                <a:solidFill>
                  <a:srgbClr val="09405E"/>
                </a:solidFill>
                <a:latin typeface="Arial" charset="0"/>
                <a:ea typeface="Arial" charset="0"/>
                <a:cs typeface="Arial" charset="0"/>
              </a:rPr>
              <a:t>verbose</a:t>
            </a:r>
            <a:r>
              <a:rPr lang="pl-PL" altLang="zh-CN" dirty="0">
                <a:solidFill>
                  <a:srgbClr val="09405E"/>
                </a:solidFill>
                <a:latin typeface="Arial" charset="0"/>
                <a:ea typeface="Arial" charset="0"/>
                <a:cs typeface="Arial" charset="0"/>
              </a:rPr>
              <a:t>=0, </a:t>
            </a:r>
            <a:r>
              <a:rPr lang="pl-PL" altLang="zh-CN" dirty="0" err="1">
                <a:solidFill>
                  <a:srgbClr val="09405E"/>
                </a:solidFill>
                <a:latin typeface="Arial" charset="0"/>
                <a:ea typeface="Arial" charset="0"/>
                <a:cs typeface="Arial" charset="0"/>
              </a:rPr>
              <a:t>refit</a:t>
            </a:r>
            <a:r>
              <a:rPr lang="pl-PL" altLang="zh-CN" dirty="0">
                <a:solidFill>
                  <a:srgbClr val="09405E"/>
                </a:solidFill>
                <a:latin typeface="Arial" charset="0"/>
                <a:ea typeface="Arial" charset="0"/>
                <a:cs typeface="Arial" charset="0"/>
              </a:rPr>
              <a:t>=True, </a:t>
            </a:r>
            <a:r>
              <a:rPr lang="pl-PL" altLang="zh-CN" dirty="0" err="1">
                <a:solidFill>
                  <a:srgbClr val="09405E"/>
                </a:solidFill>
                <a:latin typeface="Arial" charset="0"/>
                <a:ea typeface="Arial" charset="0"/>
                <a:cs typeface="Arial" charset="0"/>
              </a:rPr>
              <a:t>intercept_scaling</a:t>
            </a:r>
            <a:r>
              <a:rPr lang="pl-PL" altLang="zh-CN" dirty="0">
                <a:solidFill>
                  <a:srgbClr val="09405E"/>
                </a:solidFill>
                <a:latin typeface="Arial" charset="0"/>
                <a:ea typeface="Arial" charset="0"/>
                <a:cs typeface="Arial" charset="0"/>
              </a:rPr>
              <a:t>=1.0, </a:t>
            </a:r>
            <a:r>
              <a:rPr lang="pl-PL" altLang="zh-CN" dirty="0" err="1">
                <a:solidFill>
                  <a:srgbClr val="09405E"/>
                </a:solidFill>
                <a:latin typeface="Arial" charset="0"/>
                <a:ea typeface="Arial" charset="0"/>
                <a:cs typeface="Arial" charset="0"/>
              </a:rPr>
              <a:t>multi_class</a:t>
            </a:r>
            <a:r>
              <a:rPr lang="pl-PL" altLang="zh-CN" dirty="0">
                <a:solidFill>
                  <a:srgbClr val="09405E"/>
                </a:solidFill>
                <a:latin typeface="Arial" charset="0"/>
                <a:ea typeface="Arial" charset="0"/>
                <a:cs typeface="Arial" charset="0"/>
              </a:rPr>
              <a:t>=’</a:t>
            </a:r>
            <a:r>
              <a:rPr lang="pl-PL" altLang="zh-CN" dirty="0" err="1">
                <a:solidFill>
                  <a:srgbClr val="09405E"/>
                </a:solidFill>
                <a:latin typeface="Arial" charset="0"/>
                <a:ea typeface="Arial" charset="0"/>
                <a:cs typeface="Arial" charset="0"/>
              </a:rPr>
              <a:t>ovr</a:t>
            </a:r>
            <a:r>
              <a:rPr lang="pl-PL" altLang="zh-CN" dirty="0">
                <a:solidFill>
                  <a:srgbClr val="09405E"/>
                </a:solidFill>
                <a:latin typeface="Arial" charset="0"/>
                <a:ea typeface="Arial" charset="0"/>
                <a:cs typeface="Arial" charset="0"/>
              </a:rPr>
              <a:t>’, </a:t>
            </a:r>
            <a:r>
              <a:rPr lang="pl-PL" altLang="zh-CN" dirty="0" err="1">
                <a:solidFill>
                  <a:srgbClr val="09405E"/>
                </a:solidFill>
                <a:latin typeface="Arial" charset="0"/>
                <a:ea typeface="Arial" charset="0"/>
                <a:cs typeface="Arial" charset="0"/>
              </a:rPr>
              <a:t>random_state</a:t>
            </a:r>
            <a:r>
              <a:rPr lang="pl-PL" altLang="zh-CN" dirty="0">
                <a:solidFill>
                  <a:srgbClr val="09405E"/>
                </a:solidFill>
                <a:latin typeface="Arial" charset="0"/>
                <a:ea typeface="Arial" charset="0"/>
                <a:cs typeface="Arial" charset="0"/>
              </a:rPr>
              <a:t>=</a:t>
            </a:r>
            <a:r>
              <a:rPr lang="pl-PL" altLang="zh-CN" dirty="0" err="1">
                <a:solidFill>
                  <a:srgbClr val="09405E"/>
                </a:solidFill>
                <a:latin typeface="Arial" charset="0"/>
                <a:ea typeface="Arial" charset="0"/>
                <a:cs typeface="Arial" charset="0"/>
              </a:rPr>
              <a:t>None</a:t>
            </a:r>
            <a:r>
              <a:rPr lang="pl-PL" altLang="zh-CN" dirty="0">
                <a:solidFill>
                  <a:srgbClr val="09405E"/>
                </a:solidFill>
                <a:latin typeface="Arial" charset="0"/>
                <a:ea typeface="Arial" charset="0"/>
                <a:cs typeface="Arial" charset="0"/>
              </a:rPr>
              <a:t>)</a:t>
            </a:r>
            <a:endParaRPr lang="zh-CN" altLang="en-US" dirty="0">
              <a:solidFill>
                <a:srgbClr val="09405E"/>
              </a:solidFill>
              <a:latin typeface="Arial" charset="0"/>
              <a:ea typeface="Arial" charset="0"/>
              <a:cs typeface="Arial" charset="0"/>
            </a:endParaRPr>
          </a:p>
        </p:txBody>
      </p:sp>
      <p:sp>
        <p:nvSpPr>
          <p:cNvPr id="5" name="矩形 4"/>
          <p:cNvSpPr/>
          <p:nvPr/>
        </p:nvSpPr>
        <p:spPr>
          <a:xfrm>
            <a:off x="975420" y="5655822"/>
            <a:ext cx="9769864" cy="923330"/>
          </a:xfrm>
          <a:prstGeom prst="rect">
            <a:avLst/>
          </a:prstGeom>
        </p:spPr>
        <p:txBody>
          <a:bodyPr wrap="square">
            <a:spAutoFit/>
          </a:bodyPr>
          <a:lstStyle/>
          <a:p>
            <a:pPr>
              <a:buClr>
                <a:schemeClr val="bg1">
                  <a:lumMod val="50000"/>
                </a:schemeClr>
              </a:buClr>
              <a:buFont typeface="Arial" pitchFamily="34" charset="0"/>
              <a:buChar char="•"/>
            </a:pPr>
            <a:r>
              <a:rPr kumimoji="1" lang="zh-CN" altLang="en-US" dirty="0">
                <a:solidFill>
                  <a:srgbClr val="09405E"/>
                </a:solidFill>
                <a:latin typeface="Microsoft YaHei" charset="-122"/>
                <a:ea typeface="Microsoft YaHei" charset="-122"/>
                <a:cs typeface="Microsoft YaHei" charset="-122"/>
              </a:rPr>
              <a:t> 注意</a:t>
            </a:r>
            <a:r>
              <a:rPr kumimoji="1" lang="zh-CN" altLang="en-US" dirty="0" smtClean="0">
                <a:solidFill>
                  <a:srgbClr val="09405E"/>
                </a:solidFill>
                <a:latin typeface="Microsoft YaHei" charset="-122"/>
                <a:ea typeface="Microsoft YaHei" charset="-122"/>
                <a:cs typeface="Microsoft YaHei" charset="-122"/>
              </a:rPr>
              <a:t>：</a:t>
            </a:r>
            <a:endParaRPr kumimoji="1" lang="en-US" altLang="zh-CN" dirty="0" smtClean="0">
              <a:solidFill>
                <a:srgbClr val="09405E"/>
              </a:solidFill>
              <a:latin typeface="Microsoft YaHei" charset="-122"/>
              <a:ea typeface="Microsoft YaHei" charset="-122"/>
              <a:cs typeface="Microsoft YaHei" charset="-122"/>
            </a:endParaRPr>
          </a:p>
          <a:p>
            <a:pPr>
              <a:buClr>
                <a:schemeClr val="bg1">
                  <a:lumMod val="50000"/>
                </a:schemeClr>
              </a:buClr>
              <a:buFont typeface="Arial" pitchFamily="34" charset="0"/>
              <a:buChar char="•"/>
            </a:pPr>
            <a:r>
              <a:rPr kumimoji="1" lang="zh-CN" altLang="en-US" dirty="0">
                <a:solidFill>
                  <a:srgbClr val="09405E"/>
                </a:solidFill>
                <a:latin typeface="Microsoft YaHei" charset="-122"/>
                <a:ea typeface="Microsoft YaHei" charset="-122"/>
                <a:cs typeface="Microsoft YaHei" charset="-122"/>
              </a:rPr>
              <a:t> </a:t>
            </a:r>
            <a:r>
              <a:rPr kumimoji="1" lang="zh-CN" altLang="en-US" dirty="0" smtClean="0">
                <a:solidFill>
                  <a:srgbClr val="09405E"/>
                </a:solidFill>
                <a:latin typeface="Microsoft YaHei" charset="-122"/>
                <a:ea typeface="Microsoft YaHei" charset="-122"/>
                <a:cs typeface="Microsoft YaHei" charset="-122"/>
              </a:rPr>
              <a:t>  默认</a:t>
            </a:r>
            <a:r>
              <a:rPr kumimoji="1" lang="zh-CN" altLang="en-US" dirty="0">
                <a:solidFill>
                  <a:srgbClr val="09405E"/>
                </a:solidFill>
                <a:latin typeface="Microsoft YaHei" charset="-122"/>
                <a:ea typeface="Microsoft YaHei" charset="-122"/>
                <a:cs typeface="Microsoft YaHei" charset="-122"/>
              </a:rPr>
              <a:t>的</a:t>
            </a:r>
            <a:r>
              <a:rPr kumimoji="1" lang="en-US" altLang="zh-CN" dirty="0" err="1">
                <a:solidFill>
                  <a:srgbClr val="09405E"/>
                </a:solidFill>
                <a:latin typeface="Microsoft YaHei" charset="-122"/>
                <a:ea typeface="Microsoft YaHei" charset="-122"/>
                <a:cs typeface="Microsoft YaHei" charset="-122"/>
              </a:rPr>
              <a:t>slover</a:t>
            </a:r>
            <a:r>
              <a:rPr kumimoji="1" lang="zh-CN" altLang="en-US" dirty="0">
                <a:solidFill>
                  <a:srgbClr val="09405E"/>
                </a:solidFill>
                <a:latin typeface="Microsoft YaHei" charset="-122"/>
                <a:ea typeface="Microsoft YaHei" charset="-122"/>
                <a:cs typeface="Microsoft YaHei" charset="-122"/>
              </a:rPr>
              <a:t>变成了</a:t>
            </a:r>
            <a:r>
              <a:rPr lang="pl-PL" altLang="zh-CN" dirty="0">
                <a:solidFill>
                  <a:srgbClr val="09405E"/>
                </a:solidFill>
                <a:latin typeface="Microsoft YaHei" charset="-122"/>
                <a:ea typeface="Microsoft YaHei" charset="-122"/>
                <a:cs typeface="Microsoft YaHei" charset="-122"/>
              </a:rPr>
              <a:t>’</a:t>
            </a:r>
            <a:r>
              <a:rPr lang="pl-PL" altLang="zh-CN" dirty="0" err="1">
                <a:solidFill>
                  <a:srgbClr val="09405E"/>
                </a:solidFill>
                <a:latin typeface="Microsoft YaHei" charset="-122"/>
                <a:ea typeface="Microsoft YaHei" charset="-122"/>
                <a:cs typeface="Microsoft YaHei" charset="-122"/>
              </a:rPr>
              <a:t>lbfgs</a:t>
            </a:r>
            <a:r>
              <a:rPr lang="pl-PL" altLang="zh-CN" dirty="0" smtClean="0">
                <a:solidFill>
                  <a:srgbClr val="09405E"/>
                </a:solidFill>
                <a:latin typeface="Microsoft YaHei" charset="-122"/>
                <a:ea typeface="Microsoft YaHei" charset="-122"/>
                <a:cs typeface="Microsoft YaHei" charset="-122"/>
              </a:rPr>
              <a:t>’</a:t>
            </a:r>
          </a:p>
          <a:p>
            <a:pPr>
              <a:buClr>
                <a:schemeClr val="bg1">
                  <a:lumMod val="50000"/>
                </a:schemeClr>
              </a:buClr>
              <a:buFont typeface="Arial" pitchFamily="34" charset="0"/>
              <a:buChar char="•"/>
            </a:pPr>
            <a:r>
              <a:rPr lang="zh-CN" altLang="en-US" dirty="0">
                <a:solidFill>
                  <a:srgbClr val="09405E"/>
                </a:solidFill>
                <a:latin typeface="Microsoft YaHei" charset="-122"/>
                <a:ea typeface="Microsoft YaHei" charset="-122"/>
                <a:cs typeface="Microsoft YaHei" charset="-122"/>
              </a:rPr>
              <a:t> </a:t>
            </a:r>
            <a:r>
              <a:rPr lang="zh-CN" altLang="en-US" dirty="0" smtClean="0">
                <a:solidFill>
                  <a:srgbClr val="09405E"/>
                </a:solidFill>
                <a:latin typeface="Microsoft YaHei" charset="-122"/>
                <a:ea typeface="Microsoft YaHei" charset="-122"/>
                <a:cs typeface="Microsoft YaHei" charset="-122"/>
              </a:rPr>
              <a:t>  对多类分类问题，采用的是</a:t>
            </a:r>
            <a:r>
              <a:rPr lang="en-US" altLang="zh-CN" dirty="0" smtClean="0">
                <a:solidFill>
                  <a:srgbClr val="09405E"/>
                </a:solidFill>
                <a:latin typeface="Microsoft YaHei" charset="-122"/>
                <a:ea typeface="Microsoft YaHei" charset="-122"/>
                <a:cs typeface="Microsoft YaHei" charset="-122"/>
              </a:rPr>
              <a:t>’</a:t>
            </a:r>
            <a:r>
              <a:rPr lang="en-US" altLang="zh-CN" dirty="0" err="1" smtClean="0">
                <a:solidFill>
                  <a:srgbClr val="09405E"/>
                </a:solidFill>
                <a:latin typeface="Microsoft YaHei" charset="-122"/>
                <a:ea typeface="Microsoft YaHei" charset="-122"/>
                <a:cs typeface="Microsoft YaHei" charset="-122"/>
              </a:rPr>
              <a:t>ovr</a:t>
            </a:r>
            <a:r>
              <a:rPr lang="en-US" altLang="zh-CN" dirty="0" smtClean="0">
                <a:solidFill>
                  <a:srgbClr val="09405E"/>
                </a:solidFill>
                <a:latin typeface="Microsoft YaHei" charset="-122"/>
                <a:ea typeface="Microsoft YaHei" charset="-122"/>
                <a:cs typeface="Microsoft YaHei" charset="-122"/>
              </a:rPr>
              <a:t>’</a:t>
            </a:r>
            <a:r>
              <a:rPr lang="zh-CN" altLang="en-US" dirty="0" smtClean="0">
                <a:solidFill>
                  <a:srgbClr val="09405E"/>
                </a:solidFill>
                <a:latin typeface="Microsoft YaHei" charset="-122"/>
                <a:ea typeface="Microsoft YaHei" charset="-122"/>
                <a:cs typeface="Microsoft YaHei" charset="-122"/>
              </a:rPr>
              <a:t>的方式，用交叉验证得到每个类的最佳正则参数。</a:t>
            </a:r>
            <a:endParaRPr lang="en-US" altLang="zh-CN"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863181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347012" y="995363"/>
                <a:ext cx="11733213" cy="5237271"/>
              </a:xfrm>
            </p:spPr>
            <p:txBody>
              <a:bodyPr/>
              <a:lstStyle/>
              <a:p>
                <a:pPr>
                  <a:lnSpc>
                    <a:spcPct val="100000"/>
                  </a:lnSpc>
                </a:pPr>
                <a:r>
                  <a:rPr lang="zh-CN" altLang="en-US" sz="2400" dirty="0" smtClean="0">
                    <a:solidFill>
                      <a:srgbClr val="09405E"/>
                    </a:solidFill>
                  </a:rPr>
                  <a:t>类似</a:t>
                </a:r>
                <a:r>
                  <a:rPr lang="en-US" altLang="zh-CN" sz="2400" dirty="0" err="1">
                    <a:solidFill>
                      <a:srgbClr val="09405E"/>
                    </a:solidFill>
                  </a:rPr>
                  <a:t>SGDRegressor</a:t>
                </a:r>
                <a:r>
                  <a:rPr lang="zh-CN" altLang="en-US" sz="2400" dirty="0">
                    <a:solidFill>
                      <a:srgbClr val="09405E"/>
                    </a:solidFill>
                  </a:rPr>
                  <a:t>，</a:t>
                </a:r>
                <a:r>
                  <a:rPr lang="en-US" altLang="zh-CN" sz="2400" dirty="0" err="1">
                    <a:solidFill>
                      <a:srgbClr val="09405E"/>
                    </a:solidFill>
                  </a:rPr>
                  <a:t>Scikit</a:t>
                </a:r>
                <a:r>
                  <a:rPr lang="en-US" altLang="zh-CN" sz="2400" dirty="0">
                    <a:solidFill>
                      <a:srgbClr val="09405E"/>
                    </a:solidFill>
                  </a:rPr>
                  <a:t>-Learn</a:t>
                </a:r>
                <a:r>
                  <a:rPr lang="zh-CN" altLang="en-US" sz="2400" dirty="0">
                    <a:solidFill>
                      <a:srgbClr val="09405E"/>
                    </a:solidFill>
                  </a:rPr>
                  <a:t>中的实现了随机梯度下降分类：</a:t>
                </a:r>
                <a:r>
                  <a:rPr lang="en-US" altLang="zh-CN" sz="2400" dirty="0" err="1" smtClean="0">
                    <a:solidFill>
                      <a:srgbClr val="09405E"/>
                    </a:solidFill>
                  </a:rPr>
                  <a:t>SGDClassifier</a:t>
                </a:r>
                <a:r>
                  <a:rPr lang="zh-CN" altLang="en-US" sz="2400" dirty="0" smtClean="0">
                    <a:solidFill>
                      <a:srgbClr val="09405E"/>
                    </a:solidFill>
                  </a:rPr>
                  <a:t>。</a:t>
                </a:r>
                <a:endParaRPr lang="en-US" altLang="zh-CN" sz="2400" dirty="0" smtClean="0">
                  <a:solidFill>
                    <a:srgbClr val="09405E"/>
                  </a:solidFill>
                </a:endParaRPr>
              </a:p>
              <a:p>
                <a:pPr>
                  <a:lnSpc>
                    <a:spcPct val="100000"/>
                  </a:lnSpc>
                </a:pPr>
                <a:r>
                  <a:rPr lang="en-US" altLang="zh-CN" sz="2400" dirty="0">
                    <a:solidFill>
                      <a:srgbClr val="09405E"/>
                    </a:solidFill>
                  </a:rPr>
                  <a:t>SGDClassifier</a:t>
                </a:r>
                <a:r>
                  <a:rPr lang="zh-CN" altLang="en-US" sz="2400" dirty="0">
                    <a:solidFill>
                      <a:srgbClr val="09405E"/>
                    </a:solidFill>
                  </a:rPr>
                  <a:t>对于</a:t>
                </a:r>
                <a:r>
                  <a:rPr lang="zh-CN" altLang="en-US" sz="2400" dirty="0">
                    <a:solidFill>
                      <a:srgbClr val="09405E"/>
                    </a:solidFill>
                  </a:rPr>
                  <a:t>大数据量训练集</a:t>
                </a:r>
                <a:r>
                  <a:rPr lang="zh-CN" altLang="en-US" sz="2400" dirty="0">
                    <a:solidFill>
                      <a:srgbClr val="09405E"/>
                    </a:solidFill>
                  </a:rPr>
                  <a:t>（样本数</a:t>
                </a:r>
                <a14:m>
                  <m:oMath xmlns:m="http://schemas.openxmlformats.org/officeDocument/2006/math">
                    <m:r>
                      <a:rPr lang="en-US" altLang="zh-CN" sz="2400" i="1">
                        <a:solidFill>
                          <a:srgbClr val="09405E"/>
                        </a:solidFill>
                        <a:latin typeface="Cambria Math" charset="0"/>
                      </a:rPr>
                      <m:t>𝑁</m:t>
                    </m:r>
                    <m:r>
                      <a:rPr lang="en-US" altLang="zh-CN" sz="2400" i="1">
                        <a:solidFill>
                          <a:srgbClr val="09405E"/>
                        </a:solidFill>
                        <a:latin typeface="Cambria Math" charset="0"/>
                      </a:rPr>
                      <m:t>&gt;</m:t>
                    </m:r>
                    <m:sSup>
                      <m:sSupPr>
                        <m:ctrlPr>
                          <a:rPr lang="en-US" altLang="zh-CN" sz="2400" i="1">
                            <a:solidFill>
                              <a:srgbClr val="09405E"/>
                            </a:solidFill>
                            <a:latin typeface="Cambria Math" charset="0"/>
                          </a:rPr>
                        </m:ctrlPr>
                      </m:sSupPr>
                      <m:e>
                        <m:r>
                          <a:rPr lang="en-US" altLang="zh-CN" sz="2400" i="1">
                            <a:solidFill>
                              <a:srgbClr val="09405E"/>
                            </a:solidFill>
                            <a:latin typeface="Cambria Math" charset="0"/>
                          </a:rPr>
                          <m:t>10</m:t>
                        </m:r>
                      </m:e>
                      <m:sup>
                        <m:r>
                          <a:rPr lang="en-US" altLang="zh-CN" sz="2400" i="1">
                            <a:solidFill>
                              <a:srgbClr val="09405E"/>
                            </a:solidFill>
                            <a:latin typeface="Cambria Math" charset="0"/>
                          </a:rPr>
                          <m:t>5</m:t>
                        </m:r>
                      </m:sup>
                    </m:sSup>
                  </m:oMath>
                </a14:m>
                <a:r>
                  <a:rPr lang="zh-CN" altLang="en-US" sz="2400" dirty="0">
                    <a:solidFill>
                      <a:srgbClr val="09405E"/>
                    </a:solidFill>
                  </a:rPr>
                  <a:t>，特征数目</a:t>
                </a:r>
                <a14:m>
                  <m:oMath xmlns:m="http://schemas.openxmlformats.org/officeDocument/2006/math">
                    <m:r>
                      <a:rPr lang="en-US" altLang="zh-CN" sz="2400" i="1">
                        <a:solidFill>
                          <a:srgbClr val="09405E"/>
                        </a:solidFill>
                        <a:latin typeface="Cambria Math" charset="0"/>
                      </a:rPr>
                      <m:t>𝑁</m:t>
                    </m:r>
                    <m:r>
                      <a:rPr lang="en-US" altLang="zh-CN" sz="2400" i="1">
                        <a:solidFill>
                          <a:srgbClr val="09405E"/>
                        </a:solidFill>
                        <a:latin typeface="Cambria Math" charset="0"/>
                      </a:rPr>
                      <m:t>&gt;</m:t>
                    </m:r>
                    <m:sSup>
                      <m:sSupPr>
                        <m:ctrlPr>
                          <a:rPr lang="en-US" altLang="zh-CN" sz="2400" i="1">
                            <a:solidFill>
                              <a:srgbClr val="09405E"/>
                            </a:solidFill>
                            <a:latin typeface="Cambria Math" charset="0"/>
                          </a:rPr>
                        </m:ctrlPr>
                      </m:sSupPr>
                      <m:e>
                        <m:r>
                          <a:rPr lang="en-US" altLang="zh-CN" sz="2400" i="1">
                            <a:solidFill>
                              <a:srgbClr val="09405E"/>
                            </a:solidFill>
                            <a:latin typeface="Cambria Math" charset="0"/>
                          </a:rPr>
                          <m:t>10</m:t>
                        </m:r>
                      </m:e>
                      <m:sup>
                        <m:r>
                          <a:rPr lang="en-US" altLang="zh-CN" sz="2400" i="1">
                            <a:solidFill>
                              <a:srgbClr val="09405E"/>
                            </a:solidFill>
                            <a:latin typeface="Cambria Math" charset="0"/>
                          </a:rPr>
                          <m:t>5</m:t>
                        </m:r>
                      </m:sup>
                    </m:sSup>
                  </m:oMath>
                </a14:m>
                <a:r>
                  <a:rPr lang="zh-CN" altLang="en-US" sz="2400" dirty="0">
                    <a:solidFill>
                      <a:srgbClr val="09405E"/>
                    </a:solidFill>
                  </a:rPr>
                  <a:t>）问题</a:t>
                </a:r>
                <a:r>
                  <a:rPr lang="zh-CN" altLang="en-US" sz="2400" dirty="0" smtClean="0">
                    <a:solidFill>
                      <a:srgbClr val="09405E"/>
                    </a:solidFill>
                  </a:rPr>
                  <a:t>合适。</a:t>
                </a:r>
                <a:endParaRPr lang="en-US" altLang="zh-CN" sz="2400" dirty="0" smtClean="0">
                  <a:solidFill>
                    <a:srgbClr val="09405E"/>
                  </a:solidFill>
                </a:endParaRPr>
              </a:p>
              <a:p>
                <a:pPr>
                  <a:lnSpc>
                    <a:spcPct val="100000"/>
                  </a:lnSpc>
                </a:pPr>
                <a:endParaRPr kumimoji="1" lang="en-US" altLang="zh-CN" sz="2400" dirty="0" smtClean="0">
                  <a:solidFill>
                    <a:srgbClr val="09405E"/>
                  </a:solidFill>
                </a:endParaRPr>
              </a:p>
              <a:p>
                <a:pPr>
                  <a:lnSpc>
                    <a:spcPct val="100000"/>
                  </a:lnSpc>
                </a:pPr>
                <a:endParaRPr kumimoji="1" lang="en-US" altLang="zh-CN" sz="2400" dirty="0">
                  <a:solidFill>
                    <a:srgbClr val="09405E"/>
                  </a:solidFill>
                </a:endParaRPr>
              </a:p>
              <a:p>
                <a:pPr>
                  <a:lnSpc>
                    <a:spcPct val="100000"/>
                  </a:lnSpc>
                </a:pPr>
                <a:endParaRPr kumimoji="1" lang="en-US" altLang="zh-CN" sz="2400" dirty="0" smtClean="0">
                  <a:solidFill>
                    <a:srgbClr val="09405E"/>
                  </a:solidFill>
                </a:endParaRPr>
              </a:p>
              <a:p>
                <a:pPr>
                  <a:lnSpc>
                    <a:spcPct val="100000"/>
                  </a:lnSpc>
                </a:pPr>
                <a:endParaRPr kumimoji="1" lang="en-US" altLang="zh-CN" sz="2400" dirty="0" smtClean="0">
                  <a:solidFill>
                    <a:srgbClr val="09405E"/>
                  </a:solidFill>
                </a:endParaRPr>
              </a:p>
              <a:p>
                <a:pPr>
                  <a:lnSpc>
                    <a:spcPct val="100000"/>
                  </a:lnSpc>
                </a:pPr>
                <a:endParaRPr kumimoji="1" lang="en-US" altLang="zh-CN" sz="2400" dirty="0">
                  <a:solidFill>
                    <a:srgbClr val="09405E"/>
                  </a:solidFill>
                </a:endParaRPr>
              </a:p>
              <a:p>
                <a:pPr>
                  <a:lnSpc>
                    <a:spcPct val="100000"/>
                  </a:lnSpc>
                </a:pPr>
                <a:r>
                  <a:rPr lang="zh-CN" altLang="en-US" sz="2400" dirty="0">
                    <a:solidFill>
                      <a:srgbClr val="09405E"/>
                    </a:solidFill>
                  </a:rPr>
                  <a:t>支持的损失函数</a:t>
                </a:r>
                <a:r>
                  <a:rPr lang="en-US" altLang="zh-CN" sz="2400" i="1" dirty="0">
                    <a:solidFill>
                      <a:srgbClr val="09405E"/>
                    </a:solidFill>
                    <a:latin typeface="Arial" charset="0"/>
                    <a:ea typeface="Arial" charset="0"/>
                    <a:cs typeface="Arial" charset="0"/>
                  </a:rPr>
                  <a:t>loss</a:t>
                </a:r>
                <a:r>
                  <a:rPr lang="zh-CN" altLang="en-US" sz="2400" dirty="0" smtClean="0">
                    <a:solidFill>
                      <a:srgbClr val="09405E"/>
                    </a:solidFill>
                  </a:rPr>
                  <a:t>包括</a:t>
                </a:r>
                <a:endParaRPr lang="en-US" altLang="zh-CN" sz="2400" dirty="0" smtClean="0">
                  <a:solidFill>
                    <a:srgbClr val="09405E"/>
                  </a:solidFill>
                </a:endParaRPr>
              </a:p>
              <a:p>
                <a:pPr lvl="1">
                  <a:lnSpc>
                    <a:spcPct val="100000"/>
                  </a:lnSpc>
                </a:pPr>
                <a:r>
                  <a:rPr kumimoji="1" lang="zh-CN" altLang="en-US" sz="2000" dirty="0" smtClean="0"/>
                  <a:t> </a:t>
                </a:r>
                <a:r>
                  <a:rPr lang="en-US" altLang="zh-CN" sz="2000" dirty="0" err="1" smtClean="0"/>
                  <a:t>hing</a:t>
                </a:r>
                <a:r>
                  <a:rPr lang="en-US" altLang="zh-CN" sz="2000" dirty="0" smtClean="0"/>
                  <a:t>’</a:t>
                </a:r>
                <a:r>
                  <a:rPr lang="zh-CN" altLang="en-US" sz="2000" dirty="0"/>
                  <a:t>：合页损失</a:t>
                </a:r>
                <a:r>
                  <a:rPr lang="en-US" altLang="zh-CN" sz="2000" dirty="0"/>
                  <a:t>(SVM</a:t>
                </a:r>
                <a:r>
                  <a:rPr lang="en-US" altLang="zh-CN" sz="2000" dirty="0" smtClean="0"/>
                  <a:t>)</a:t>
                </a:r>
              </a:p>
              <a:p>
                <a:pPr lvl="1">
                  <a:lnSpc>
                    <a:spcPct val="100000"/>
                  </a:lnSpc>
                </a:pPr>
                <a:r>
                  <a:rPr lang="en-US" altLang="zh-CN" sz="2000" dirty="0" err="1"/>
                  <a:t>l</a:t>
                </a:r>
                <a:r>
                  <a:rPr lang="en-US" altLang="zh-CN" sz="2000" dirty="0" err="1" smtClean="0"/>
                  <a:t>log</a:t>
                </a:r>
                <a:r>
                  <a:rPr lang="zh-CN" altLang="en-US" sz="2000" dirty="0" smtClean="0"/>
                  <a:t>：</a:t>
                </a:r>
                <a:r>
                  <a:rPr lang="zh-CN" altLang="en-US" sz="2000" dirty="0"/>
                  <a:t>负</a:t>
                </a:r>
                <a:r>
                  <a:rPr lang="en-US" altLang="zh-CN" sz="2000" dirty="0"/>
                  <a:t>log</a:t>
                </a:r>
                <a:r>
                  <a:rPr lang="zh-CN" altLang="en-US" sz="2000" dirty="0"/>
                  <a:t>似然损失（</a:t>
                </a:r>
                <a:r>
                  <a:rPr lang="en-US" altLang="zh-CN" sz="2000" dirty="0"/>
                  <a:t>Logistic</a:t>
                </a:r>
                <a:r>
                  <a:rPr lang="zh-CN" altLang="en-US" sz="2000" dirty="0"/>
                  <a:t>回归）</a:t>
                </a:r>
                <a:endParaRPr lang="en-US" altLang="zh-CN" sz="2000" dirty="0"/>
              </a:p>
              <a:p>
                <a:pPr lvl="1">
                  <a:lnSpc>
                    <a:spcPct val="100000"/>
                  </a:lnSpc>
                </a:pPr>
                <a:r>
                  <a:rPr lang="zh-CN" altLang="en-US" sz="2000" dirty="0" smtClean="0"/>
                  <a:t> </a:t>
                </a:r>
                <a:r>
                  <a:rPr lang="en-US" altLang="zh-CN" sz="2000" dirty="0" err="1" smtClean="0"/>
                  <a:t>modified_huber</a:t>
                </a:r>
                <a:r>
                  <a:rPr lang="zh-CN" altLang="en-US" sz="2000" dirty="0" smtClean="0"/>
                  <a:t>：</a:t>
                </a:r>
                <a:r>
                  <a:rPr lang="zh-CN" altLang="en-US" sz="2000" dirty="0"/>
                  <a:t>对噪声不</a:t>
                </a:r>
                <a:r>
                  <a:rPr lang="zh-CN" altLang="en-US" sz="2000" dirty="0" smtClean="0"/>
                  <a:t>损失</a:t>
                </a:r>
                <a:endParaRPr lang="en-US" altLang="zh-CN" sz="2000" dirty="0" smtClean="0"/>
              </a:p>
              <a:p>
                <a:pPr lvl="1">
                  <a:lnSpc>
                    <a:spcPct val="100000"/>
                  </a:lnSpc>
                </a:pPr>
                <a:r>
                  <a:rPr lang="zh-CN" altLang="en-US" sz="2000" dirty="0"/>
                  <a:t> </a:t>
                </a:r>
                <a:r>
                  <a:rPr lang="en-US" altLang="zh-CN" sz="2000" dirty="0" err="1" smtClean="0"/>
                  <a:t>squared_hinge</a:t>
                </a:r>
                <a:endParaRPr lang="en-US" altLang="zh-CN" sz="2000" dirty="0" smtClean="0"/>
              </a:p>
              <a:p>
                <a:pPr lvl="1">
                  <a:lnSpc>
                    <a:spcPct val="100000"/>
                  </a:lnSpc>
                </a:pPr>
                <a:r>
                  <a:rPr lang="en-US" altLang="zh-CN" sz="2000" dirty="0" smtClean="0"/>
                  <a:t>perceptron</a:t>
                </a:r>
              </a:p>
              <a:p>
                <a:pPr lvl="1">
                  <a:lnSpc>
                    <a:spcPct val="100000"/>
                  </a:lnSpc>
                </a:pPr>
                <a:r>
                  <a:rPr lang="zh-CN" altLang="en-US" sz="2000" dirty="0" smtClean="0"/>
                  <a:t>回归</a:t>
                </a:r>
                <a:r>
                  <a:rPr lang="zh-CN" altLang="en-US" sz="2000" dirty="0"/>
                  <a:t>中用到的</a:t>
                </a:r>
                <a:r>
                  <a:rPr lang="en-US" altLang="zh-CN" sz="2000" dirty="0"/>
                  <a:t>loss: </a:t>
                </a:r>
                <a:r>
                  <a:rPr lang="en-US" altLang="zh-CN" sz="2000" dirty="0" err="1" smtClean="0"/>
                  <a:t>squared_loss</a:t>
                </a:r>
                <a:r>
                  <a:rPr lang="en-US" altLang="zh-CN" sz="2000" dirty="0" smtClean="0"/>
                  <a:t>, </a:t>
                </a:r>
                <a:r>
                  <a:rPr lang="en-US" altLang="zh-CN" sz="2000" dirty="0" err="1" smtClean="0"/>
                  <a:t>huber</a:t>
                </a:r>
                <a:r>
                  <a:rPr lang="en-US" altLang="zh-CN" sz="2000" dirty="0" smtClean="0"/>
                  <a:t>, </a:t>
                </a:r>
                <a:r>
                  <a:rPr lang="en-US" altLang="zh-CN" sz="2000" dirty="0" err="1" smtClean="0"/>
                  <a:t>epsilon_insensitive</a:t>
                </a:r>
                <a:r>
                  <a:rPr lang="en-US" altLang="zh-CN" sz="2000" dirty="0" smtClean="0"/>
                  <a:t>, </a:t>
                </a:r>
                <a:r>
                  <a:rPr lang="en-US" altLang="zh-CN" sz="2000" dirty="0"/>
                  <a:t>or </a:t>
                </a:r>
                <a:r>
                  <a:rPr lang="en-US" altLang="zh-CN" sz="2000" dirty="0" err="1" smtClean="0"/>
                  <a:t>squared_epsilon_insensitive</a:t>
                </a:r>
                <a:endParaRPr kumimoji="1" lang="zh-CN" altLang="en-US" sz="2000"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347012" y="995363"/>
                <a:ext cx="11733213" cy="5237271"/>
              </a:xfrm>
              <a:blipFill rotWithShape="0">
                <a:blip r:embed="rId2"/>
                <a:stretch>
                  <a:fillRect l="-727" t="-931" r="-3377" b="-197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err="1"/>
              <a:t>SGDClassifier</a:t>
            </a:r>
            <a:endParaRPr kumimoji="1" lang="zh-CN" altLang="en-US" dirty="0"/>
          </a:p>
        </p:txBody>
      </p:sp>
      <p:sp>
        <p:nvSpPr>
          <p:cNvPr id="4" name="矩形 3"/>
          <p:cNvSpPr/>
          <p:nvPr/>
        </p:nvSpPr>
        <p:spPr>
          <a:xfrm>
            <a:off x="347012" y="2084209"/>
            <a:ext cx="10934987" cy="1200329"/>
          </a:xfrm>
          <a:prstGeom prst="rect">
            <a:avLst/>
          </a:prstGeom>
        </p:spPr>
        <p:txBody>
          <a:bodyPr wrap="square">
            <a:spAutoFit/>
          </a:bodyPr>
          <a:lstStyle/>
          <a:p>
            <a:r>
              <a:rPr lang="en-US" altLang="zh-CN" i="1" dirty="0">
                <a:solidFill>
                  <a:srgbClr val="09405E"/>
                </a:solidFill>
                <a:latin typeface="Arial" charset="0"/>
                <a:ea typeface="Arial" charset="0"/>
                <a:cs typeface="Arial" charset="0"/>
              </a:rPr>
              <a:t>class </a:t>
            </a:r>
            <a:r>
              <a:rPr lang="en-US" altLang="zh-CN" dirty="0" err="1">
                <a:solidFill>
                  <a:srgbClr val="09405E"/>
                </a:solidFill>
                <a:latin typeface="Arial" charset="0"/>
                <a:ea typeface="Arial" charset="0"/>
                <a:cs typeface="Arial" charset="0"/>
              </a:rPr>
              <a:t>sklearn.linear_model.SGDClassifier</a:t>
            </a:r>
            <a:r>
              <a:rPr lang="en-US" altLang="zh-CN" dirty="0">
                <a:solidFill>
                  <a:srgbClr val="09405E"/>
                </a:solidFill>
                <a:latin typeface="Arial" charset="0"/>
                <a:ea typeface="Arial" charset="0"/>
                <a:cs typeface="Arial" charset="0"/>
              </a:rPr>
              <a:t>(</a:t>
            </a:r>
            <a:r>
              <a:rPr lang="en-US" altLang="zh-CN" i="1" dirty="0">
                <a:solidFill>
                  <a:srgbClr val="09405E"/>
                </a:solidFill>
                <a:latin typeface="Arial" charset="0"/>
                <a:ea typeface="Arial" charset="0"/>
                <a:cs typeface="Arial" charset="0"/>
              </a:rPr>
              <a:t>loss=’hinge’</a:t>
            </a:r>
            <a:r>
              <a:rPr lang="en-US" altLang="zh-CN" dirty="0">
                <a:solidFill>
                  <a:srgbClr val="09405E"/>
                </a:solidFill>
                <a:latin typeface="Arial" charset="0"/>
                <a:ea typeface="Arial" charset="0"/>
                <a:cs typeface="Arial" charset="0"/>
              </a:rPr>
              <a:t>, </a:t>
            </a:r>
            <a:r>
              <a:rPr lang="en-US" altLang="zh-CN" i="1" dirty="0">
                <a:solidFill>
                  <a:srgbClr val="09405E"/>
                </a:solidFill>
                <a:latin typeface="Arial" charset="0"/>
                <a:ea typeface="Arial" charset="0"/>
                <a:cs typeface="Arial" charset="0"/>
              </a:rPr>
              <a:t>penalty=’l2’</a:t>
            </a:r>
            <a:r>
              <a:rPr lang="en-US" altLang="zh-CN" dirty="0">
                <a:solidFill>
                  <a:srgbClr val="09405E"/>
                </a:solidFill>
                <a:latin typeface="Arial" charset="0"/>
                <a:ea typeface="Arial" charset="0"/>
                <a:cs typeface="Arial" charset="0"/>
              </a:rPr>
              <a:t>, </a:t>
            </a:r>
            <a:r>
              <a:rPr lang="en-US" altLang="zh-CN" i="1" dirty="0">
                <a:solidFill>
                  <a:srgbClr val="09405E"/>
                </a:solidFill>
                <a:latin typeface="Arial" charset="0"/>
                <a:ea typeface="Arial" charset="0"/>
                <a:cs typeface="Arial" charset="0"/>
              </a:rPr>
              <a:t>alpha=0.0001</a:t>
            </a:r>
            <a:r>
              <a:rPr lang="en-US" altLang="zh-CN" dirty="0">
                <a:solidFill>
                  <a:srgbClr val="09405E"/>
                </a:solidFill>
                <a:latin typeface="Arial" charset="0"/>
                <a:ea typeface="Arial" charset="0"/>
                <a:cs typeface="Arial" charset="0"/>
              </a:rPr>
              <a:t>, </a:t>
            </a:r>
            <a:r>
              <a:rPr lang="en-US" altLang="zh-CN" i="1" dirty="0">
                <a:solidFill>
                  <a:srgbClr val="09405E"/>
                </a:solidFill>
                <a:latin typeface="Arial" charset="0"/>
                <a:ea typeface="Arial" charset="0"/>
                <a:cs typeface="Arial" charset="0"/>
              </a:rPr>
              <a:t>l1_ratio=0.15</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fit_intercept</a:t>
            </a:r>
            <a:r>
              <a:rPr lang="en-US" altLang="zh-CN" i="1" dirty="0">
                <a:solidFill>
                  <a:srgbClr val="09405E"/>
                </a:solidFill>
                <a:latin typeface="Arial" charset="0"/>
                <a:ea typeface="Arial" charset="0"/>
                <a:cs typeface="Arial" charset="0"/>
              </a:rPr>
              <a:t>=True</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max_iter</a:t>
            </a:r>
            <a:r>
              <a:rPr lang="en-US" altLang="zh-CN" i="1" dirty="0">
                <a:solidFill>
                  <a:srgbClr val="09405E"/>
                </a:solidFill>
                <a:latin typeface="Arial" charset="0"/>
                <a:ea typeface="Arial" charset="0"/>
                <a:cs typeface="Arial" charset="0"/>
              </a:rPr>
              <a:t>=None</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tol</a:t>
            </a:r>
            <a:r>
              <a:rPr lang="en-US" altLang="zh-CN" i="1" dirty="0">
                <a:solidFill>
                  <a:srgbClr val="09405E"/>
                </a:solidFill>
                <a:latin typeface="Arial" charset="0"/>
                <a:ea typeface="Arial" charset="0"/>
                <a:cs typeface="Arial" charset="0"/>
              </a:rPr>
              <a:t>=None</a:t>
            </a:r>
            <a:r>
              <a:rPr lang="en-US" altLang="zh-CN" dirty="0">
                <a:solidFill>
                  <a:srgbClr val="09405E"/>
                </a:solidFill>
                <a:latin typeface="Arial" charset="0"/>
                <a:ea typeface="Arial" charset="0"/>
                <a:cs typeface="Arial" charset="0"/>
              </a:rPr>
              <a:t>, </a:t>
            </a:r>
            <a:r>
              <a:rPr lang="en-US" altLang="zh-CN" i="1" dirty="0">
                <a:solidFill>
                  <a:srgbClr val="09405E"/>
                </a:solidFill>
                <a:latin typeface="Arial" charset="0"/>
                <a:ea typeface="Arial" charset="0"/>
                <a:cs typeface="Arial" charset="0"/>
              </a:rPr>
              <a:t>shuffle=True</a:t>
            </a:r>
            <a:r>
              <a:rPr lang="en-US" altLang="zh-CN" dirty="0">
                <a:solidFill>
                  <a:srgbClr val="09405E"/>
                </a:solidFill>
                <a:latin typeface="Arial" charset="0"/>
                <a:ea typeface="Arial" charset="0"/>
                <a:cs typeface="Arial" charset="0"/>
              </a:rPr>
              <a:t>, </a:t>
            </a:r>
            <a:r>
              <a:rPr lang="en-US" altLang="zh-CN" i="1" dirty="0">
                <a:solidFill>
                  <a:srgbClr val="09405E"/>
                </a:solidFill>
                <a:latin typeface="Arial" charset="0"/>
                <a:ea typeface="Arial" charset="0"/>
                <a:cs typeface="Arial" charset="0"/>
              </a:rPr>
              <a:t>verbose=0</a:t>
            </a:r>
            <a:r>
              <a:rPr lang="en-US" altLang="zh-CN" dirty="0">
                <a:solidFill>
                  <a:srgbClr val="09405E"/>
                </a:solidFill>
                <a:latin typeface="Arial" charset="0"/>
                <a:ea typeface="Arial" charset="0"/>
                <a:cs typeface="Arial" charset="0"/>
              </a:rPr>
              <a:t>, </a:t>
            </a:r>
            <a:r>
              <a:rPr lang="en-US" altLang="zh-CN" i="1" dirty="0">
                <a:solidFill>
                  <a:srgbClr val="09405E"/>
                </a:solidFill>
                <a:latin typeface="Arial" charset="0"/>
                <a:ea typeface="Arial" charset="0"/>
                <a:cs typeface="Arial" charset="0"/>
              </a:rPr>
              <a:t>epsilon=0.1</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n_jobs</a:t>
            </a:r>
            <a:r>
              <a:rPr lang="en-US" altLang="zh-CN" i="1" dirty="0">
                <a:solidFill>
                  <a:srgbClr val="09405E"/>
                </a:solidFill>
                <a:latin typeface="Arial" charset="0"/>
                <a:ea typeface="Arial" charset="0"/>
                <a:cs typeface="Arial" charset="0"/>
              </a:rPr>
              <a:t>=1</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random_state</a:t>
            </a:r>
            <a:r>
              <a:rPr lang="en-US" altLang="zh-CN" i="1" dirty="0">
                <a:solidFill>
                  <a:srgbClr val="09405E"/>
                </a:solidFill>
                <a:latin typeface="Arial" charset="0"/>
                <a:ea typeface="Arial" charset="0"/>
                <a:cs typeface="Arial" charset="0"/>
              </a:rPr>
              <a:t>=None</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learning_rate</a:t>
            </a:r>
            <a:r>
              <a:rPr lang="en-US" altLang="zh-CN" i="1" dirty="0">
                <a:solidFill>
                  <a:srgbClr val="09405E"/>
                </a:solidFill>
                <a:latin typeface="Arial" charset="0"/>
                <a:ea typeface="Arial" charset="0"/>
                <a:cs typeface="Arial" charset="0"/>
              </a:rPr>
              <a:t>=’optimal’</a:t>
            </a:r>
            <a:r>
              <a:rPr lang="en-US" altLang="zh-CN" dirty="0">
                <a:solidFill>
                  <a:srgbClr val="09405E"/>
                </a:solidFill>
                <a:latin typeface="Arial" charset="0"/>
                <a:ea typeface="Arial" charset="0"/>
                <a:cs typeface="Arial" charset="0"/>
              </a:rPr>
              <a:t>, </a:t>
            </a:r>
            <a:r>
              <a:rPr lang="en-US" altLang="zh-CN" i="1" dirty="0">
                <a:solidFill>
                  <a:srgbClr val="09405E"/>
                </a:solidFill>
                <a:latin typeface="Arial" charset="0"/>
                <a:ea typeface="Arial" charset="0"/>
                <a:cs typeface="Arial" charset="0"/>
              </a:rPr>
              <a:t>eta0=0.0</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power_t</a:t>
            </a:r>
            <a:r>
              <a:rPr lang="en-US" altLang="zh-CN" i="1" dirty="0">
                <a:solidFill>
                  <a:srgbClr val="09405E"/>
                </a:solidFill>
                <a:latin typeface="Arial" charset="0"/>
                <a:ea typeface="Arial" charset="0"/>
                <a:cs typeface="Arial" charset="0"/>
              </a:rPr>
              <a:t>=0.5</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class_weight</a:t>
            </a:r>
            <a:r>
              <a:rPr lang="en-US" altLang="zh-CN" i="1" dirty="0">
                <a:solidFill>
                  <a:srgbClr val="09405E"/>
                </a:solidFill>
                <a:latin typeface="Arial" charset="0"/>
                <a:ea typeface="Arial" charset="0"/>
                <a:cs typeface="Arial" charset="0"/>
              </a:rPr>
              <a:t>=None</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warm_start</a:t>
            </a:r>
            <a:r>
              <a:rPr lang="en-US" altLang="zh-CN" i="1" dirty="0">
                <a:solidFill>
                  <a:srgbClr val="09405E"/>
                </a:solidFill>
                <a:latin typeface="Arial" charset="0"/>
                <a:ea typeface="Arial" charset="0"/>
                <a:cs typeface="Arial" charset="0"/>
              </a:rPr>
              <a:t>=False</a:t>
            </a:r>
            <a:r>
              <a:rPr lang="en-US" altLang="zh-CN" dirty="0">
                <a:solidFill>
                  <a:srgbClr val="09405E"/>
                </a:solidFill>
                <a:latin typeface="Arial" charset="0"/>
                <a:ea typeface="Arial" charset="0"/>
                <a:cs typeface="Arial" charset="0"/>
              </a:rPr>
              <a:t>, </a:t>
            </a:r>
            <a:r>
              <a:rPr lang="en-US" altLang="zh-CN" i="1" dirty="0">
                <a:solidFill>
                  <a:srgbClr val="09405E"/>
                </a:solidFill>
                <a:latin typeface="Arial" charset="0"/>
                <a:ea typeface="Arial" charset="0"/>
                <a:cs typeface="Arial" charset="0"/>
              </a:rPr>
              <a:t>average=False</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n_iter</a:t>
            </a:r>
            <a:r>
              <a:rPr lang="en-US" altLang="zh-CN" i="1" dirty="0">
                <a:solidFill>
                  <a:srgbClr val="09405E"/>
                </a:solidFill>
                <a:latin typeface="Arial" charset="0"/>
                <a:ea typeface="Arial" charset="0"/>
                <a:cs typeface="Arial" charset="0"/>
              </a:rPr>
              <a:t>=None</a:t>
            </a:r>
            <a:r>
              <a:rPr lang="en-US" altLang="zh-CN" dirty="0">
                <a:solidFill>
                  <a:srgbClr val="09405E"/>
                </a:solidFill>
                <a:latin typeface="Arial" charset="0"/>
                <a:ea typeface="Arial" charset="0"/>
                <a:cs typeface="Arial" charset="0"/>
              </a:rPr>
              <a:t>)</a:t>
            </a:r>
            <a:r>
              <a:rPr lang="en-US" altLang="zh-CN" dirty="0" smtClean="0">
                <a:solidFill>
                  <a:srgbClr val="09405E"/>
                </a:solidFill>
                <a:latin typeface="Arial" charset="0"/>
                <a:ea typeface="Arial" charset="0"/>
                <a:cs typeface="Arial" charset="0"/>
              </a:rPr>
              <a:t>)</a:t>
            </a:r>
            <a:endParaRPr lang="zh-CN" altLang="en-US" dirty="0">
              <a:solidFill>
                <a:srgbClr val="09405E"/>
              </a:solidFill>
              <a:latin typeface="Arial" charset="0"/>
              <a:ea typeface="Arial" charset="0"/>
              <a:cs typeface="Arial" charset="0"/>
            </a:endParaRPr>
          </a:p>
        </p:txBody>
      </p:sp>
      <p:sp>
        <p:nvSpPr>
          <p:cNvPr id="5" name="矩形 4"/>
          <p:cNvSpPr/>
          <p:nvPr/>
        </p:nvSpPr>
        <p:spPr>
          <a:xfrm>
            <a:off x="7447808" y="4158421"/>
            <a:ext cx="4286992" cy="1200329"/>
          </a:xfrm>
          <a:prstGeom prst="rect">
            <a:avLst/>
          </a:prstGeom>
          <a:ln w="12700">
            <a:solidFill>
              <a:srgbClr val="000099"/>
            </a:solidFill>
          </a:ln>
        </p:spPr>
        <p:txBody>
          <a:bodyPr wrap="square">
            <a:spAutoFit/>
          </a:bodyPr>
          <a:lstStyle/>
          <a:p>
            <a:r>
              <a:rPr lang="zh-CN" altLang="en-US" dirty="0">
                <a:solidFill>
                  <a:srgbClr val="09405E"/>
                </a:solidFill>
                <a:latin typeface="Microsoft YaHei" charset="-122"/>
                <a:ea typeface="Microsoft YaHei" charset="-122"/>
                <a:cs typeface="Microsoft YaHei" charset="-122"/>
              </a:rPr>
              <a:t>参数</a:t>
            </a:r>
            <a:r>
              <a:rPr lang="en-US" altLang="zh-CN" dirty="0" smtClean="0">
                <a:solidFill>
                  <a:srgbClr val="09405E"/>
                </a:solidFill>
                <a:latin typeface="Microsoft YaHei" charset="-122"/>
                <a:ea typeface="Microsoft YaHei" charset="-122"/>
                <a:cs typeface="Microsoft YaHei" charset="-122"/>
              </a:rPr>
              <a:t>epsilon</a:t>
            </a:r>
            <a:r>
              <a:rPr lang="zh-CN" altLang="en-US" dirty="0" smtClean="0">
                <a:solidFill>
                  <a:srgbClr val="09405E"/>
                </a:solidFill>
                <a:latin typeface="Microsoft YaHei" charset="-122"/>
                <a:ea typeface="Microsoft YaHei" charset="-122"/>
                <a:cs typeface="Microsoft YaHei" charset="-122"/>
              </a:rPr>
              <a:t>是某些损失函数（</a:t>
            </a:r>
            <a:r>
              <a:rPr lang="en-US" altLang="zh-CN" dirty="0">
                <a:solidFill>
                  <a:srgbClr val="09405E"/>
                </a:solidFill>
                <a:latin typeface="Microsoft YaHei" charset="-122"/>
                <a:ea typeface="Microsoft YaHei" charset="-122"/>
                <a:cs typeface="Microsoft YaHei" charset="-122"/>
              </a:rPr>
              <a:t> </a:t>
            </a:r>
            <a:r>
              <a:rPr lang="en-US" altLang="zh-CN" dirty="0" err="1" smtClean="0">
                <a:solidFill>
                  <a:srgbClr val="09405E"/>
                </a:solidFill>
                <a:latin typeface="Microsoft YaHei" charset="-122"/>
                <a:ea typeface="Microsoft YaHei" charset="-122"/>
                <a:cs typeface="Microsoft YaHei" charset="-122"/>
              </a:rPr>
              <a:t>huber</a:t>
            </a:r>
            <a:r>
              <a:rPr lang="zh-CN" altLang="en-US" dirty="0" smtClean="0">
                <a:solidFill>
                  <a:srgbClr val="09405E"/>
                </a:solidFill>
                <a:latin typeface="Microsoft YaHei" charset="-122"/>
                <a:ea typeface="Microsoft YaHei" charset="-122"/>
                <a:cs typeface="Microsoft YaHei" charset="-122"/>
              </a:rPr>
              <a:t>、</a:t>
            </a:r>
            <a:r>
              <a:rPr lang="en-US" altLang="zh-CN" dirty="0">
                <a:solidFill>
                  <a:srgbClr val="09405E"/>
                </a:solidFill>
                <a:latin typeface="Microsoft YaHei" charset="-122"/>
                <a:ea typeface="Microsoft YaHei" charset="-122"/>
                <a:cs typeface="Microsoft YaHei" charset="-122"/>
              </a:rPr>
              <a:t> </a:t>
            </a:r>
            <a:r>
              <a:rPr lang="en-US" altLang="zh-CN" dirty="0" err="1">
                <a:solidFill>
                  <a:srgbClr val="09405E"/>
                </a:solidFill>
                <a:latin typeface="Microsoft YaHei" charset="-122"/>
                <a:ea typeface="Microsoft YaHei" charset="-122"/>
                <a:cs typeface="Microsoft YaHei" charset="-122"/>
              </a:rPr>
              <a:t>epsilon_insensitive</a:t>
            </a:r>
            <a:r>
              <a:rPr lang="en-US" altLang="zh-CN" dirty="0">
                <a:solidFill>
                  <a:srgbClr val="09405E"/>
                </a:solidFill>
                <a:latin typeface="Microsoft YaHei" charset="-122"/>
                <a:ea typeface="Microsoft YaHei" charset="-122"/>
                <a:cs typeface="Microsoft YaHei" charset="-122"/>
              </a:rPr>
              <a:t> </a:t>
            </a:r>
            <a:r>
              <a:rPr lang="zh-CN" altLang="en-US" dirty="0" smtClean="0">
                <a:solidFill>
                  <a:srgbClr val="09405E"/>
                </a:solidFill>
                <a:latin typeface="Microsoft YaHei" charset="-122"/>
                <a:ea typeface="Microsoft YaHei" charset="-122"/>
                <a:cs typeface="Microsoft YaHei" charset="-122"/>
              </a:rPr>
              <a:t>、</a:t>
            </a:r>
            <a:r>
              <a:rPr lang="en-US" altLang="zh-CN" dirty="0">
                <a:solidFill>
                  <a:srgbClr val="09405E"/>
                </a:solidFill>
                <a:latin typeface="Microsoft YaHei" charset="-122"/>
                <a:ea typeface="Microsoft YaHei" charset="-122"/>
                <a:cs typeface="Microsoft YaHei" charset="-122"/>
              </a:rPr>
              <a:t> </a:t>
            </a:r>
            <a:r>
              <a:rPr lang="en-US" altLang="zh-CN" dirty="0" err="1">
                <a:solidFill>
                  <a:srgbClr val="09405E"/>
                </a:solidFill>
                <a:latin typeface="Microsoft YaHei" charset="-122"/>
                <a:ea typeface="Microsoft YaHei" charset="-122"/>
                <a:cs typeface="Microsoft YaHei" charset="-122"/>
              </a:rPr>
              <a:t>squared_epsilon_insensitive</a:t>
            </a:r>
            <a:r>
              <a:rPr lang="en-US" altLang="zh-CN" dirty="0">
                <a:solidFill>
                  <a:srgbClr val="09405E"/>
                </a:solidFill>
                <a:latin typeface="Microsoft YaHei" charset="-122"/>
                <a:ea typeface="Microsoft YaHei" charset="-122"/>
                <a:cs typeface="Microsoft YaHei" charset="-122"/>
              </a:rPr>
              <a:t> </a:t>
            </a:r>
            <a:r>
              <a:rPr lang="zh-CN" altLang="en-US" dirty="0" smtClean="0">
                <a:solidFill>
                  <a:srgbClr val="09405E"/>
                </a:solidFill>
                <a:latin typeface="Microsoft YaHei" charset="-122"/>
                <a:ea typeface="Microsoft YaHei" charset="-122"/>
                <a:cs typeface="Microsoft YaHei" charset="-122"/>
              </a:rPr>
              <a:t>）需要的额外参数。</a:t>
            </a:r>
            <a:endParaRPr lang="zh-CN" altLang="en-US"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33087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561763" cy="5237271"/>
              </a:xfrm>
            </p:spPr>
            <p:txBody>
              <a:bodyPr/>
              <a:lstStyle/>
              <a:p>
                <a:r>
                  <a:rPr kumimoji="1" lang="zh-CN" altLang="en-US" dirty="0" smtClean="0">
                    <a:solidFill>
                      <a:srgbClr val="002060"/>
                    </a:solidFill>
                  </a:rPr>
                  <a:t>决策函数</a:t>
                </a:r>
                <a14:m>
                  <m:oMath xmlns:m="http://schemas.openxmlformats.org/officeDocument/2006/math">
                    <m:sSup>
                      <m:sSupPr>
                        <m:ctrlPr>
                          <a:rPr kumimoji="1" lang="en-US" altLang="zh-CN" i="1">
                            <a:latin typeface="Cambria Math" charset="0"/>
                            <a:ea typeface="微软雅黑" pitchFamily="34" charset="-122"/>
                          </a:rPr>
                        </m:ctrlPr>
                      </m:sSupPr>
                      <m:e>
                        <m:r>
                          <a:rPr kumimoji="1" lang="en-US" altLang="zh-CN" b="0" i="1" smtClean="0">
                            <a:latin typeface="Cambria Math" charset="0"/>
                            <a:ea typeface="微软雅黑" pitchFamily="34" charset="-122"/>
                          </a:rPr>
                          <m:t>𝑓</m:t>
                        </m:r>
                        <m:d>
                          <m:dPr>
                            <m:ctrlPr>
                              <a:rPr kumimoji="1" lang="en-US" altLang="zh-CN" b="1" i="1" smtClean="0">
                                <a:latin typeface="Cambria Math" charset="0"/>
                                <a:ea typeface="微软雅黑" pitchFamily="34" charset="-122"/>
                              </a:rPr>
                            </m:ctrlPr>
                          </m:dPr>
                          <m:e>
                            <m:r>
                              <a:rPr kumimoji="1" lang="en-US" altLang="zh-CN" b="1" i="1">
                                <a:latin typeface="Cambria Math" charset="0"/>
                                <a:ea typeface="微软雅黑" pitchFamily="34" charset="-122"/>
                              </a:rPr>
                              <m:t>𝒙</m:t>
                            </m:r>
                          </m:e>
                        </m:d>
                        <m:r>
                          <a:rPr kumimoji="1" lang="en-US" altLang="zh-CN" b="1" i="1" smtClean="0">
                            <a:latin typeface="Cambria Math" charset="0"/>
                            <a:ea typeface="微软雅黑" pitchFamily="34" charset="-122"/>
                          </a:rPr>
                          <m:t>=</m:t>
                        </m:r>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oMath>
                </a14:m>
                <a:r>
                  <a:rPr kumimoji="1" lang="zh-CN" altLang="en-US" dirty="0">
                    <a:solidFill>
                      <a:srgbClr val="002060"/>
                    </a:solidFill>
                  </a:rPr>
                  <a:t>根据</a:t>
                </a:r>
                <a14:m>
                  <m:oMath xmlns:m="http://schemas.openxmlformats.org/officeDocument/2006/math">
                    <m:sSup>
                      <m:sSupPr>
                        <m:ctrlPr>
                          <a:rPr kumimoji="1" lang="en-US" altLang="zh-CN" i="1">
                            <a:latin typeface="Cambria Math"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oMath>
                </a14:m>
                <a:r>
                  <a:rPr lang="zh-CN" altLang="en-US" dirty="0">
                    <a:solidFill>
                      <a:srgbClr val="002060"/>
                    </a:solidFill>
                  </a:rPr>
                  <a:t>的符号将输入空间</a:t>
                </a:r>
                <a14:m>
                  <m:oMath xmlns:m="http://schemas.openxmlformats.org/officeDocument/2006/math">
                    <m:r>
                      <a:rPr kumimoji="1" lang="zh-CN" altLang="en-US" i="1">
                        <a:solidFill>
                          <a:srgbClr val="002060"/>
                        </a:solidFill>
                        <a:latin typeface="Cambria Math" charset="0"/>
                        <a:ea typeface="Cambria Math" charset="0"/>
                        <a:cs typeface="Cambria Math" charset="0"/>
                      </a:rPr>
                      <m:t>𝒳</m:t>
                    </m:r>
                  </m:oMath>
                </a14:m>
                <a:r>
                  <a:rPr lang="zh-CN" altLang="en-US" dirty="0">
                    <a:solidFill>
                      <a:srgbClr val="002060"/>
                    </a:solidFill>
                  </a:rPr>
                  <a:t>分出两个</a:t>
                </a:r>
                <a:r>
                  <a:rPr lang="zh-CN" altLang="en-US" dirty="0" smtClean="0">
                    <a:solidFill>
                      <a:srgbClr val="002060"/>
                    </a:solidFill>
                  </a:rPr>
                  <a:t>区域。</a:t>
                </a:r>
                <a:endParaRPr lang="en-US" altLang="zh-CN" dirty="0" smtClean="0">
                  <a:solidFill>
                    <a:srgbClr val="002060"/>
                  </a:solidFill>
                </a:endParaRPr>
              </a:p>
              <a:p>
                <a14:m>
                  <m:oMath xmlns:m="http://schemas.openxmlformats.org/officeDocument/2006/math">
                    <m:sSup>
                      <m:sSupPr>
                        <m:ctrlPr>
                          <a:rPr kumimoji="1" lang="en-US" altLang="zh-CN" i="1">
                            <a:latin typeface="Cambria Math"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oMath>
                </a14:m>
                <a:r>
                  <a:rPr lang="zh-CN" altLang="en-US" dirty="0">
                    <a:solidFill>
                      <a:srgbClr val="002060"/>
                    </a:solidFill>
                  </a:rPr>
                  <a:t>为输入</a:t>
                </a:r>
                <a14:m>
                  <m:oMath xmlns:m="http://schemas.openxmlformats.org/officeDocument/2006/math">
                    <m:r>
                      <a:rPr kumimoji="1" lang="en-US" altLang="zh-CN" b="1" i="1">
                        <a:solidFill>
                          <a:srgbClr val="002060"/>
                        </a:solidFill>
                        <a:latin typeface="Cambria Math" charset="0"/>
                      </a:rPr>
                      <m:t>𝒙</m:t>
                    </m:r>
                  </m:oMath>
                </a14:m>
                <a:r>
                  <a:rPr lang="zh-CN" altLang="en-US" dirty="0">
                    <a:solidFill>
                      <a:srgbClr val="002060"/>
                    </a:solidFill>
                  </a:rPr>
                  <a:t>的线性函数，所以</a:t>
                </a:r>
                <a:r>
                  <a:rPr kumimoji="1" lang="en-US" altLang="zh-CN" dirty="0">
                    <a:solidFill>
                      <a:srgbClr val="002060"/>
                    </a:solidFill>
                  </a:rPr>
                  <a:t>Logistic</a:t>
                </a:r>
                <a:r>
                  <a:rPr kumimoji="1" lang="zh-CN" altLang="en-US" dirty="0">
                    <a:solidFill>
                      <a:srgbClr val="002060"/>
                    </a:solidFill>
                  </a:rPr>
                  <a:t>回归模型</a:t>
                </a:r>
                <a:r>
                  <a:rPr lang="zh-CN" altLang="en-US" dirty="0">
                    <a:solidFill>
                      <a:srgbClr val="002060"/>
                    </a:solidFill>
                  </a:rPr>
                  <a:t>是一个线性分类</a:t>
                </a:r>
                <a:r>
                  <a:rPr lang="zh-CN" altLang="en-US" dirty="0" smtClean="0">
                    <a:solidFill>
                      <a:srgbClr val="002060"/>
                    </a:solidFill>
                  </a:rPr>
                  <a:t>模型。</a:t>
                </a:r>
                <a:endParaRPr lang="en-US" altLang="zh-CN" dirty="0" smtClean="0">
                  <a:solidFill>
                    <a:srgbClr val="002060"/>
                  </a:solidFill>
                </a:endParaRPr>
              </a:p>
              <a:p>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5237271"/>
              </a:xfrm>
              <a:blipFill rotWithShape="0">
                <a:blip r:embed="rId2"/>
                <a:stretch>
                  <a:fillRect l="-896" r="-63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smtClean="0"/>
              <a:t>决策边界</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2420888"/>
            <a:ext cx="5429250" cy="4019550"/>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1508994" y="3095953"/>
                <a:ext cx="1623778"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solidFill>
                                <a:srgbClr val="C00000"/>
                              </a:solidFill>
                              <a:latin typeface="Cambria Math" charset="0"/>
                              <a:ea typeface="微软雅黑" pitchFamily="34" charset="-122"/>
                            </a:rPr>
                          </m:ctrlPr>
                        </m:sSupPr>
                        <m:e>
                          <m:r>
                            <a:rPr kumimoji="1" lang="en-US" altLang="zh-CN" sz="2800" b="1" i="1">
                              <a:solidFill>
                                <a:srgbClr val="C00000"/>
                              </a:solidFill>
                              <a:latin typeface="Cambria Math" charset="0"/>
                              <a:ea typeface="微软雅黑" pitchFamily="34" charset="-122"/>
                            </a:rPr>
                            <m:t>𝒘</m:t>
                          </m:r>
                        </m:e>
                        <m:sup>
                          <m:r>
                            <m:rPr>
                              <m:sty m:val="p"/>
                            </m:rPr>
                            <a:rPr kumimoji="1" lang="en-US" altLang="zh-CN" sz="2800">
                              <a:solidFill>
                                <a:srgbClr val="C00000"/>
                              </a:solidFill>
                              <a:latin typeface="Cambria Math" charset="0"/>
                              <a:ea typeface="微软雅黑" pitchFamily="34" charset="-122"/>
                            </a:rPr>
                            <m:t>T</m:t>
                          </m:r>
                        </m:sup>
                      </m:sSup>
                      <m:r>
                        <a:rPr kumimoji="1" lang="en-US" altLang="zh-CN" sz="2800" b="1" i="1">
                          <a:solidFill>
                            <a:srgbClr val="C00000"/>
                          </a:solidFill>
                          <a:latin typeface="Cambria Math" charset="0"/>
                          <a:ea typeface="微软雅黑" pitchFamily="34" charset="-122"/>
                        </a:rPr>
                        <m:t>𝒙</m:t>
                      </m:r>
                      <m:r>
                        <a:rPr kumimoji="1" lang="en-US" altLang="zh-CN" sz="2800" b="1" i="0" smtClean="0">
                          <a:solidFill>
                            <a:srgbClr val="C00000"/>
                          </a:solidFill>
                          <a:latin typeface="Cambria Math" charset="0"/>
                          <a:ea typeface="Microsoft YaHei" charset="-122"/>
                          <a:cs typeface="Microsoft YaHei" charset="-122"/>
                        </a:rPr>
                        <m:t>=</m:t>
                      </m:r>
                      <m:r>
                        <a:rPr kumimoji="1" lang="en-US" altLang="zh-CN" sz="2800" b="1" i="0" smtClean="0">
                          <a:solidFill>
                            <a:srgbClr val="C00000"/>
                          </a:solidFill>
                          <a:latin typeface="Cambria Math" charset="0"/>
                          <a:ea typeface="Microsoft YaHei" charset="-122"/>
                          <a:cs typeface="Microsoft YaHei" charset="-122"/>
                        </a:rPr>
                        <m:t>𝟎</m:t>
                      </m:r>
                    </m:oMath>
                  </m:oMathPara>
                </a14:m>
                <a:endParaRPr lang="zh-CN" altLang="en-US" sz="2800" dirty="0">
                  <a:solidFill>
                    <a:srgbClr val="C00000"/>
                  </a:solidFill>
                </a:endParaRPr>
              </a:p>
            </p:txBody>
          </p:sp>
        </mc:Choice>
        <mc:Fallback>
          <p:sp>
            <p:nvSpPr>
              <p:cNvPr id="5" name="矩形 4"/>
              <p:cNvSpPr>
                <a:spLocks noRot="1" noChangeAspect="1" noMove="1" noResize="1" noEditPoints="1" noAdjustHandles="1" noChangeArrowheads="1" noChangeShapeType="1" noTextEdit="1"/>
              </p:cNvSpPr>
              <p:nvPr/>
            </p:nvSpPr>
            <p:spPr>
              <a:xfrm>
                <a:off x="1508994" y="3095953"/>
                <a:ext cx="1623778" cy="530915"/>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6" name="直线连接符 5"/>
          <p:cNvCxnSpPr/>
          <p:nvPr/>
        </p:nvCxnSpPr>
        <p:spPr>
          <a:xfrm>
            <a:off x="3035660" y="3357563"/>
            <a:ext cx="4716524" cy="2807741"/>
          </a:xfrm>
          <a:prstGeom prst="line">
            <a:avLst/>
          </a:prstGeom>
          <a:noFill/>
          <a:ln w="38100" cap="flat">
            <a:solidFill>
              <a:srgbClr val="C00000"/>
            </a:solidFill>
            <a:prstDash val="solid"/>
            <a:miter lim="8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55727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434340"/>
            <a:ext cx="5653805"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分类任务</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的损失函数</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回归的</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优化</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算法</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回归的多类分类任务</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分类任务中的样本不均衡</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问题</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分类模型的评价指标</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Logistic</a:t>
            </a:r>
            <a:r>
              <a:rPr kumimoji="1" lang="zh-CN" altLang="en-US" sz="2800" dirty="0">
                <a:solidFill>
                  <a:srgbClr val="09405E"/>
                </a:solidFill>
                <a:latin typeface="微软雅黑" panose="020B0503020204020204" pitchFamily="34" charset="-122"/>
                <a:ea typeface="微软雅黑" panose="020B0503020204020204" pitchFamily="34" charset="-122"/>
              </a:rPr>
              <a:t>回归案例分析</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81438766"/>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Otto</a:t>
            </a:r>
            <a:r>
              <a:rPr kumimoji="1" lang="zh-CN" altLang="en-US" dirty="0" smtClean="0"/>
              <a:t>商品分类</a:t>
            </a:r>
            <a:r>
              <a:rPr kumimoji="1" lang="en-US" altLang="zh-CN" dirty="0" smtClean="0"/>
              <a:t>——</a:t>
            </a:r>
            <a:r>
              <a:rPr kumimoji="1" lang="zh-CN" altLang="en-US" dirty="0"/>
              <a:t>数据分析</a:t>
            </a:r>
            <a:endParaRPr kumimoji="1" lang="zh-CN" altLang="en-US" dirty="0"/>
          </a:p>
        </p:txBody>
      </p:sp>
      <p:sp>
        <p:nvSpPr>
          <p:cNvPr id="3" name="内容占位符 2"/>
          <p:cNvSpPr>
            <a:spLocks noGrp="1"/>
          </p:cNvSpPr>
          <p:nvPr>
            <p:ph sz="quarter" idx="10"/>
          </p:nvPr>
        </p:nvSpPr>
        <p:spPr>
          <a:xfrm>
            <a:off x="630237" y="1147763"/>
            <a:ext cx="11256963" cy="5237271"/>
          </a:xfrm>
        </p:spPr>
        <p:txBody>
          <a:bodyPr/>
          <a:lstStyle/>
          <a:p>
            <a:pPr>
              <a:lnSpc>
                <a:spcPct val="100000"/>
              </a:lnSpc>
            </a:pPr>
            <a:r>
              <a:rPr kumimoji="1" lang="en-US" altLang="zh-CN" dirty="0" smtClean="0"/>
              <a:t> </a:t>
            </a:r>
            <a:r>
              <a:rPr kumimoji="1" lang="zh-CN" altLang="en-US" dirty="0" smtClean="0"/>
              <a:t>训练集 </a:t>
            </a:r>
            <a:r>
              <a:rPr kumimoji="1" lang="en-US" altLang="zh-CN" dirty="0" smtClean="0"/>
              <a:t>61</a:t>
            </a:r>
            <a:r>
              <a:rPr kumimoji="1" lang="en-US" altLang="zh-CN" dirty="0" smtClean="0"/>
              <a:t>,878</a:t>
            </a:r>
            <a:r>
              <a:rPr kumimoji="1" lang="zh-CN" altLang="en-US" dirty="0" smtClean="0"/>
              <a:t>个</a:t>
            </a:r>
            <a:r>
              <a:rPr kumimoji="1" lang="zh-CN" altLang="en-US" dirty="0" smtClean="0"/>
              <a:t>样本</a:t>
            </a:r>
            <a:r>
              <a:rPr kumimoji="1" lang="zh-CN" altLang="en-US" dirty="0" smtClean="0"/>
              <a:t>，测试集</a:t>
            </a:r>
            <a:r>
              <a:rPr kumimoji="1" lang="en-US" altLang="zh-CN" dirty="0" smtClean="0"/>
              <a:t>144,368</a:t>
            </a:r>
            <a:r>
              <a:rPr kumimoji="1" lang="zh-CN" altLang="en-US" dirty="0" smtClean="0"/>
              <a:t>个样本</a:t>
            </a:r>
            <a:endParaRPr kumimoji="1" lang="en-US" altLang="zh-CN" dirty="0"/>
          </a:p>
          <a:p>
            <a:pPr lvl="1">
              <a:lnSpc>
                <a:spcPct val="100000"/>
              </a:lnSpc>
            </a:pPr>
            <a:r>
              <a:rPr kumimoji="1" lang="zh-CN" altLang="en-US" dirty="0" smtClean="0"/>
              <a:t> 每个</a:t>
            </a:r>
            <a:r>
              <a:rPr kumimoji="1" lang="zh-CN" altLang="en-US" dirty="0" smtClean="0"/>
              <a:t>样本</a:t>
            </a:r>
            <a:r>
              <a:rPr kumimoji="1" lang="zh-CN" altLang="en-US" dirty="0" smtClean="0"/>
              <a:t>有</a:t>
            </a:r>
            <a:r>
              <a:rPr kumimoji="1" lang="en-US" altLang="zh-CN" dirty="0" smtClean="0"/>
              <a:t>93</a:t>
            </a:r>
            <a:r>
              <a:rPr kumimoji="1" lang="zh-CN" altLang="en-US" dirty="0" smtClean="0"/>
              <a:t>个数值</a:t>
            </a:r>
            <a:r>
              <a:rPr kumimoji="1" lang="zh-CN" altLang="en-US" dirty="0"/>
              <a:t>型特征</a:t>
            </a:r>
            <a:r>
              <a:rPr kumimoji="1" lang="zh-CN" altLang="en-US" dirty="0" smtClean="0"/>
              <a:t>：</a:t>
            </a:r>
            <a:r>
              <a:rPr kumimoji="1" lang="en-US" altLang="zh-CN" dirty="0"/>
              <a:t> </a:t>
            </a:r>
            <a:r>
              <a:rPr kumimoji="1" lang="zh-CN" altLang="en-US" dirty="0" smtClean="0"/>
              <a:t>表示某种事件发生的次数</a:t>
            </a:r>
            <a:endParaRPr kumimoji="1" lang="en-US" altLang="zh-CN" dirty="0" smtClean="0"/>
          </a:p>
          <a:p>
            <a:pPr lvl="1">
              <a:lnSpc>
                <a:spcPct val="100000"/>
              </a:lnSpc>
            </a:pPr>
            <a:r>
              <a:rPr kumimoji="1" lang="zh-CN" altLang="en-US" dirty="0"/>
              <a:t> </a:t>
            </a:r>
            <a:r>
              <a:rPr kumimoji="1" lang="zh-CN" altLang="en-US" dirty="0" smtClean="0"/>
              <a:t>标签</a:t>
            </a:r>
            <a:r>
              <a:rPr kumimoji="1" lang="zh-CN" altLang="en-US" dirty="0" smtClean="0"/>
              <a:t>：</a:t>
            </a:r>
            <a:r>
              <a:rPr kumimoji="1" lang="en-US" altLang="zh-CN" dirty="0" smtClean="0"/>
              <a:t>9</a:t>
            </a:r>
            <a:r>
              <a:rPr kumimoji="1" lang="zh-CN" altLang="en-US" dirty="0" smtClean="0"/>
              <a:t>种商品类别</a:t>
            </a:r>
            <a:endParaRPr kumimoji="1" lang="en-US" altLang="zh-CN" dirty="0" smtClean="0"/>
          </a:p>
          <a:p>
            <a:pPr lvl="1">
              <a:lnSpc>
                <a:spcPct val="100000"/>
              </a:lnSpc>
            </a:pPr>
            <a:endParaRPr kumimoji="1"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63" y="2670284"/>
            <a:ext cx="5156200" cy="34290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670284"/>
            <a:ext cx="5156200" cy="3429000"/>
          </a:xfrm>
          <a:prstGeom prst="rect">
            <a:avLst/>
          </a:prstGeom>
        </p:spPr>
      </p:pic>
      <p:sp>
        <p:nvSpPr>
          <p:cNvPr id="6" name="文本框 5"/>
          <p:cNvSpPr txBox="1"/>
          <p:nvPr/>
        </p:nvSpPr>
        <p:spPr>
          <a:xfrm>
            <a:off x="1012285" y="6095823"/>
            <a:ext cx="4182555"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特征稀疏：大部分样本的特征值为</a:t>
            </a:r>
            <a:r>
              <a:rPr kumimoji="1" lang="en-US" altLang="zh-CN" sz="2000" dirty="0" smtClean="0">
                <a:solidFill>
                  <a:srgbClr val="09405E"/>
                </a:solidFill>
                <a:latin typeface="Microsoft YaHei" charset="-122"/>
                <a:ea typeface="Microsoft YaHei" charset="-122"/>
                <a:cs typeface="Microsoft YaHei" charset="-122"/>
              </a:rPr>
              <a:t>0</a:t>
            </a:r>
            <a:endParaRPr kumimoji="1" lang="zh-CN" altLang="en-US" sz="2000" dirty="0">
              <a:solidFill>
                <a:srgbClr val="09405E"/>
              </a:solidFill>
              <a:latin typeface="Microsoft YaHei" charset="-122"/>
              <a:ea typeface="Microsoft YaHei" charset="-122"/>
              <a:cs typeface="Microsoft YaHei" charset="-122"/>
            </a:endParaRPr>
          </a:p>
        </p:txBody>
      </p:sp>
      <p:sp>
        <p:nvSpPr>
          <p:cNvPr id="7" name="文本框 6"/>
          <p:cNvSpPr txBox="1"/>
          <p:nvPr/>
        </p:nvSpPr>
        <p:spPr>
          <a:xfrm>
            <a:off x="6612445" y="5902287"/>
            <a:ext cx="4639755" cy="707886"/>
          </a:xfrm>
          <a:prstGeom prst="rect">
            <a:avLst/>
          </a:prstGeom>
          <a:noFill/>
        </p:spPr>
        <p:txBody>
          <a:bodyPr wrap="square" rtlCol="0">
            <a:spAutoFit/>
          </a:bodyPr>
          <a:lstStyle/>
          <a:p>
            <a:r>
              <a:rPr kumimoji="1" lang="zh-CN" altLang="en-US" sz="2000" dirty="0" smtClean="0">
                <a:solidFill>
                  <a:srgbClr val="09405E"/>
                </a:solidFill>
                <a:latin typeface="Microsoft YaHei" charset="-122"/>
                <a:ea typeface="Microsoft YaHei" charset="-122"/>
                <a:cs typeface="Microsoft YaHei" charset="-122"/>
              </a:rPr>
              <a:t>不同类别的样本数目不等，但差异还好（不少于</a:t>
            </a:r>
            <a:r>
              <a:rPr kumimoji="1" lang="en-US" altLang="zh-CN" sz="2000" dirty="0" smtClean="0">
                <a:solidFill>
                  <a:srgbClr val="09405E"/>
                </a:solidFill>
                <a:latin typeface="Microsoft YaHei" charset="-122"/>
                <a:ea typeface="Microsoft YaHei" charset="-122"/>
                <a:cs typeface="Microsoft YaHei" charset="-122"/>
              </a:rPr>
              <a:t>0.1</a:t>
            </a:r>
            <a:r>
              <a:rPr kumimoji="1" lang="zh-CN" altLang="en-US" sz="2000" dirty="0" smtClean="0">
                <a:solidFill>
                  <a:srgbClr val="09405E"/>
                </a:solidFill>
                <a:latin typeface="Microsoft YaHei" charset="-122"/>
                <a:ea typeface="Microsoft YaHei" charset="-122"/>
                <a:cs typeface="Microsoft YaHei" charset="-122"/>
              </a:rPr>
              <a:t>倍）</a:t>
            </a:r>
            <a:endParaRPr kumimoji="1" lang="zh-CN" altLang="en-US" sz="20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698231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a:t>
            </a:r>
            <a:r>
              <a:rPr kumimoji="1" lang="zh-CN" altLang="en-US" dirty="0" smtClean="0"/>
              <a:t>分类</a:t>
            </a:r>
            <a:r>
              <a:rPr kumimoji="1" lang="en-US" altLang="zh-CN" dirty="0" smtClean="0"/>
              <a:t>——</a:t>
            </a:r>
            <a:r>
              <a:rPr kumimoji="1" lang="zh-CN" altLang="en-US" dirty="0"/>
              <a:t>特征工程</a:t>
            </a:r>
            <a:endParaRPr kumimoji="1" lang="zh-CN" altLang="en-US" dirty="0"/>
          </a:p>
        </p:txBody>
      </p:sp>
      <p:sp>
        <p:nvSpPr>
          <p:cNvPr id="3" name="内容占位符 2"/>
          <p:cNvSpPr>
            <a:spLocks noGrp="1"/>
          </p:cNvSpPr>
          <p:nvPr>
            <p:ph sz="quarter" idx="10"/>
          </p:nvPr>
        </p:nvSpPr>
        <p:spPr>
          <a:xfrm>
            <a:off x="630237" y="1147763"/>
            <a:ext cx="11256963" cy="5237271"/>
          </a:xfrm>
        </p:spPr>
        <p:txBody>
          <a:bodyPr/>
          <a:lstStyle/>
          <a:p>
            <a:pPr>
              <a:lnSpc>
                <a:spcPct val="100000"/>
              </a:lnSpc>
            </a:pPr>
            <a:r>
              <a:rPr kumimoji="1" lang="zh-CN" altLang="en-US" dirty="0" smtClean="0"/>
              <a:t>特征</a:t>
            </a:r>
            <a:r>
              <a:rPr kumimoji="1" lang="zh-CN" altLang="en-US" dirty="0" smtClean="0"/>
              <a:t>均为数值型</a:t>
            </a:r>
            <a:r>
              <a:rPr kumimoji="1" lang="zh-CN" altLang="en-US" dirty="0" smtClean="0"/>
              <a:t>特征</a:t>
            </a:r>
            <a:endParaRPr kumimoji="1" lang="en-US" altLang="zh-CN" dirty="0" smtClean="0"/>
          </a:p>
          <a:p>
            <a:pPr lvl="1">
              <a:lnSpc>
                <a:spcPct val="100000"/>
              </a:lnSpc>
            </a:pPr>
            <a:r>
              <a:rPr kumimoji="1" lang="zh-CN" altLang="en-US" dirty="0"/>
              <a:t> </a:t>
            </a:r>
            <a:r>
              <a:rPr kumimoji="1" lang="zh-CN" altLang="en-US" dirty="0" smtClean="0"/>
              <a:t>计数：可以考虑</a:t>
            </a:r>
            <a:r>
              <a:rPr kumimoji="1" lang="en-US" altLang="zh-CN" dirty="0" smtClean="0"/>
              <a:t>log</a:t>
            </a:r>
            <a:r>
              <a:rPr kumimoji="1" lang="zh-CN" altLang="en-US" dirty="0" smtClean="0"/>
              <a:t>变换</a:t>
            </a:r>
            <a:endParaRPr kumimoji="1" lang="en-US" altLang="zh-CN" dirty="0" smtClean="0"/>
          </a:p>
          <a:p>
            <a:pPr lvl="1">
              <a:lnSpc>
                <a:spcPct val="100000"/>
              </a:lnSpc>
            </a:pPr>
            <a:r>
              <a:rPr kumimoji="1" lang="zh-CN" altLang="en-US" dirty="0"/>
              <a:t> </a:t>
            </a:r>
            <a:r>
              <a:rPr kumimoji="1" lang="en-US" altLang="zh-CN" dirty="0" smtClean="0"/>
              <a:t>TF-IDF</a:t>
            </a:r>
            <a:r>
              <a:rPr kumimoji="1" lang="zh-CN" altLang="en-US" dirty="0" smtClean="0"/>
              <a:t>：事件计数可类比文档分类任务中的词频特征，可进一步</a:t>
            </a:r>
            <a:r>
              <a:rPr lang="zh-CN" altLang="zh-CN" dirty="0"/>
              <a:t>更有判别力的（</a:t>
            </a:r>
            <a:r>
              <a:rPr lang="en-US" altLang="zh-CN" dirty="0"/>
              <a:t>Term Frequency–Inverse Document Frequency</a:t>
            </a:r>
            <a:r>
              <a:rPr lang="zh-CN" altLang="zh-CN" dirty="0"/>
              <a:t>，</a:t>
            </a:r>
            <a:r>
              <a:rPr lang="en-US" altLang="zh-CN" dirty="0"/>
              <a:t>TF-IDF</a:t>
            </a:r>
            <a:r>
              <a:rPr lang="zh-CN" altLang="zh-CN" dirty="0"/>
              <a:t>）</a:t>
            </a:r>
            <a:r>
              <a:rPr lang="zh-CN" altLang="zh-CN" dirty="0"/>
              <a:t> </a:t>
            </a:r>
            <a:endParaRPr kumimoji="1" lang="en-US" altLang="zh-CN" dirty="0" smtClean="0"/>
          </a:p>
          <a:p>
            <a:pPr lvl="1">
              <a:lnSpc>
                <a:spcPct val="100000"/>
              </a:lnSpc>
            </a:pPr>
            <a:r>
              <a:rPr kumimoji="1" lang="zh-CN" altLang="en-US" dirty="0"/>
              <a:t> </a:t>
            </a:r>
            <a:r>
              <a:rPr kumimoji="1" lang="zh-CN" altLang="en-US" dirty="0" smtClean="0"/>
              <a:t>标准化处理</a:t>
            </a:r>
            <a:endParaRPr kumimoji="1" lang="zh-CN" altLang="en-US" dirty="0"/>
          </a:p>
        </p:txBody>
      </p:sp>
    </p:spTree>
    <p:extLst>
      <p:ext uri="{BB962C8B-B14F-4D97-AF65-F5344CB8AC3E}">
        <p14:creationId xmlns:p14="http://schemas.microsoft.com/office/powerpoint/2010/main" val="1588525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smtClean="0"/>
              <a:t>——</a:t>
            </a:r>
            <a:r>
              <a:rPr kumimoji="1" lang="zh-CN" altLang="en-US" dirty="0" smtClean="0"/>
              <a:t>模型选择</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0"/>
              </p:nvPr>
            </p:nvSpPr>
            <p:spPr>
              <a:xfrm>
                <a:off x="746125" y="938213"/>
                <a:ext cx="11256963" cy="5237271"/>
              </a:xfrm>
            </p:spPr>
            <p:txBody>
              <a:bodyPr/>
              <a:lstStyle/>
              <a:p>
                <a:pPr>
                  <a:lnSpc>
                    <a:spcPct val="100000"/>
                  </a:lnSpc>
                </a:pPr>
                <a:r>
                  <a:rPr kumimoji="1" lang="zh-CN" altLang="en-US" dirty="0" smtClean="0"/>
                  <a:t>正则函数：</a:t>
                </a:r>
                <a:r>
                  <a:rPr kumimoji="1" lang="en-US" altLang="zh-CN" dirty="0" smtClean="0"/>
                  <a:t>L1</a:t>
                </a:r>
                <a:r>
                  <a:rPr kumimoji="1" lang="zh-CN" altLang="en-US" dirty="0" smtClean="0"/>
                  <a:t>正则、</a:t>
                </a:r>
                <a:r>
                  <a:rPr kumimoji="1" lang="en-US" altLang="zh-CN" dirty="0" smtClean="0"/>
                  <a:t>L2</a:t>
                </a:r>
                <a:r>
                  <a:rPr kumimoji="1" lang="zh-CN" altLang="en-US" dirty="0" smtClean="0"/>
                  <a:t>正则</a:t>
                </a:r>
                <a:endParaRPr kumimoji="1" lang="en-US" altLang="zh-CN" dirty="0" smtClean="0"/>
              </a:p>
              <a:p>
                <a:pPr>
                  <a:lnSpc>
                    <a:spcPct val="100000"/>
                  </a:lnSpc>
                </a:pPr>
                <a:r>
                  <a:rPr kumimoji="1" lang="zh-CN" altLang="en-US" dirty="0" smtClean="0"/>
                  <a:t>正则超参数</a:t>
                </a:r>
                <a14:m>
                  <m:oMath xmlns:m="http://schemas.openxmlformats.org/officeDocument/2006/math">
                    <m:r>
                      <a:rPr kumimoji="1" lang="en-US" altLang="zh-CN" i="1" dirty="0" smtClean="0">
                        <a:latin typeface="Cambria Math" charset="0"/>
                      </a:rPr>
                      <m:t>𝐶</m:t>
                    </m:r>
                  </m:oMath>
                </a14:m>
                <a:endParaRPr kumimoji="1" lang="en-US" altLang="zh-CN" dirty="0" smtClean="0"/>
              </a:p>
              <a:p>
                <a:pPr lvl="1">
                  <a:lnSpc>
                    <a:spcPct val="100000"/>
                  </a:lnSpc>
                </a:pPr>
                <a:endParaRPr kumimoji="1" lang="en-US" altLang="zh-CN" sz="1000" dirty="0"/>
              </a:p>
              <a:p>
                <a:pPr>
                  <a:lnSpc>
                    <a:spcPct val="100000"/>
                  </a:lnSpc>
                </a:pPr>
                <a:r>
                  <a:rPr lang="en-US" altLang="zh-CN" dirty="0" err="1" smtClean="0"/>
                  <a:t>GridSearchCV</a:t>
                </a:r>
                <a:r>
                  <a:rPr lang="zh-CN" altLang="en-US" dirty="0" smtClean="0"/>
                  <a:t> </a:t>
                </a:r>
                <a:r>
                  <a:rPr lang="zh-CN" altLang="en-US" dirty="0" smtClean="0"/>
                  <a:t>（</a:t>
                </a:r>
                <a:r>
                  <a:rPr lang="en-US" altLang="zh-CN" dirty="0" smtClean="0"/>
                  <a:t>3</a:t>
                </a:r>
                <a:r>
                  <a:rPr lang="zh-CN" altLang="en-US" dirty="0" smtClean="0"/>
                  <a:t>折交叉验证）</a:t>
                </a:r>
                <a:endParaRPr lang="en-US" altLang="zh-CN" dirty="0"/>
              </a:p>
              <a:p>
                <a:pPr>
                  <a:lnSpc>
                    <a:spcPct val="100000"/>
                  </a:lnSpc>
                </a:pPr>
                <a:r>
                  <a:rPr kumimoji="1" lang="zh-CN" altLang="en-US" dirty="0" smtClean="0"/>
                  <a:t>评价</a:t>
                </a:r>
                <a:r>
                  <a:rPr kumimoji="1" lang="zh-CN" altLang="en-US" dirty="0" smtClean="0"/>
                  <a:t>指标</a:t>
                </a:r>
                <a:r>
                  <a:rPr kumimoji="1" lang="zh-CN" altLang="en-US" dirty="0" smtClean="0"/>
                  <a:t>：</a:t>
                </a:r>
                <a:r>
                  <a:rPr kumimoji="1" lang="en-US" altLang="zh-CN" dirty="0" err="1" smtClean="0"/>
                  <a:t>logloss</a:t>
                </a:r>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xfrm>
                <a:off x="746125" y="938213"/>
                <a:ext cx="11256963" cy="5237271"/>
              </a:xfrm>
              <a:blipFill rotWithShape="0">
                <a:blip r:embed="rId3"/>
                <a:stretch>
                  <a:fillRect l="-920" t="-1281"/>
                </a:stretch>
              </a:blipFill>
            </p:spPr>
            <p:txBody>
              <a:bodyPr/>
              <a:lstStyle/>
              <a:p>
                <a:r>
                  <a:rPr lang="zh-CN" altLang="en-US">
                    <a:noFill/>
                  </a:rPr>
                  <a:t> </a:t>
                </a:r>
              </a:p>
            </p:txBody>
          </p:sp>
        </mc:Fallback>
      </mc:AlternateContent>
      <p:sp>
        <p:nvSpPr>
          <p:cNvPr id="10" name="矩形 9"/>
          <p:cNvSpPr/>
          <p:nvPr/>
        </p:nvSpPr>
        <p:spPr>
          <a:xfrm>
            <a:off x="8889607" y="1228639"/>
            <a:ext cx="3113481" cy="369332"/>
          </a:xfrm>
          <a:prstGeom prst="rect">
            <a:avLst/>
          </a:prstGeom>
        </p:spPr>
        <p:txBody>
          <a:bodyPr wrap="none">
            <a:spAutoFit/>
          </a:bodyPr>
          <a:lstStyle/>
          <a:p>
            <a:r>
              <a:rPr lang="zh-CN" altLang="en-US"/>
              <a:t>3_Train_Test_Advertising.ipynb</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25" y="3051645"/>
            <a:ext cx="5652294" cy="3806355"/>
          </a:xfrm>
          <a:prstGeom prst="rect">
            <a:avLst/>
          </a:prstGeom>
        </p:spPr>
      </p:pic>
      <mc:AlternateContent xmlns:mc="http://schemas.openxmlformats.org/markup-compatibility/2006">
        <mc:Choice xmlns:a14="http://schemas.microsoft.com/office/drawing/2010/main" Requires="a14">
          <p:sp>
            <p:nvSpPr>
              <p:cNvPr id="12" name="矩形 11"/>
              <p:cNvSpPr/>
              <p:nvPr/>
            </p:nvSpPr>
            <p:spPr>
              <a:xfrm>
                <a:off x="6536932" y="3556848"/>
                <a:ext cx="5655068" cy="1569660"/>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可以看出在训练集上C越大（正则越少）的模型性能越好</a:t>
                </a:r>
                <a:r>
                  <a:rPr lang="zh-CN" altLang="en-US" sz="2400" dirty="0" smtClean="0">
                    <a:solidFill>
                      <a:srgbClr val="09405E"/>
                    </a:solidFill>
                    <a:latin typeface="Microsoft YaHei" charset="-122"/>
                    <a:ea typeface="Microsoft YaHei" charset="-122"/>
                    <a:cs typeface="Microsoft YaHei" charset="-122"/>
                  </a:rPr>
                  <a:t>；</a:t>
                </a:r>
                <a:endParaRPr lang="en-US" altLang="zh-CN" sz="2400" dirty="0" smtClean="0">
                  <a:solidFill>
                    <a:srgbClr val="09405E"/>
                  </a:solidFill>
                  <a:latin typeface="Microsoft YaHei" charset="-122"/>
                  <a:ea typeface="Microsoft YaHei" charset="-122"/>
                  <a:cs typeface="Microsoft YaHei" charset="-122"/>
                </a:endParaRPr>
              </a:p>
              <a:p>
                <a:r>
                  <a:rPr lang="zh-CN" altLang="en-US" sz="2400" dirty="0" smtClean="0">
                    <a:solidFill>
                      <a:srgbClr val="09405E"/>
                    </a:solidFill>
                    <a:latin typeface="Microsoft YaHei" charset="-122"/>
                    <a:ea typeface="Microsoft YaHei" charset="-122"/>
                    <a:cs typeface="Microsoft YaHei" charset="-122"/>
                  </a:rPr>
                  <a:t>但</a:t>
                </a:r>
                <a:r>
                  <a:rPr lang="zh-CN" altLang="en-US" sz="2400" dirty="0">
                    <a:solidFill>
                      <a:srgbClr val="09405E"/>
                    </a:solidFill>
                    <a:latin typeface="Microsoft YaHei" charset="-122"/>
                    <a:ea typeface="Microsoft YaHei" charset="-122"/>
                    <a:cs typeface="Microsoft YaHei" charset="-122"/>
                  </a:rPr>
                  <a:t>在测试集</a:t>
                </a:r>
                <a:r>
                  <a:rPr lang="zh-CN" altLang="en-US" sz="2400" dirty="0" smtClean="0">
                    <a:solidFill>
                      <a:srgbClr val="09405E"/>
                    </a:solidFill>
                    <a:latin typeface="Microsoft YaHei" charset="-122"/>
                    <a:ea typeface="Microsoft YaHei" charset="-122"/>
                    <a:cs typeface="Microsoft YaHei" charset="-122"/>
                  </a:rPr>
                  <a:t>上（交叉验证估计）当</a:t>
                </a:r>
                <a14:m>
                  <m:oMath xmlns:m="http://schemas.openxmlformats.org/officeDocument/2006/math">
                    <m:r>
                      <a:rPr lang="zh-CN" altLang="en-US" sz="2400" i="1" dirty="0" smtClean="0">
                        <a:solidFill>
                          <a:srgbClr val="09405E"/>
                        </a:solidFill>
                        <a:latin typeface="Cambria Math" charset="0"/>
                        <a:ea typeface="Microsoft YaHei" charset="-122"/>
                        <a:cs typeface="Microsoft YaHei" charset="-122"/>
                      </a:rPr>
                      <m:t>𝐶</m:t>
                    </m:r>
                    <m:r>
                      <a:rPr lang="zh-CN" altLang="en-US" sz="2400" i="1" dirty="0" smtClean="0">
                        <a:solidFill>
                          <a:srgbClr val="09405E"/>
                        </a:solidFill>
                        <a:latin typeface="Cambria Math" charset="0"/>
                        <a:ea typeface="Microsoft YaHei" charset="-122"/>
                        <a:cs typeface="Microsoft YaHei" charset="-122"/>
                      </a:rPr>
                      <m:t>=100</m:t>
                    </m:r>
                  </m:oMath>
                </a14:m>
                <a:r>
                  <a:rPr lang="zh-CN" altLang="en-US" sz="2400" dirty="0">
                    <a:solidFill>
                      <a:srgbClr val="09405E"/>
                    </a:solidFill>
                    <a:latin typeface="Microsoft YaHei" charset="-122"/>
                    <a:ea typeface="Microsoft YaHei" charset="-122"/>
                    <a:cs typeface="Microsoft YaHei" charset="-122"/>
                  </a:rPr>
                  <a:t>时性能最好（L1正则）</a:t>
                </a:r>
              </a:p>
            </p:txBody>
          </p:sp>
        </mc:Choice>
        <mc:Fallback>
          <p:sp>
            <p:nvSpPr>
              <p:cNvPr id="12" name="矩形 11"/>
              <p:cNvSpPr>
                <a:spLocks noRot="1" noChangeAspect="1" noMove="1" noResize="1" noEditPoints="1" noAdjustHandles="1" noChangeArrowheads="1" noChangeShapeType="1" noTextEdit="1"/>
              </p:cNvSpPr>
              <p:nvPr/>
            </p:nvSpPr>
            <p:spPr>
              <a:xfrm>
                <a:off x="6536932" y="3556848"/>
                <a:ext cx="5655068" cy="1569660"/>
              </a:xfrm>
              <a:prstGeom prst="rect">
                <a:avLst/>
              </a:prstGeom>
              <a:blipFill rotWithShape="0">
                <a:blip r:embed="rId5"/>
                <a:stretch>
                  <a:fillRect l="-1616" t="-3101" r="-108" b="-7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20127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a:t>——</a:t>
            </a:r>
            <a:r>
              <a:rPr kumimoji="1" lang="zh-CN" altLang="en-US" dirty="0" smtClean="0"/>
              <a:t>模型性能</a:t>
            </a:r>
            <a:endParaRPr kumimoji="1" lang="zh-CN" altLang="en-US" dirty="0"/>
          </a:p>
        </p:txBody>
      </p:sp>
      <p:sp>
        <p:nvSpPr>
          <p:cNvPr id="3" name="内容占位符 2"/>
          <p:cNvSpPr>
            <a:spLocks noGrp="1"/>
          </p:cNvSpPr>
          <p:nvPr>
            <p:ph sz="quarter" idx="10"/>
          </p:nvPr>
        </p:nvSpPr>
        <p:spPr>
          <a:xfrm>
            <a:off x="630237" y="1147763"/>
            <a:ext cx="11561763" cy="5237271"/>
          </a:xfrm>
        </p:spPr>
        <p:txBody>
          <a:bodyPr/>
          <a:lstStyle/>
          <a:p>
            <a:r>
              <a:rPr lang="zh-CN" altLang="zh-CN" dirty="0" smtClean="0"/>
              <a:t>测试数据</a:t>
            </a:r>
            <a:r>
              <a:rPr lang="zh-CN" altLang="en-US" dirty="0" smtClean="0"/>
              <a:t>上的性能</a:t>
            </a:r>
            <a:r>
              <a:rPr lang="zh-CN" altLang="zh-CN" dirty="0" smtClean="0"/>
              <a:t> </a:t>
            </a:r>
            <a:endParaRPr kumimoji="1" lang="zh-CN" altLang="en-US" dirty="0"/>
          </a:p>
        </p:txBody>
      </p:sp>
      <p:sp>
        <p:nvSpPr>
          <p:cNvPr id="6" name="矩形 5"/>
          <p:cNvSpPr/>
          <p:nvPr/>
        </p:nvSpPr>
        <p:spPr>
          <a:xfrm>
            <a:off x="746125" y="4516366"/>
            <a:ext cx="10266803" cy="830997"/>
          </a:xfrm>
          <a:prstGeom prst="rect">
            <a:avLst/>
          </a:prstGeom>
        </p:spPr>
        <p:txBody>
          <a:bodyPr wrap="square">
            <a:spAutoFit/>
          </a:bodyPr>
          <a:lstStyle/>
          <a:p>
            <a:r>
              <a:rPr lang="en-US" altLang="zh-CN" sz="2400" smtClean="0">
                <a:solidFill>
                  <a:srgbClr val="09405E"/>
                </a:solidFill>
                <a:latin typeface="Microsoft YaHei" charset="-122"/>
                <a:ea typeface="Microsoft YaHei" charset="-122"/>
                <a:cs typeface="Microsoft YaHei" charset="-122"/>
              </a:rPr>
              <a:t>Logistic</a:t>
            </a:r>
            <a:r>
              <a:rPr lang="zh-CN" altLang="zh-CN" sz="2400" dirty="0">
                <a:solidFill>
                  <a:srgbClr val="09405E"/>
                </a:solidFill>
                <a:latin typeface="Microsoft YaHei" charset="-122"/>
                <a:ea typeface="Microsoft YaHei" charset="-122"/>
                <a:cs typeface="Microsoft YaHei" charset="-122"/>
              </a:rPr>
              <a:t>回归在该任务上的性能并不好，可能是该任务比较复杂，</a:t>
            </a:r>
            <a:r>
              <a:rPr lang="en-US" altLang="zh-CN" sz="2400" dirty="0">
                <a:solidFill>
                  <a:srgbClr val="09405E"/>
                </a:solidFill>
                <a:latin typeface="Microsoft YaHei" charset="-122"/>
                <a:ea typeface="Microsoft YaHei" charset="-122"/>
                <a:cs typeface="Microsoft YaHei" charset="-122"/>
              </a:rPr>
              <a:t>Logistic</a:t>
            </a:r>
            <a:r>
              <a:rPr lang="zh-CN" altLang="zh-CN" sz="2400" dirty="0">
                <a:solidFill>
                  <a:srgbClr val="09405E"/>
                </a:solidFill>
                <a:latin typeface="Microsoft YaHei" charset="-122"/>
                <a:ea typeface="Microsoft YaHei" charset="-122"/>
                <a:cs typeface="Microsoft YaHei" charset="-122"/>
              </a:rPr>
              <a:t>回归只是一个线性模型，不足以处理这么复杂的任务 </a:t>
            </a:r>
            <a:endParaRPr lang="zh-CN"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graphicFrame>
            <p:nvGraphicFramePr>
              <p:cNvPr id="7" name="表格 6"/>
              <p:cNvGraphicFramePr>
                <a:graphicFrameLocks noGrp="1"/>
              </p:cNvGraphicFramePr>
              <p:nvPr>
                <p:extLst>
                  <p:ext uri="{D42A27DB-BD31-4B8C-83A1-F6EECF244321}">
                    <p14:modId xmlns:p14="http://schemas.microsoft.com/office/powerpoint/2010/main" val="669338845"/>
                  </p:ext>
                </p:extLst>
              </p:nvPr>
            </p:nvGraphicFramePr>
            <p:xfrm>
              <a:off x="1028258" y="2065338"/>
              <a:ext cx="8078084" cy="1413358"/>
            </p:xfrm>
            <a:graphic>
              <a:graphicData uri="http://schemas.openxmlformats.org/drawingml/2006/table">
                <a:tbl>
                  <a:tblPr firstRow="1" firstCol="1" lastRow="1" lastCol="1">
                    <a:tableStyleId>{5C22544A-7EE6-4342-B048-85BDC9FD1C3A}</a:tableStyleId>
                  </a:tblPr>
                  <a:tblGrid>
                    <a:gridCol w="2378188"/>
                    <a:gridCol w="5699896"/>
                  </a:tblGrid>
                  <a:tr h="498958">
                    <a:tc>
                      <a:txBody>
                        <a:bodyPr/>
                        <a:lstStyle/>
                        <a:p>
                          <a:pPr algn="ctr">
                            <a:spcAft>
                              <a:spcPts val="0"/>
                            </a:spcAft>
                          </a:pPr>
                          <a:r>
                            <a:rPr lang="zh-CN" sz="2000" kern="900" dirty="0">
                              <a:solidFill>
                                <a:srgbClr val="09405E"/>
                              </a:solidFill>
                              <a:effectLst/>
                              <a:latin typeface="Microsoft YaHei" charset="-122"/>
                              <a:ea typeface="Microsoft YaHei" charset="-122"/>
                              <a:cs typeface="Microsoft YaHei" charset="-122"/>
                            </a:rPr>
                            <a:t>特征编码方案</a:t>
                          </a:r>
                        </a:p>
                      </a:txBody>
                      <a:tcPr marL="68580" marR="68580" marT="0" marB="0">
                        <a:solidFill>
                          <a:schemeClr val="accent1">
                            <a:lumMod val="20000"/>
                            <a:lumOff val="80000"/>
                          </a:schemeClr>
                        </a:solidFill>
                      </a:tcPr>
                    </a:tc>
                    <a:tc>
                      <a:txBody>
                        <a:bodyPr/>
                        <a:lstStyle/>
                        <a:p>
                          <a:pPr algn="ctr">
                            <a:spcAft>
                              <a:spcPts val="0"/>
                            </a:spcAft>
                          </a:pPr>
                          <a:r>
                            <a:rPr lang="zh-CN" sz="2000" kern="900" dirty="0">
                              <a:solidFill>
                                <a:srgbClr val="09405E"/>
                              </a:solidFill>
                              <a:effectLst/>
                              <a:latin typeface="Microsoft YaHei" charset="-122"/>
                              <a:ea typeface="Microsoft YaHei" charset="-122"/>
                              <a:cs typeface="Microsoft YaHei" charset="-122"/>
                            </a:rPr>
                            <a:t>分类性能（</a:t>
                          </a:r>
                          <a:r>
                            <a:rPr lang="en-US" sz="2000" kern="900" dirty="0" err="1">
                              <a:solidFill>
                                <a:srgbClr val="09405E"/>
                              </a:solidFill>
                              <a:effectLst/>
                              <a:latin typeface="Microsoft YaHei" charset="-122"/>
                              <a:ea typeface="Microsoft YaHei" charset="-122"/>
                              <a:cs typeface="Microsoft YaHei" charset="-122"/>
                            </a:rPr>
                            <a:t>Logloss</a:t>
                          </a:r>
                          <a:r>
                            <a:rPr lang="zh-CN" sz="2000" kern="900" dirty="0">
                              <a:solidFill>
                                <a:srgbClr val="09405E"/>
                              </a:solidFill>
                              <a:effectLst/>
                              <a:latin typeface="Microsoft YaHei" charset="-122"/>
                              <a:ea typeface="Microsoft YaHei" charset="-122"/>
                              <a:cs typeface="Microsoft YaHei" charset="-122"/>
                            </a:rPr>
                            <a:t>）</a:t>
                          </a:r>
                        </a:p>
                      </a:txBody>
                      <a:tcPr marL="68580" marR="68580" marT="0" marB="0">
                        <a:solidFill>
                          <a:schemeClr val="accent1">
                            <a:lumMod val="20000"/>
                            <a:lumOff val="80000"/>
                          </a:schemeClr>
                        </a:solidFill>
                      </a:tcPr>
                    </a:tc>
                  </a:tr>
                  <a:tr h="0">
                    <a:tc>
                      <a:txBody>
                        <a:bodyPr/>
                        <a:lstStyle/>
                        <a:p>
                          <a:pPr algn="ctr">
                            <a:spcAft>
                              <a:spcPts val="0"/>
                            </a:spcAft>
                          </a:pPr>
                          <a:r>
                            <a:rPr lang="zh-CN" sz="2000" b="0" kern="900" dirty="0">
                              <a:solidFill>
                                <a:srgbClr val="09405E"/>
                              </a:solidFill>
                              <a:effectLst/>
                              <a:latin typeface="Microsoft YaHei" charset="-122"/>
                              <a:ea typeface="Microsoft YaHei" charset="-122"/>
                              <a:cs typeface="Microsoft YaHei" charset="-122"/>
                            </a:rPr>
                            <a:t>原始特征</a:t>
                          </a:r>
                        </a:p>
                      </a:txBody>
                      <a:tcPr marL="68580" marR="68580" marT="0" marB="0">
                        <a:noFill/>
                      </a:tcPr>
                    </a:tc>
                    <a:tc>
                      <a:txBody>
                        <a:bodyPr/>
                        <a:lstStyle/>
                        <a:p>
                          <a:pPr algn="ctr">
                            <a:spcAft>
                              <a:spcPts val="0"/>
                            </a:spcAft>
                          </a:pPr>
                          <a:r>
                            <a:rPr lang="en-US" sz="2000" b="0" kern="900">
                              <a:solidFill>
                                <a:srgbClr val="09405E"/>
                              </a:solidFill>
                              <a:effectLst/>
                              <a:latin typeface="Microsoft YaHei" charset="-122"/>
                              <a:ea typeface="Microsoft YaHei" charset="-122"/>
                              <a:cs typeface="Microsoft YaHei" charset="-122"/>
                            </a:rPr>
                            <a:t>0.66683</a:t>
                          </a:r>
                          <a:endParaRPr lang="zh-CN" sz="2000" b="0" kern="900">
                            <a:solidFill>
                              <a:srgbClr val="09405E"/>
                            </a:solidFill>
                            <a:effectLst/>
                            <a:latin typeface="Microsoft YaHei" charset="-122"/>
                            <a:ea typeface="Microsoft YaHei" charset="-122"/>
                            <a:cs typeface="Microsoft YaHei" charset="-122"/>
                          </a:endParaRPr>
                        </a:p>
                      </a:txBody>
                      <a:tcPr marL="68580" marR="68580" marT="0" marB="0">
                        <a:noFill/>
                      </a:tcPr>
                    </a:tc>
                  </a:tr>
                  <a:tr h="0">
                    <a:tc>
                      <a:txBody>
                        <a:bodyPr/>
                        <a:lstStyle/>
                        <a:p>
                          <a:pPr algn="ctr">
                            <a:spcAft>
                              <a:spcPts val="0"/>
                            </a:spcAft>
                          </a:pPr>
                          <a14:m>
                            <m:oMath xmlns:m="http://schemas.openxmlformats.org/officeDocument/2006/math">
                              <m:r>
                                <m:rPr>
                                  <m:sty m:val="p"/>
                                </m:rPr>
                                <a:rPr lang="en-US" sz="2000" b="0" kern="900" smtClean="0">
                                  <a:solidFill>
                                    <a:srgbClr val="09405E"/>
                                  </a:solidFill>
                                  <a:effectLst/>
                                  <a:latin typeface="Microsoft YaHei" charset="-122"/>
                                  <a:ea typeface="Microsoft YaHei" charset="-122"/>
                                  <a:cs typeface="Microsoft YaHei" charset="-122"/>
                                </a:rPr>
                                <m:t>log</m:t>
                              </m:r>
                            </m:oMath>
                          </a14:m>
                          <a:r>
                            <a:rPr lang="zh-CN" sz="2000" b="0" kern="900" dirty="0">
                              <a:solidFill>
                                <a:srgbClr val="09405E"/>
                              </a:solidFill>
                              <a:effectLst/>
                              <a:latin typeface="Microsoft YaHei" charset="-122"/>
                              <a:ea typeface="Microsoft YaHei" charset="-122"/>
                              <a:cs typeface="Microsoft YaHei" charset="-122"/>
                            </a:rPr>
                            <a:t>特征编码</a:t>
                          </a:r>
                        </a:p>
                      </a:txBody>
                      <a:tcPr marL="68580" marR="68580" marT="0" marB="0">
                        <a:noFill/>
                      </a:tcPr>
                    </a:tc>
                    <a:tc>
                      <a:txBody>
                        <a:bodyPr/>
                        <a:lstStyle/>
                        <a:p>
                          <a:pPr algn="ctr">
                            <a:spcAft>
                              <a:spcPts val="0"/>
                            </a:spcAft>
                          </a:pPr>
                          <a:r>
                            <a:rPr lang="en-US" sz="2000" b="0" kern="900" dirty="0">
                              <a:solidFill>
                                <a:srgbClr val="09405E"/>
                              </a:solidFill>
                              <a:effectLst/>
                              <a:latin typeface="Microsoft YaHei" charset="-122"/>
                              <a:ea typeface="Microsoft YaHei" charset="-122"/>
                              <a:cs typeface="Microsoft YaHei" charset="-122"/>
                            </a:rPr>
                            <a:t>0.67317</a:t>
                          </a:r>
                          <a:endParaRPr lang="zh-CN" sz="2000" b="0" kern="900" dirty="0">
                            <a:solidFill>
                              <a:srgbClr val="09405E"/>
                            </a:solidFill>
                            <a:effectLst/>
                            <a:latin typeface="Microsoft YaHei" charset="-122"/>
                            <a:ea typeface="Microsoft YaHei" charset="-122"/>
                            <a:cs typeface="Microsoft YaHei" charset="-122"/>
                          </a:endParaRPr>
                        </a:p>
                      </a:txBody>
                      <a:tcPr marL="68580" marR="68580" marT="0" marB="0">
                        <a:noFill/>
                      </a:tcPr>
                    </a:tc>
                  </a:tr>
                  <a:tr h="0">
                    <a:tc>
                      <a:txBody>
                        <a:bodyPr/>
                        <a:lstStyle/>
                        <a:p>
                          <a:pPr algn="ctr">
                            <a:spcAft>
                              <a:spcPts val="0"/>
                            </a:spcAft>
                          </a:pPr>
                          <a:r>
                            <a:rPr lang="en-US" sz="2000" b="0" kern="900" dirty="0">
                              <a:solidFill>
                                <a:srgbClr val="09405E"/>
                              </a:solidFill>
                              <a:effectLst/>
                              <a:latin typeface="Microsoft YaHei" charset="-122"/>
                              <a:ea typeface="Microsoft YaHei" charset="-122"/>
                              <a:cs typeface="Microsoft YaHei" charset="-122"/>
                            </a:rPr>
                            <a:t>TF-IDF</a:t>
                          </a:r>
                          <a:r>
                            <a:rPr lang="zh-CN" sz="2000" b="0" kern="900" dirty="0">
                              <a:solidFill>
                                <a:srgbClr val="09405E"/>
                              </a:solidFill>
                              <a:effectLst/>
                              <a:latin typeface="Microsoft YaHei" charset="-122"/>
                              <a:ea typeface="Microsoft YaHei" charset="-122"/>
                              <a:cs typeface="Microsoft YaHei" charset="-122"/>
                            </a:rPr>
                            <a:t>特征</a:t>
                          </a:r>
                        </a:p>
                      </a:txBody>
                      <a:tcPr marL="68580" marR="68580" marT="0" marB="0">
                        <a:noFill/>
                      </a:tcPr>
                    </a:tc>
                    <a:tc>
                      <a:txBody>
                        <a:bodyPr/>
                        <a:lstStyle/>
                        <a:p>
                          <a:pPr algn="ctr">
                            <a:spcAft>
                              <a:spcPts val="0"/>
                            </a:spcAft>
                          </a:pPr>
                          <a:r>
                            <a:rPr lang="en-US" sz="2000" b="0" kern="900" dirty="0">
                              <a:solidFill>
                                <a:srgbClr val="09405E"/>
                              </a:solidFill>
                              <a:effectLst/>
                              <a:latin typeface="Microsoft YaHei" charset="-122"/>
                              <a:ea typeface="Microsoft YaHei" charset="-122"/>
                              <a:cs typeface="Microsoft YaHei" charset="-122"/>
                            </a:rPr>
                            <a:t>0.63319</a:t>
                          </a:r>
                          <a:endParaRPr lang="zh-CN" sz="2000" b="0" kern="900" dirty="0">
                            <a:solidFill>
                              <a:srgbClr val="09405E"/>
                            </a:solidFill>
                            <a:effectLst/>
                            <a:latin typeface="Microsoft YaHei" charset="-122"/>
                            <a:ea typeface="Microsoft YaHei" charset="-122"/>
                            <a:cs typeface="Microsoft YaHei" charset="-122"/>
                          </a:endParaRPr>
                        </a:p>
                      </a:txBody>
                      <a:tcPr marL="68580" marR="68580" marT="0" marB="0">
                        <a:noFill/>
                      </a:tcPr>
                    </a:tc>
                  </a:tr>
                </a:tbl>
              </a:graphicData>
            </a:graphic>
          </p:graphicFrame>
        </mc:Choice>
        <mc:Fallback>
          <p:graphicFrame>
            <p:nvGraphicFramePr>
              <p:cNvPr id="7" name="表格 6"/>
              <p:cNvGraphicFramePr>
                <a:graphicFrameLocks noGrp="1"/>
              </p:cNvGraphicFramePr>
              <p:nvPr>
                <p:extLst>
                  <p:ext uri="{D42A27DB-BD31-4B8C-83A1-F6EECF244321}">
                    <p14:modId xmlns:p14="http://schemas.microsoft.com/office/powerpoint/2010/main" val="669338845"/>
                  </p:ext>
                </p:extLst>
              </p:nvPr>
            </p:nvGraphicFramePr>
            <p:xfrm>
              <a:off x="1028258" y="2065338"/>
              <a:ext cx="8078084" cy="1413358"/>
            </p:xfrm>
            <a:graphic>
              <a:graphicData uri="http://schemas.openxmlformats.org/drawingml/2006/table">
                <a:tbl>
                  <a:tblPr firstRow="1" firstCol="1" lastRow="1" lastCol="1">
                    <a:tableStyleId>{5C22544A-7EE6-4342-B048-85BDC9FD1C3A}</a:tableStyleId>
                  </a:tblPr>
                  <a:tblGrid>
                    <a:gridCol w="2378188"/>
                    <a:gridCol w="5699896"/>
                  </a:tblGrid>
                  <a:tr h="498958">
                    <a:tc>
                      <a:txBody>
                        <a:bodyPr/>
                        <a:lstStyle/>
                        <a:p>
                          <a:pPr algn="ctr">
                            <a:spcAft>
                              <a:spcPts val="0"/>
                            </a:spcAft>
                          </a:pPr>
                          <a:r>
                            <a:rPr lang="zh-CN" sz="2000" kern="900" dirty="0">
                              <a:solidFill>
                                <a:srgbClr val="09405E"/>
                              </a:solidFill>
                              <a:effectLst/>
                              <a:latin typeface="Microsoft YaHei" charset="-122"/>
                              <a:ea typeface="Microsoft YaHei" charset="-122"/>
                              <a:cs typeface="Microsoft YaHei" charset="-122"/>
                            </a:rPr>
                            <a:t>特征编码方案</a:t>
                          </a:r>
                        </a:p>
                      </a:txBody>
                      <a:tcPr marL="68580" marR="68580" marT="0" marB="0">
                        <a:solidFill>
                          <a:schemeClr val="accent1">
                            <a:lumMod val="20000"/>
                            <a:lumOff val="80000"/>
                          </a:schemeClr>
                        </a:solidFill>
                      </a:tcPr>
                    </a:tc>
                    <a:tc>
                      <a:txBody>
                        <a:bodyPr/>
                        <a:lstStyle/>
                        <a:p>
                          <a:pPr algn="ctr">
                            <a:spcAft>
                              <a:spcPts val="0"/>
                            </a:spcAft>
                          </a:pPr>
                          <a:r>
                            <a:rPr lang="zh-CN" sz="2000" kern="900" dirty="0">
                              <a:solidFill>
                                <a:srgbClr val="09405E"/>
                              </a:solidFill>
                              <a:effectLst/>
                              <a:latin typeface="Microsoft YaHei" charset="-122"/>
                              <a:ea typeface="Microsoft YaHei" charset="-122"/>
                              <a:cs typeface="Microsoft YaHei" charset="-122"/>
                            </a:rPr>
                            <a:t>分类性能（</a:t>
                          </a:r>
                          <a:r>
                            <a:rPr lang="en-US" sz="2000" kern="900" dirty="0" err="1">
                              <a:solidFill>
                                <a:srgbClr val="09405E"/>
                              </a:solidFill>
                              <a:effectLst/>
                              <a:latin typeface="Microsoft YaHei" charset="-122"/>
                              <a:ea typeface="Microsoft YaHei" charset="-122"/>
                              <a:cs typeface="Microsoft YaHei" charset="-122"/>
                            </a:rPr>
                            <a:t>Logloss</a:t>
                          </a:r>
                          <a:r>
                            <a:rPr lang="zh-CN" sz="2000" kern="900" dirty="0">
                              <a:solidFill>
                                <a:srgbClr val="09405E"/>
                              </a:solidFill>
                              <a:effectLst/>
                              <a:latin typeface="Microsoft YaHei" charset="-122"/>
                              <a:ea typeface="Microsoft YaHei" charset="-122"/>
                              <a:cs typeface="Microsoft YaHei" charset="-122"/>
                            </a:rPr>
                            <a:t>）</a:t>
                          </a:r>
                        </a:p>
                      </a:txBody>
                      <a:tcPr marL="68580" marR="68580" marT="0" marB="0">
                        <a:solidFill>
                          <a:schemeClr val="accent1">
                            <a:lumMod val="20000"/>
                            <a:lumOff val="80000"/>
                          </a:schemeClr>
                        </a:solidFill>
                      </a:tcPr>
                    </a:tc>
                  </a:tr>
                  <a:tr h="304800">
                    <a:tc>
                      <a:txBody>
                        <a:bodyPr/>
                        <a:lstStyle/>
                        <a:p>
                          <a:pPr algn="ctr">
                            <a:spcAft>
                              <a:spcPts val="0"/>
                            </a:spcAft>
                          </a:pPr>
                          <a:r>
                            <a:rPr lang="zh-CN" sz="2000" b="0" kern="900" dirty="0">
                              <a:solidFill>
                                <a:srgbClr val="09405E"/>
                              </a:solidFill>
                              <a:effectLst/>
                              <a:latin typeface="Microsoft YaHei" charset="-122"/>
                              <a:ea typeface="Microsoft YaHei" charset="-122"/>
                              <a:cs typeface="Microsoft YaHei" charset="-122"/>
                            </a:rPr>
                            <a:t>原始特征</a:t>
                          </a:r>
                        </a:p>
                      </a:txBody>
                      <a:tcPr marL="68580" marR="68580" marT="0" marB="0">
                        <a:noFill/>
                      </a:tcPr>
                    </a:tc>
                    <a:tc>
                      <a:txBody>
                        <a:bodyPr/>
                        <a:lstStyle/>
                        <a:p>
                          <a:pPr algn="ctr">
                            <a:spcAft>
                              <a:spcPts val="0"/>
                            </a:spcAft>
                          </a:pPr>
                          <a:r>
                            <a:rPr lang="en-US" sz="2000" b="0" kern="900">
                              <a:solidFill>
                                <a:srgbClr val="09405E"/>
                              </a:solidFill>
                              <a:effectLst/>
                              <a:latin typeface="Microsoft YaHei" charset="-122"/>
                              <a:ea typeface="Microsoft YaHei" charset="-122"/>
                              <a:cs typeface="Microsoft YaHei" charset="-122"/>
                            </a:rPr>
                            <a:t>0.66683</a:t>
                          </a:r>
                          <a:endParaRPr lang="zh-CN" sz="2000" b="0" kern="900">
                            <a:solidFill>
                              <a:srgbClr val="09405E"/>
                            </a:solidFill>
                            <a:effectLst/>
                            <a:latin typeface="Microsoft YaHei" charset="-122"/>
                            <a:ea typeface="Microsoft YaHei" charset="-122"/>
                            <a:cs typeface="Microsoft YaHei" charset="-122"/>
                          </a:endParaRPr>
                        </a:p>
                      </a:txBody>
                      <a:tcPr marL="68580" marR="68580" marT="0" marB="0">
                        <a:noFill/>
                      </a:tcPr>
                    </a:tc>
                  </a:tr>
                  <a:tr h="304800">
                    <a:tc>
                      <a:txBody>
                        <a:bodyPr/>
                        <a:lstStyle/>
                        <a:p>
                          <a:endParaRPr lang="zh-CN"/>
                        </a:p>
                      </a:txBody>
                      <a:tcPr marL="68580" marR="68580" marT="0" marB="0">
                        <a:blipFill rotWithShape="0">
                          <a:blip r:embed="rId3"/>
                          <a:stretch>
                            <a:fillRect l="-256" t="-290000" r="-241026" b="-150000"/>
                          </a:stretch>
                        </a:blipFill>
                      </a:tcPr>
                    </a:tc>
                    <a:tc>
                      <a:txBody>
                        <a:bodyPr/>
                        <a:lstStyle/>
                        <a:p>
                          <a:pPr algn="ctr">
                            <a:spcAft>
                              <a:spcPts val="0"/>
                            </a:spcAft>
                          </a:pPr>
                          <a:r>
                            <a:rPr lang="en-US" sz="2000" b="0" kern="900" dirty="0">
                              <a:solidFill>
                                <a:srgbClr val="09405E"/>
                              </a:solidFill>
                              <a:effectLst/>
                              <a:latin typeface="Microsoft YaHei" charset="-122"/>
                              <a:ea typeface="Microsoft YaHei" charset="-122"/>
                              <a:cs typeface="Microsoft YaHei" charset="-122"/>
                            </a:rPr>
                            <a:t>0.67317</a:t>
                          </a:r>
                          <a:endParaRPr lang="zh-CN" sz="2000" b="0" kern="900" dirty="0">
                            <a:solidFill>
                              <a:srgbClr val="09405E"/>
                            </a:solidFill>
                            <a:effectLst/>
                            <a:latin typeface="Microsoft YaHei" charset="-122"/>
                            <a:ea typeface="Microsoft YaHei" charset="-122"/>
                            <a:cs typeface="Microsoft YaHei" charset="-122"/>
                          </a:endParaRPr>
                        </a:p>
                      </a:txBody>
                      <a:tcPr marL="68580" marR="68580" marT="0" marB="0">
                        <a:noFill/>
                      </a:tcPr>
                    </a:tc>
                  </a:tr>
                  <a:tr h="304800">
                    <a:tc>
                      <a:txBody>
                        <a:bodyPr/>
                        <a:lstStyle/>
                        <a:p>
                          <a:pPr algn="ctr">
                            <a:spcAft>
                              <a:spcPts val="0"/>
                            </a:spcAft>
                          </a:pPr>
                          <a:r>
                            <a:rPr lang="en-US" sz="2000" b="0" kern="900" dirty="0">
                              <a:solidFill>
                                <a:srgbClr val="09405E"/>
                              </a:solidFill>
                              <a:effectLst/>
                              <a:latin typeface="Microsoft YaHei" charset="-122"/>
                              <a:ea typeface="Microsoft YaHei" charset="-122"/>
                              <a:cs typeface="Microsoft YaHei" charset="-122"/>
                            </a:rPr>
                            <a:t>TF-IDF</a:t>
                          </a:r>
                          <a:r>
                            <a:rPr lang="zh-CN" sz="2000" b="0" kern="900" dirty="0">
                              <a:solidFill>
                                <a:srgbClr val="09405E"/>
                              </a:solidFill>
                              <a:effectLst/>
                              <a:latin typeface="Microsoft YaHei" charset="-122"/>
                              <a:ea typeface="Microsoft YaHei" charset="-122"/>
                              <a:cs typeface="Microsoft YaHei" charset="-122"/>
                            </a:rPr>
                            <a:t>特征</a:t>
                          </a:r>
                        </a:p>
                      </a:txBody>
                      <a:tcPr marL="68580" marR="68580" marT="0" marB="0">
                        <a:noFill/>
                      </a:tcPr>
                    </a:tc>
                    <a:tc>
                      <a:txBody>
                        <a:bodyPr/>
                        <a:lstStyle/>
                        <a:p>
                          <a:pPr algn="ctr">
                            <a:spcAft>
                              <a:spcPts val="0"/>
                            </a:spcAft>
                          </a:pPr>
                          <a:r>
                            <a:rPr lang="en-US" sz="2000" b="0" kern="900" dirty="0">
                              <a:solidFill>
                                <a:srgbClr val="09405E"/>
                              </a:solidFill>
                              <a:effectLst/>
                              <a:latin typeface="Microsoft YaHei" charset="-122"/>
                              <a:ea typeface="Microsoft YaHei" charset="-122"/>
                              <a:cs typeface="Microsoft YaHei" charset="-122"/>
                            </a:rPr>
                            <a:t>0.63319</a:t>
                          </a:r>
                          <a:endParaRPr lang="zh-CN" sz="2000" b="0" kern="900" dirty="0">
                            <a:solidFill>
                              <a:srgbClr val="09405E"/>
                            </a:solidFill>
                            <a:effectLst/>
                            <a:latin typeface="Microsoft YaHei" charset="-122"/>
                            <a:ea typeface="Microsoft YaHei" charset="-122"/>
                            <a:cs typeface="Microsoft YaHei" charset="-122"/>
                          </a:endParaRPr>
                        </a:p>
                      </a:txBody>
                      <a:tcPr marL="68580" marR="68580" marT="0" marB="0">
                        <a:noFill/>
                      </a:tcPr>
                    </a:tc>
                  </a:tr>
                </a:tbl>
              </a:graphicData>
            </a:graphic>
          </p:graphicFrame>
        </mc:Fallback>
      </mc:AlternateContent>
    </p:spTree>
    <p:extLst>
      <p:ext uri="{BB962C8B-B14F-4D97-AF65-F5344CB8AC3E}">
        <p14:creationId xmlns:p14="http://schemas.microsoft.com/office/powerpoint/2010/main" val="4131814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本章总结</a:t>
            </a:r>
            <a:endParaRPr kumimoji="1" lang="zh-CN" altLang="en-US" dirty="0"/>
          </a:p>
        </p:txBody>
      </p:sp>
      <p:sp>
        <p:nvSpPr>
          <p:cNvPr id="3" name="内容占位符 2"/>
          <p:cNvSpPr>
            <a:spLocks noGrp="1"/>
          </p:cNvSpPr>
          <p:nvPr>
            <p:ph sz="quarter" idx="10"/>
          </p:nvPr>
        </p:nvSpPr>
        <p:spPr/>
        <p:txBody>
          <a:bodyPr/>
          <a:lstStyle/>
          <a:p>
            <a:r>
              <a:rPr kumimoji="1" lang="en-US" altLang="zh-CN" sz="2400" dirty="0" smtClean="0"/>
              <a:t>Logistic</a:t>
            </a:r>
            <a:r>
              <a:rPr kumimoji="1" lang="zh-CN" altLang="en-US" sz="2400" dirty="0" smtClean="0"/>
              <a:t>回归</a:t>
            </a:r>
            <a:endParaRPr kumimoji="1" lang="en-US" altLang="zh-CN" sz="2400" dirty="0" smtClean="0"/>
          </a:p>
          <a:p>
            <a:pPr lvl="1"/>
            <a:r>
              <a:rPr kumimoji="1" lang="zh-CN" altLang="en-US" dirty="0"/>
              <a:t> </a:t>
            </a:r>
            <a:r>
              <a:rPr kumimoji="1" lang="zh-CN" altLang="en-US" dirty="0" smtClean="0"/>
              <a:t>函数集合：输入特征的线性组合</a:t>
            </a:r>
            <a:endParaRPr kumimoji="1" lang="en-US" altLang="zh-CN" dirty="0" smtClean="0"/>
          </a:p>
          <a:p>
            <a:pPr lvl="1"/>
            <a:r>
              <a:rPr kumimoji="1" lang="zh-CN" altLang="en-US" dirty="0" smtClean="0"/>
              <a:t> 目标函数</a:t>
            </a:r>
            <a:endParaRPr kumimoji="1" lang="en-US" altLang="zh-CN" dirty="0" smtClean="0"/>
          </a:p>
          <a:p>
            <a:pPr lvl="2"/>
            <a:r>
              <a:rPr kumimoji="1" lang="zh-CN" altLang="en-US" sz="2400" dirty="0">
                <a:solidFill>
                  <a:srgbClr val="09405E"/>
                </a:solidFill>
                <a:latin typeface="Microsoft YaHei" charset="-122"/>
                <a:ea typeface="Microsoft YaHei" charset="-122"/>
                <a:cs typeface="Microsoft YaHei" charset="-122"/>
              </a:rPr>
              <a:t> 损失函数： </a:t>
            </a:r>
            <a:r>
              <a:rPr kumimoji="1" lang="zh-CN" altLang="en-US" sz="2400" dirty="0" smtClean="0">
                <a:solidFill>
                  <a:srgbClr val="C00000"/>
                </a:solidFill>
                <a:latin typeface="Microsoft YaHei" charset="-122"/>
                <a:ea typeface="Microsoft YaHei" charset="-122"/>
                <a:cs typeface="Microsoft YaHei" charset="-122"/>
              </a:rPr>
              <a:t>交叉熵损失</a:t>
            </a:r>
            <a:endParaRPr kumimoji="1" lang="en-US" altLang="zh-CN" sz="2400" dirty="0">
              <a:solidFill>
                <a:srgbClr val="C00000"/>
              </a:solidFill>
              <a:latin typeface="Microsoft YaHei" charset="-122"/>
              <a:ea typeface="Microsoft YaHei" charset="-122"/>
              <a:cs typeface="Microsoft YaHei" charset="-122"/>
            </a:endParaRPr>
          </a:p>
          <a:p>
            <a:pPr lvl="2"/>
            <a:r>
              <a:rPr kumimoji="1" lang="zh-CN" altLang="en-US" sz="2400" dirty="0" smtClean="0">
                <a:solidFill>
                  <a:srgbClr val="09405E"/>
                </a:solidFill>
                <a:latin typeface="Microsoft YaHei" charset="-122"/>
                <a:ea typeface="Microsoft YaHei" charset="-122"/>
                <a:cs typeface="Microsoft YaHei" charset="-122"/>
              </a:rPr>
              <a:t> 正则</a:t>
            </a:r>
            <a:r>
              <a:rPr kumimoji="1" lang="zh-CN" altLang="en-US" sz="2400" dirty="0">
                <a:solidFill>
                  <a:srgbClr val="09405E"/>
                </a:solidFill>
                <a:latin typeface="Microsoft YaHei" charset="-122"/>
                <a:ea typeface="Microsoft YaHei" charset="-122"/>
                <a:cs typeface="Microsoft YaHei" charset="-122"/>
              </a:rPr>
              <a:t>项：</a:t>
            </a:r>
            <a:r>
              <a:rPr kumimoji="1" lang="en-US" altLang="zh-CN" sz="2400" dirty="0">
                <a:solidFill>
                  <a:srgbClr val="09405E"/>
                </a:solidFill>
                <a:latin typeface="Microsoft YaHei" charset="-122"/>
                <a:ea typeface="Microsoft YaHei" charset="-122"/>
                <a:cs typeface="Microsoft YaHei" charset="-122"/>
              </a:rPr>
              <a:t>L2</a:t>
            </a:r>
            <a:r>
              <a:rPr kumimoji="1" lang="zh-CN" altLang="en-US" sz="2400" dirty="0">
                <a:solidFill>
                  <a:srgbClr val="09405E"/>
                </a:solidFill>
                <a:latin typeface="Microsoft YaHei" charset="-122"/>
                <a:ea typeface="Microsoft YaHei" charset="-122"/>
                <a:cs typeface="Microsoft YaHei" charset="-122"/>
              </a:rPr>
              <a:t>正则、</a:t>
            </a:r>
            <a:r>
              <a:rPr kumimoji="1" lang="en-US" altLang="zh-CN" sz="2400" dirty="0">
                <a:solidFill>
                  <a:srgbClr val="09405E"/>
                </a:solidFill>
                <a:latin typeface="Microsoft YaHei" charset="-122"/>
                <a:ea typeface="Microsoft YaHei" charset="-122"/>
                <a:cs typeface="Microsoft YaHei" charset="-122"/>
              </a:rPr>
              <a:t>L1</a:t>
            </a:r>
            <a:r>
              <a:rPr kumimoji="1" lang="zh-CN" altLang="en-US" sz="2400" dirty="0">
                <a:solidFill>
                  <a:srgbClr val="09405E"/>
                </a:solidFill>
                <a:latin typeface="Microsoft YaHei" charset="-122"/>
                <a:ea typeface="Microsoft YaHei" charset="-122"/>
                <a:cs typeface="Microsoft YaHei" charset="-122"/>
              </a:rPr>
              <a:t>正则</a:t>
            </a:r>
          </a:p>
          <a:p>
            <a:pPr lvl="1"/>
            <a:r>
              <a:rPr kumimoji="1" lang="zh-CN" altLang="en-US" dirty="0" smtClean="0"/>
              <a:t> 优化方法</a:t>
            </a:r>
            <a:r>
              <a:rPr kumimoji="1" lang="zh-CN" altLang="en-US" dirty="0" smtClean="0"/>
              <a:t>：梯度</a:t>
            </a:r>
            <a:r>
              <a:rPr kumimoji="1" lang="zh-CN" altLang="en-US" dirty="0" smtClean="0"/>
              <a:t>下降</a:t>
            </a:r>
            <a:r>
              <a:rPr kumimoji="1" lang="zh-CN" altLang="en-US" dirty="0" smtClean="0"/>
              <a:t>、牛顿法</a:t>
            </a:r>
            <a:endParaRPr kumimoji="1" lang="en-US" altLang="zh-CN" dirty="0" smtClean="0"/>
          </a:p>
          <a:p>
            <a:pPr lvl="1"/>
            <a:endParaRPr kumimoji="1" lang="en-US" altLang="zh-CN" dirty="0" smtClean="0"/>
          </a:p>
          <a:p>
            <a:pPr lvl="1"/>
            <a:endParaRPr kumimoji="1" lang="en-US" altLang="zh-CN" sz="1000" dirty="0"/>
          </a:p>
          <a:p>
            <a:r>
              <a:rPr kumimoji="1" lang="en-US" altLang="zh-CN" sz="2400" dirty="0" err="1" smtClean="0"/>
              <a:t>Sklearn</a:t>
            </a:r>
            <a:r>
              <a:rPr kumimoji="1" lang="zh-CN" altLang="en-US" sz="2400" dirty="0" smtClean="0"/>
              <a:t>中的线性回归实现</a:t>
            </a:r>
            <a:endParaRPr kumimoji="1" lang="en-US" altLang="zh-CN" sz="2400" dirty="0" smtClean="0"/>
          </a:p>
          <a:p>
            <a:pPr lvl="1"/>
            <a:r>
              <a:rPr kumimoji="1" lang="zh-CN" altLang="en-US" dirty="0"/>
              <a:t> </a:t>
            </a:r>
            <a:r>
              <a:rPr kumimoji="1" lang="en-US" altLang="zh-CN" dirty="0" err="1" smtClean="0"/>
              <a:t>LogisticRegression</a:t>
            </a:r>
            <a:r>
              <a:rPr kumimoji="1" lang="en-US" altLang="zh-CN" dirty="0"/>
              <a:t>/ </a:t>
            </a:r>
            <a:r>
              <a:rPr kumimoji="1" lang="en-US" altLang="zh-CN" dirty="0" err="1" smtClean="0"/>
              <a:t>LogisticRegressionCV</a:t>
            </a:r>
            <a:endParaRPr kumimoji="1" lang="en-US" altLang="zh-CN" dirty="0" smtClean="0"/>
          </a:p>
          <a:p>
            <a:pPr lvl="1"/>
            <a:r>
              <a:rPr kumimoji="1" lang="zh-CN" altLang="en-US" dirty="0" smtClean="0"/>
              <a:t> </a:t>
            </a:r>
            <a:r>
              <a:rPr kumimoji="1" lang="en-US" altLang="zh-CN" dirty="0" err="1" smtClean="0"/>
              <a:t>SGDClasscification</a:t>
            </a:r>
            <a:endParaRPr kumimoji="1" lang="en-US" altLang="zh-CN" dirty="0" smtClean="0"/>
          </a:p>
          <a:p>
            <a:pPr lvl="1"/>
            <a:endParaRPr kumimoji="1" lang="en-US" altLang="zh-CN" sz="1000" dirty="0" smtClean="0"/>
          </a:p>
          <a:p>
            <a:pPr lvl="1"/>
            <a:endParaRPr kumimoji="1" lang="en-US" altLang="zh-CN" sz="1000" dirty="0"/>
          </a:p>
          <a:p>
            <a:r>
              <a:rPr kumimoji="1" lang="zh-CN" altLang="en-US" dirty="0" smtClean="0"/>
              <a:t>分类模型评价指标</a:t>
            </a:r>
            <a:endParaRPr kumimoji="1" lang="en-US" altLang="zh-CN" dirty="0" smtClean="0"/>
          </a:p>
          <a:p>
            <a:r>
              <a:rPr kumimoji="1" lang="zh-CN" altLang="en-US" dirty="0" smtClean="0"/>
              <a:t>类别不均衡的分类</a:t>
            </a:r>
            <a:endParaRPr kumimoji="1" lang="zh-CN" altLang="en-US" dirty="0" smtClean="0"/>
          </a:p>
        </p:txBody>
      </p:sp>
    </p:spTree>
    <p:extLst>
      <p:ext uri="{BB962C8B-B14F-4D97-AF65-F5344CB8AC3E}">
        <p14:creationId xmlns:p14="http://schemas.microsoft.com/office/powerpoint/2010/main" val="277670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ex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22329</TotalTime>
  <Pages>0</Pages>
  <Words>6714</Words>
  <Characters>0</Characters>
  <Application>Microsoft Macintosh PowerPoint</Application>
  <DocSecurity>0</DocSecurity>
  <PresentationFormat>宽屏</PresentationFormat>
  <Lines>0</Lines>
  <Paragraphs>1023</Paragraphs>
  <Slides>95</Slides>
  <Notes>12</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2</vt:i4>
      </vt:variant>
      <vt:variant>
        <vt:lpstr>幻灯片标题</vt:lpstr>
      </vt:variant>
      <vt:variant>
        <vt:i4>95</vt:i4>
      </vt:variant>
    </vt:vector>
  </HeadingPairs>
  <TitlesOfParts>
    <vt:vector size="114" baseType="lpstr">
      <vt:lpstr>Calibri</vt:lpstr>
      <vt:lpstr>Calibri Light</vt:lpstr>
      <vt:lpstr>Cambria Math</vt:lpstr>
      <vt:lpstr>Euclid Math One</vt:lpstr>
      <vt:lpstr>Helvetica</vt:lpstr>
      <vt:lpstr>Microsoft YaHei</vt:lpstr>
      <vt:lpstr>SimHei</vt:lpstr>
      <vt:lpstr>Times New Roman</vt:lpstr>
      <vt:lpstr>Wingdings</vt:lpstr>
      <vt:lpstr>等线</vt:lpstr>
      <vt:lpstr>宋体</vt:lpstr>
      <vt:lpstr>微软雅黑</vt:lpstr>
      <vt:lpstr>小米兰亭</vt:lpstr>
      <vt:lpstr>Arial</vt:lpstr>
      <vt:lpstr>3_Office 主题</vt:lpstr>
      <vt:lpstr>1_Office 主题</vt:lpstr>
      <vt:lpstr>Office 主题</vt:lpstr>
      <vt:lpstr>Equation</vt:lpstr>
      <vt:lpstr>Acrobat Document</vt:lpstr>
      <vt:lpstr>PowerPoint 演示文稿</vt:lpstr>
      <vt:lpstr>PowerPoint 演示文稿</vt:lpstr>
      <vt:lpstr>监督学习 (Supervised Learning)</vt:lpstr>
      <vt:lpstr>分类</vt:lpstr>
      <vt:lpstr>Logistic回归模型</vt:lpstr>
      <vt:lpstr>Sigmoid函数</vt:lpstr>
      <vt:lpstr>对数几率</vt:lpstr>
      <vt:lpstr>决策边界</vt:lpstr>
      <vt:lpstr>决策边界</vt:lpstr>
      <vt:lpstr>决策边界</vt:lpstr>
      <vt:lpstr>PowerPoint 演示文稿</vt:lpstr>
      <vt:lpstr>分类任务的损失函数</vt:lpstr>
      <vt:lpstr>交叉熵损失</vt:lpstr>
      <vt:lpstr>交叉熵损失</vt:lpstr>
      <vt:lpstr>交叉熵损失</vt:lpstr>
      <vt:lpstr>Logistic回归的目标函数</vt:lpstr>
      <vt:lpstr>Logistic回归中正则的必要性</vt:lpstr>
      <vt:lpstr>Sklearn中的Logistic回归</vt:lpstr>
      <vt:lpstr>PowerPoint 演示文稿</vt:lpstr>
      <vt:lpstr>Logistic回归的梯度下降求解</vt:lpstr>
      <vt:lpstr>梯度</vt:lpstr>
      <vt:lpstr>Hessian矩阵</vt:lpstr>
      <vt:lpstr>PowerPoint 演示文稿</vt:lpstr>
      <vt:lpstr>牛顿法</vt:lpstr>
      <vt:lpstr>牛顿法</vt:lpstr>
      <vt:lpstr>牛顿法求解目标函数极值</vt:lpstr>
      <vt:lpstr>牛顿法求解目标函数极值</vt:lpstr>
      <vt:lpstr>牛顿法求解目标函数极值</vt:lpstr>
      <vt:lpstr>拟牛顿法</vt:lpstr>
      <vt:lpstr>Logistic回归的牛顿求解：IRLS</vt:lpstr>
      <vt:lpstr>Logistic回归的牛顿求解：IRLS</vt:lpstr>
      <vt:lpstr>PowerPoint 演示文稿</vt:lpstr>
      <vt:lpstr>多类分类任务</vt:lpstr>
      <vt:lpstr>1 vs. 其他</vt:lpstr>
      <vt:lpstr>1 vs. 其他</vt:lpstr>
      <vt:lpstr>多项分布直接实现多类分类</vt:lpstr>
      <vt:lpstr>PowerPoint 演示文稿</vt:lpstr>
      <vt:lpstr>PowerPoint 演示文稿</vt:lpstr>
      <vt:lpstr>PowerPoint 演示文稿</vt:lpstr>
      <vt:lpstr>损失函数</vt:lpstr>
      <vt:lpstr>Scikit-Learn中实现Logistic回归的类</vt:lpstr>
      <vt:lpstr>PowerPoint 演示文稿</vt:lpstr>
      <vt:lpstr>不平衡数据的出现场景</vt:lpstr>
      <vt:lpstr>解决方案</vt:lpstr>
      <vt:lpstr>抽样</vt:lpstr>
      <vt:lpstr>下采样与集成学习</vt:lpstr>
      <vt:lpstr>上采样与样本合成 </vt:lpstr>
      <vt:lpstr>SMOTE</vt:lpstr>
      <vt:lpstr>代价敏感学习</vt:lpstr>
      <vt:lpstr>代价敏感学习</vt:lpstr>
      <vt:lpstr>Scikit-Learn中的不均衡样本分类处理</vt:lpstr>
      <vt:lpstr>类别权重class_weight</vt:lpstr>
      <vt:lpstr>样本权重sample_weight</vt:lpstr>
      <vt:lpstr>PowerPoint 演示文稿</vt:lpstr>
      <vt:lpstr>PowerPoint 演示文稿</vt:lpstr>
      <vt:lpstr>分类模型的评价指标</vt:lpstr>
      <vt:lpstr>分类模型的评价指标</vt:lpstr>
      <vt:lpstr>分类模型的评价指标</vt:lpstr>
      <vt:lpstr>两类分类任务的评价指标</vt:lpstr>
      <vt:lpstr>两类分类任务的评价指标</vt:lpstr>
      <vt:lpstr>两类分类任务的评价指标</vt:lpstr>
      <vt:lpstr>例：垃圾邮件分类</vt:lpstr>
      <vt:lpstr>例：垃圾邮件分类</vt:lpstr>
      <vt:lpstr>Receiver Operating Characteristic (ROC)曲线</vt:lpstr>
      <vt:lpstr>例：ROC曲线</vt:lpstr>
      <vt:lpstr>例：ROC曲线</vt:lpstr>
      <vt:lpstr>ROC曲线</vt:lpstr>
      <vt:lpstr>PowerPoint 演示文稿</vt:lpstr>
      <vt:lpstr>Precision and Recall (PR)曲线</vt:lpstr>
      <vt:lpstr>AP：Average Precision</vt:lpstr>
      <vt:lpstr>mAP：Mean AP</vt:lpstr>
      <vt:lpstr>Scikit-Learn中分类模型性能评价</vt:lpstr>
      <vt:lpstr>多分类与多标签</vt:lpstr>
      <vt:lpstr>Scikit-Learn中metrics的分类模型评价指标</vt:lpstr>
      <vt:lpstr>PowerPoint 演示文稿</vt:lpstr>
      <vt:lpstr>PowerPoint 演示文稿</vt:lpstr>
      <vt:lpstr>从两类分类到多类分类和多标签</vt:lpstr>
      <vt:lpstr>Scikit-Learn中的Scoring参数</vt:lpstr>
      <vt:lpstr>PowerPoint 演示文稿</vt:lpstr>
      <vt:lpstr>Scikit-Learn中Logistic回归分类器</vt:lpstr>
      <vt:lpstr>LogisticRegression</vt:lpstr>
      <vt:lpstr>Scikit-Learn中实现Logistic回归的类</vt:lpstr>
      <vt:lpstr>Scikit-Learn中实现Logistic回归的类</vt:lpstr>
      <vt:lpstr>LogisticRegression的参数 </vt:lpstr>
      <vt:lpstr>LogisticRegression的参数 </vt:lpstr>
      <vt:lpstr>LogisticRegression的属性</vt:lpstr>
      <vt:lpstr>LogisticRegression的方法</vt:lpstr>
      <vt:lpstr>LogisticRegressionCV</vt:lpstr>
      <vt:lpstr>SGDClassifier</vt:lpstr>
      <vt:lpstr>PowerPoint 演示文稿</vt:lpstr>
      <vt:lpstr>Otto商品分类——数据分析</vt:lpstr>
      <vt:lpstr>Otto商品分类——特征工程</vt:lpstr>
      <vt:lpstr>Otto商品分类——模型选择</vt:lpstr>
      <vt:lpstr>Otto商品分类——模型性能</vt:lpstr>
      <vt:lpstr>本章总结</vt:lpstr>
    </vt:vector>
  </TitlesOfParts>
  <Manager/>
  <Company/>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Microsoft Office 用户</cp:lastModifiedBy>
  <cp:revision>433</cp:revision>
  <cp:lastPrinted>2019-11-26T01:42:27Z</cp:lastPrinted>
  <dcterms:created xsi:type="dcterms:W3CDTF">2014-06-29T11:45:14Z</dcterms:created>
  <dcterms:modified xsi:type="dcterms:W3CDTF">2021-01-19T06:57:30Z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